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81" r:id="rId9"/>
    <p:sldId id="282" r:id="rId10"/>
    <p:sldId id="280" r:id="rId11"/>
    <p:sldId id="283" r:id="rId12"/>
    <p:sldId id="284" r:id="rId13"/>
    <p:sldId id="285" r:id="rId14"/>
    <p:sldId id="286" r:id="rId15"/>
    <p:sldId id="287" r:id="rId16"/>
    <p:sldId id="28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22/05/2018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Trebuchet MS" panose="020B0603020202020204" pitchFamily="34" charset="0"/>
              </a:rPr>
              <a:t>Every weekend, Team </a:t>
            </a:r>
            <a:r>
              <a:rPr lang="en-GB" dirty="0" smtClean="0">
                <a:latin typeface="Trebuchet MS" panose="020B0603020202020204" pitchFamily="34" charset="0"/>
              </a:rPr>
              <a:t>Blue </a:t>
            </a:r>
            <a:r>
              <a:rPr lang="en-GB" dirty="0">
                <a:latin typeface="Trebuchet MS" panose="020B0603020202020204" pitchFamily="34" charset="0"/>
              </a:rPr>
              <a:t>and Team </a:t>
            </a:r>
            <a:r>
              <a:rPr lang="en-GB" dirty="0" smtClean="0">
                <a:latin typeface="Trebuchet MS" panose="020B0603020202020204" pitchFamily="34" charset="0"/>
              </a:rPr>
              <a:t>Yellow </a:t>
            </a:r>
            <a:r>
              <a:rPr lang="en-GB" dirty="0">
                <a:latin typeface="Trebuchet MS" panose="020B0603020202020204" pitchFamily="34" charset="0"/>
              </a:rPr>
              <a:t>play each other at 2-Goal Football - they play until two goals have been scored.  </a:t>
            </a:r>
            <a:endParaRPr lang="en-GB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Sometimes </a:t>
            </a:r>
            <a:r>
              <a:rPr lang="en-GB" dirty="0">
                <a:latin typeface="Trebuchet MS" panose="020B0603020202020204" pitchFamily="34" charset="0"/>
              </a:rPr>
              <a:t>games last only a minute or two, sometimes they seem to go on for ever.</a:t>
            </a:r>
            <a:br>
              <a:rPr lang="en-GB" dirty="0">
                <a:latin typeface="Trebuchet MS" panose="020B0603020202020204" pitchFamily="34" charset="0"/>
              </a:rPr>
            </a:b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r>
              <a:rPr lang="en-GB" dirty="0">
                <a:latin typeface="Trebuchet MS" panose="020B0603020202020204" pitchFamily="34" charset="0"/>
              </a:rPr>
              <a:t>Over a 36-week season, which team is likely to win more games?  </a:t>
            </a:r>
            <a:endParaRPr lang="en-GB" dirty="0" smtClean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84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We will investigate </a:t>
            </a:r>
            <a:r>
              <a:rPr lang="en-GB" dirty="0">
                <a:latin typeface="Trebuchet MS" panose="020B0603020202020204" pitchFamily="34" charset="0"/>
              </a:rPr>
              <a:t>this question through a practical experiment. </a:t>
            </a:r>
            <a:br>
              <a:rPr lang="en-GB" dirty="0">
                <a:latin typeface="Trebuchet MS" panose="020B0603020202020204" pitchFamily="34" charset="0"/>
              </a:rPr>
            </a:b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r>
              <a:rPr lang="en-GB" dirty="0" smtClean="0">
                <a:latin typeface="Trebuchet MS" panose="020B0603020202020204" pitchFamily="34" charset="0"/>
              </a:rPr>
              <a:t>We will model </a:t>
            </a:r>
            <a:r>
              <a:rPr lang="en-GB" dirty="0">
                <a:latin typeface="Trebuchet MS" panose="020B0603020202020204" pitchFamily="34" charset="0"/>
              </a:rPr>
              <a:t>this with a die </a:t>
            </a:r>
            <a:r>
              <a:rPr lang="en-GB" dirty="0" smtClean="0">
                <a:latin typeface="Trebuchet MS" panose="020B0603020202020204" pitchFamily="34" charset="0"/>
              </a:rPr>
              <a:t>where the numbers 1,2,3 and 4 represent Team Yellow and 5 and 6 represent Team Blue.</a:t>
            </a:r>
          </a:p>
          <a:p>
            <a:pPr marL="0" indent="0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are your initial thoughts?</a:t>
            </a:r>
          </a:p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Why might one team be represented by</a:t>
            </a:r>
          </a:p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more faces on the die?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893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Throw your die twice and record your result on your whiteboard.</a:t>
            </a:r>
          </a:p>
          <a:p>
            <a:pPr marL="0" indent="0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1,2,3,4 = Y</a:t>
            </a:r>
          </a:p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5,6 = B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79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Class Tally:</a:t>
            </a:r>
          </a:p>
          <a:p>
            <a:pPr marL="0" indent="0">
              <a:buNone/>
            </a:pPr>
            <a:endParaRPr lang="en-GB" dirty="0" smtClean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14542"/>
              </p:ext>
            </p:extLst>
          </p:nvPr>
        </p:nvGraphicFramePr>
        <p:xfrm>
          <a:off x="304800" y="2133601"/>
          <a:ext cx="8534400" cy="1571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440072"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YY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BB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YB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 smtClean="0"/>
                        <a:t>BY</a:t>
                      </a:r>
                      <a:endParaRPr lang="en-GB" sz="3600" dirty="0"/>
                    </a:p>
                  </a:txBody>
                  <a:tcPr/>
                </a:tc>
              </a:tr>
              <a:tr h="931528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14738" y="3733800"/>
            <a:ext cx="82958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603020202020204" pitchFamily="34" charset="0"/>
              </a:rPr>
              <a:t>Who is likely to score more often? </a:t>
            </a:r>
            <a:r>
              <a:rPr lang="en-GB" sz="2400" dirty="0" smtClean="0">
                <a:latin typeface="Trebuchet MS" panose="020B0603020202020204" pitchFamily="34" charset="0"/>
              </a:rPr>
              <a:t>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rebuchet MS" panose="020B0603020202020204" pitchFamily="34" charset="0"/>
              </a:rPr>
              <a:t>Does </a:t>
            </a:r>
            <a:r>
              <a:rPr lang="en-GB" sz="2400" dirty="0">
                <a:latin typeface="Trebuchet MS" panose="020B0603020202020204" pitchFamily="34" charset="0"/>
              </a:rPr>
              <a:t>this mean they will always </a:t>
            </a:r>
            <a:r>
              <a:rPr lang="en-GB" sz="2400" dirty="0" smtClean="0">
                <a:latin typeface="Trebuchet MS" panose="020B0603020202020204" pitchFamily="34" charset="0"/>
              </a:rPr>
              <a:t>win?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rebuchet MS" panose="020B0603020202020204" pitchFamily="34" charset="0"/>
              </a:rPr>
              <a:t>Are </a:t>
            </a:r>
            <a:r>
              <a:rPr lang="en-GB" sz="2400" dirty="0">
                <a:latin typeface="Trebuchet MS" panose="020B0603020202020204" pitchFamily="34" charset="0"/>
              </a:rPr>
              <a:t>any of the results in the tally interesting or surprising? </a:t>
            </a:r>
            <a:r>
              <a:rPr lang="en-GB" sz="2400" dirty="0" smtClean="0">
                <a:latin typeface="Trebuchet MS" panose="020B0603020202020204" pitchFamily="34" charset="0"/>
              </a:rPr>
              <a:t>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rebuchet MS" panose="020B0603020202020204" pitchFamily="34" charset="0"/>
              </a:rPr>
              <a:t>What </a:t>
            </a:r>
            <a:r>
              <a:rPr lang="en-GB" sz="2400" dirty="0">
                <a:latin typeface="Trebuchet MS" panose="020B0603020202020204" pitchFamily="34" charset="0"/>
              </a:rPr>
              <a:t>are the different ways of getting a draw?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094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Now simulate 36 matches</a:t>
            </a: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Throw the dice twice for each match and record on the worksheet.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48000"/>
            <a:ext cx="5398684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387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Transfer your answers to the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frequency tree</a:t>
            </a:r>
            <a:r>
              <a:rPr lang="en-GB" sz="2400" dirty="0" smtClean="0">
                <a:latin typeface="Trebuchet MS" panose="020B0603020202020204" pitchFamily="34" charset="0"/>
              </a:rPr>
              <a:t> on worksheet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539761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534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Now transfer your answers to the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2-way table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70" y="2366963"/>
            <a:ext cx="8491330" cy="297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222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Trebuchet MS" panose="020B0603020202020204" pitchFamily="34" charset="0"/>
              </a:rPr>
              <a:t>What would we expect to happen?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If we didn’t simulate the games with dice, what would we expect the numbers to be? Why?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539761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706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70" y="2366963"/>
            <a:ext cx="8491330" cy="297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443345" y="-2770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>
                <a:latin typeface="Trebuchet MS" panose="020B0603020202020204" pitchFamily="34" charset="0"/>
              </a:rPr>
              <a:t>What would we expect to happen?</a:t>
            </a:r>
            <a:endParaRPr lang="en-GB" sz="3600" kern="0" dirty="0">
              <a:latin typeface="Trebuchet MS" panose="020B0603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28600" y="12192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smtClean="0">
                <a:latin typeface="Trebuchet MS" panose="020B0603020202020204" pitchFamily="34" charset="0"/>
              </a:rPr>
              <a:t>If we didn’t simulate the games with dice, what would we expect the numbers to be? Why?</a:t>
            </a:r>
            <a:endParaRPr lang="en-GB" sz="2400" kern="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051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Use the tables on your sheet to fill in the last page before we share them as a class.</a:t>
            </a: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404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The expected proportion of games won is also known as the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probability</a:t>
            </a:r>
            <a:r>
              <a:rPr lang="en-GB" sz="2400" kern="0" dirty="0" smtClean="0">
                <a:latin typeface="Trebuchet MS" panose="020B0603020202020204" pitchFamily="34" charset="0"/>
              </a:rPr>
              <a:t> of games won.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probability</a:t>
            </a:r>
            <a:r>
              <a:rPr lang="en-GB" sz="2400" kern="0" dirty="0" smtClean="0">
                <a:latin typeface="Trebuchet MS" panose="020B0603020202020204" pitchFamily="34" charset="0"/>
              </a:rPr>
              <a:t> of games won by Team Yellow?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probability</a:t>
            </a:r>
            <a:r>
              <a:rPr lang="en-GB" sz="2400" kern="0" dirty="0" smtClean="0">
                <a:latin typeface="Trebuchet MS" panose="020B0603020202020204" pitchFamily="34" charset="0"/>
              </a:rPr>
              <a:t> of games won by Team Blue?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probability</a:t>
            </a:r>
            <a:r>
              <a:rPr lang="en-GB" sz="2400" kern="0" dirty="0" smtClean="0">
                <a:latin typeface="Trebuchet MS" panose="020B0603020202020204" pitchFamily="34" charset="0"/>
              </a:rPr>
              <a:t> of a draw where Team Yellow score </a:t>
            </a:r>
            <a:r>
              <a:rPr lang="en-GB" sz="2400" kern="0" dirty="0">
                <a:latin typeface="Trebuchet MS" panose="020B0603020202020204" pitchFamily="34" charset="0"/>
              </a:rPr>
              <a:t>f</a:t>
            </a:r>
            <a:r>
              <a:rPr lang="en-GB" sz="2400" kern="0" dirty="0" smtClean="0">
                <a:latin typeface="Trebuchet MS" panose="020B0603020202020204" pitchFamily="34" charset="0"/>
              </a:rPr>
              <a:t>irst?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probability</a:t>
            </a:r>
            <a:r>
              <a:rPr lang="en-GB" sz="2400" kern="0" dirty="0" smtClean="0">
                <a:latin typeface="Trebuchet MS" panose="020B0603020202020204" pitchFamily="34" charset="0"/>
              </a:rPr>
              <a:t> of a draw where Team Blue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score first?</a:t>
            </a: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062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We can rewrite the frequency tree as a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probability tree diagram:</a:t>
            </a:r>
            <a:endParaRPr lang="en-GB" sz="2400" kern="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6670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3872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41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48200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253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02588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9782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194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0386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183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5355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052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0247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0827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0386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5669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421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1793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9645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3549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9721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are the differences between the two diagrams?</a:t>
            </a:r>
            <a:endParaRPr lang="en-GB" sz="2400" kern="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6670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3872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41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48200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253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02588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9782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194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0386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183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5355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052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0247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0827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0386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5669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421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1793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9645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3549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0649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Where do the fractions come from in the second diagram?</a:t>
            </a:r>
            <a:endParaRPr lang="en-GB" sz="2400" kern="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6670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3872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41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48200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253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02588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9782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194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0386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183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5355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052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0247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0827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0386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5669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421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1793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9645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3549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915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Notice the fractions haven’t been cancelled down? 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would they be if they were? 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How does this relate to the dice we used?</a:t>
            </a: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868058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407400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61125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68306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45500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22694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99888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181600" y="4139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1399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10540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162800" y="35314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5314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7010400" y="43434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3434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7010400" y="51054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1054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01040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9436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24941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Challenge:</a:t>
            </a: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Draw an expected frequency tree, 2-way table and probability tree diagram if Team Yello</a:t>
            </a:r>
            <a:r>
              <a:rPr lang="en-GB" sz="2400" kern="0" dirty="0" smtClean="0">
                <a:latin typeface="Trebuchet MS" panose="020B0603020202020204" pitchFamily="34" charset="0"/>
              </a:rPr>
              <a:t>w was three times more likely to win than </a:t>
            </a:r>
            <a:r>
              <a:rPr lang="en-GB" sz="2400" kern="0" smtClean="0">
                <a:latin typeface="Trebuchet MS" panose="020B0603020202020204" pitchFamily="34" charset="0"/>
              </a:rPr>
              <a:t>Team Blue.</a:t>
            </a: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7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1430</TotalTime>
  <Words>605</Words>
  <Application>Microsoft Office PowerPoint</Application>
  <PresentationFormat>On-screen Show (4:3)</PresentationFormat>
  <Paragraphs>146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1_Default Design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What would we expect to happen?</vt:lpstr>
      <vt:lpstr>PowerPoint Presentation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149</cp:revision>
  <cp:lastPrinted>1601-01-01T00:00:00Z</cp:lastPrinted>
  <dcterms:created xsi:type="dcterms:W3CDTF">1601-01-01T00:00:00Z</dcterms:created>
  <dcterms:modified xsi:type="dcterms:W3CDTF">2018-05-22T21:11:36Z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