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72" r:id="rId3"/>
    <p:sldId id="273" r:id="rId4"/>
    <p:sldId id="274" r:id="rId5"/>
    <p:sldId id="275" r:id="rId6"/>
    <p:sldId id="260" r:id="rId7"/>
    <p:sldId id="262" r:id="rId8"/>
    <p:sldId id="256" r:id="rId9"/>
    <p:sldId id="257" r:id="rId10"/>
    <p:sldId id="264" r:id="rId11"/>
    <p:sldId id="265" r:id="rId12"/>
    <p:sldId id="276" r:id="rId13"/>
    <p:sldId id="278" r:id="rId14"/>
    <p:sldId id="277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60066"/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>
        <p:scale>
          <a:sx n="80" d="100"/>
          <a:sy n="80" d="100"/>
        </p:scale>
        <p:origin x="-444" y="372"/>
      </p:cViewPr>
      <p:guideLst>
        <p:guide orient="horz" pos="176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38E02ED-A58E-48BB-BA99-1EF957F096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781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0FAB33-1629-4DD4-9757-AF660A144002}" type="slidenum">
              <a:rPr lang="en-GB" altLang="en-US"/>
              <a:pPr eaLnBrk="1" hangingPunct="1"/>
              <a:t>1</a:t>
            </a:fld>
            <a:endParaRPr lang="en-GB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0FAB33-1629-4DD4-9757-AF660A144002}" type="slidenum">
              <a:rPr lang="en-GB" altLang="en-US"/>
              <a:pPr eaLnBrk="1" hangingPunct="1"/>
              <a:t>2</a:t>
            </a:fld>
            <a:endParaRPr lang="en-GB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0FAB33-1629-4DD4-9757-AF660A144002}" type="slidenum">
              <a:rPr lang="en-GB" altLang="en-US"/>
              <a:pPr eaLnBrk="1" hangingPunct="1"/>
              <a:t>3</a:t>
            </a:fld>
            <a:endParaRPr lang="en-GB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0FAB33-1629-4DD4-9757-AF660A144002}" type="slidenum">
              <a:rPr lang="en-GB" altLang="en-US"/>
              <a:pPr eaLnBrk="1" hangingPunct="1"/>
              <a:t>4</a:t>
            </a:fld>
            <a:endParaRPr lang="en-GB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0FAB33-1629-4DD4-9757-AF660A144002}" type="slidenum">
              <a:rPr lang="en-GB" altLang="en-US"/>
              <a:pPr eaLnBrk="1" hangingPunct="1"/>
              <a:t>5</a:t>
            </a:fld>
            <a:endParaRPr lang="en-GB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934EC2-7708-42EF-868C-51A0D8E08741}" type="slidenum">
              <a:rPr lang="en-GB" altLang="en-US"/>
              <a:pPr eaLnBrk="1" hangingPunct="1"/>
              <a:t>6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05B125-024E-4CA8-83F0-5CB283C48CF2}" type="slidenum">
              <a:rPr lang="en-GB" altLang="en-US"/>
              <a:pPr eaLnBrk="1" hangingPunct="1"/>
              <a:t>7</a:t>
            </a:fld>
            <a:endParaRPr lang="en-GB" alt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311558-5F85-4101-A57C-21B152EFC1EF}" type="slidenum">
              <a:rPr lang="en-GB" altLang="en-US"/>
              <a:pPr eaLnBrk="1" hangingPunct="1"/>
              <a:t>8</a:t>
            </a:fld>
            <a:endParaRPr lang="en-GB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CF951A-A6EA-4879-A41E-461181B89395}" type="slidenum">
              <a:rPr lang="en-GB" altLang="en-US"/>
              <a:pPr eaLnBrk="1" hangingPunct="1"/>
              <a:t>9</a:t>
            </a:fld>
            <a:endParaRPr lang="en-GB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9B3E0-AA3C-4AF3-BB3B-5CB9602308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7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7514-D265-47BD-9EE9-BFF8F46F47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EA678-D353-4B9A-9100-6427FF00FC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38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9DC89-3DB8-4970-8EB2-5C44A11DE9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306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F7992-D562-47AA-8326-29DA4E1282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95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46EB9-A0CC-4D4B-A915-BB49134C3B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41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32DB-9754-48C1-8C51-C1EC16412C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757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F1A8E-39BA-4100-A81F-F050288B25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84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8B991-44B5-4957-A99A-AEB3E02D31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10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3E6BA-5774-43A1-B5FF-321F707709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1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9C4AE-446A-427B-A8EB-EC2A28D92E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7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C023CA2-94DD-47FB-9C74-DE55EFE4F4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1110" y="5661248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7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162" y="4106653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12"/>
          <p:cNvSpPr>
            <a:spLocks noChangeArrowheads="1"/>
          </p:cNvSpPr>
          <p:nvPr/>
        </p:nvSpPr>
        <p:spPr bwMode="auto">
          <a:xfrm>
            <a:off x="381000" y="1077914"/>
            <a:ext cx="4114800" cy="439661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5" name="Rectangle 13"/>
          <p:cNvSpPr>
            <a:spLocks noChangeArrowheads="1"/>
          </p:cNvSpPr>
          <p:nvPr/>
        </p:nvSpPr>
        <p:spPr bwMode="auto">
          <a:xfrm>
            <a:off x="4648200" y="1077914"/>
            <a:ext cx="4114800" cy="439661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6" name="Text Box 14"/>
          <p:cNvSpPr txBox="1">
            <a:spLocks noChangeArrowheads="1"/>
          </p:cNvSpPr>
          <p:nvPr/>
        </p:nvSpPr>
        <p:spPr bwMode="auto">
          <a:xfrm>
            <a:off x="1828800" y="556260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latin typeface="Trebuchet MS" panose="020B0603020202020204" pitchFamily="34" charset="0"/>
              </a:rPr>
              <a:t>box A</a:t>
            </a:r>
          </a:p>
        </p:txBody>
      </p:sp>
      <p:sp>
        <p:nvSpPr>
          <p:cNvPr id="5127" name="Text Box 15"/>
          <p:cNvSpPr txBox="1">
            <a:spLocks noChangeArrowheads="1"/>
          </p:cNvSpPr>
          <p:nvPr/>
        </p:nvSpPr>
        <p:spPr bwMode="auto">
          <a:xfrm>
            <a:off x="6019800" y="563880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latin typeface="Trebuchet MS" panose="020B0603020202020204" pitchFamily="34" charset="0"/>
              </a:rPr>
              <a:t>box B</a:t>
            </a:r>
          </a:p>
        </p:txBody>
      </p:sp>
      <p:pic>
        <p:nvPicPr>
          <p:cNvPr id="5129" name="Picture 18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41" y="4071878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9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73" y="3923013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20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371" y="1794774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21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335088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22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31" y="2669695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24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614" y="3242574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25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83" y="3395632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26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978" y="1813584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27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049" y="1948612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Text Box 28"/>
          <p:cNvSpPr txBox="1">
            <a:spLocks noChangeArrowheads="1"/>
          </p:cNvSpPr>
          <p:nvPr/>
        </p:nvSpPr>
        <p:spPr bwMode="auto">
          <a:xfrm>
            <a:off x="392113" y="488950"/>
            <a:ext cx="84899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latin typeface="Trebuchet MS" panose="020B0603020202020204" pitchFamily="34" charset="0"/>
              </a:rPr>
              <a:t>Out of which </a:t>
            </a:r>
            <a:r>
              <a:rPr lang="en-GB" altLang="en-US" sz="2000" dirty="0">
                <a:latin typeface="Trebuchet MS" panose="020B0603020202020204" pitchFamily="34" charset="0"/>
              </a:rPr>
              <a:t>box do you stand more chance of picking a 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mallard?</a:t>
            </a:r>
            <a:endParaRPr lang="en-GB" altLang="en-US" sz="2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1" y="2246644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578" y="3166794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08" y="3468719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Text Box 28"/>
          <p:cNvSpPr txBox="1">
            <a:spLocks noChangeArrowheads="1"/>
          </p:cNvSpPr>
          <p:nvPr/>
        </p:nvSpPr>
        <p:spPr bwMode="auto">
          <a:xfrm>
            <a:off x="392113" y="488950"/>
            <a:ext cx="8489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latin typeface="Trebuchet MS" panose="020B0603020202020204" pitchFamily="34" charset="0"/>
              </a:rPr>
              <a:t>How did you choose?</a:t>
            </a:r>
            <a:endParaRPr lang="en-GB" altLang="en-US" sz="2000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7" t="16420" b="4200"/>
          <a:stretch/>
        </p:blipFill>
        <p:spPr bwMode="auto">
          <a:xfrm>
            <a:off x="1959429" y="1116281"/>
            <a:ext cx="5011387" cy="302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4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Text Box 28"/>
          <p:cNvSpPr txBox="1">
            <a:spLocks noChangeArrowheads="1"/>
          </p:cNvSpPr>
          <p:nvPr/>
        </p:nvSpPr>
        <p:spPr bwMode="auto">
          <a:xfrm>
            <a:off x="232022" y="165058"/>
            <a:ext cx="43399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Trebuchet MS" panose="020B0603020202020204" pitchFamily="34" charset="0"/>
              </a:rPr>
              <a:t>Nick’s method:</a:t>
            </a:r>
            <a:endParaRPr lang="en-GB" altLang="en-US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327024" y="3297891"/>
                <a:ext cx="4838741" cy="7921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dirty="0" smtClean="0">
                    <a:latin typeface="Trebuchet MS" panose="020B0603020202020204" pitchFamily="34" charset="0"/>
                  </a:rPr>
                  <a:t>Box A: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altLang="en-US" sz="32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altLang="en-US" sz="3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 of the ducks are mallards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3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4" y="3297891"/>
                <a:ext cx="4838741" cy="792140"/>
              </a:xfrm>
              <a:prstGeom prst="rect">
                <a:avLst/>
              </a:prstGeom>
              <a:blipFill rotWithShape="1">
                <a:blip r:embed="rId3"/>
                <a:stretch>
                  <a:fillRect l="-113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 Box 28"/>
              <p:cNvSpPr txBox="1">
                <a:spLocks noChangeArrowheads="1"/>
              </p:cNvSpPr>
              <p:nvPr/>
            </p:nvSpPr>
            <p:spPr bwMode="auto">
              <a:xfrm>
                <a:off x="327025" y="4424235"/>
                <a:ext cx="4339978" cy="7907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dirty="0" smtClean="0">
                    <a:latin typeface="Trebuchet MS" panose="020B0603020202020204" pitchFamily="34" charset="0"/>
                  </a:rPr>
                  <a:t>Box B: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altLang="en-US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of the ducks are mallards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5" y="4424235"/>
                <a:ext cx="4339978" cy="790794"/>
              </a:xfrm>
              <a:prstGeom prst="rect">
                <a:avLst/>
              </a:prstGeom>
              <a:blipFill rotWithShape="1">
                <a:blip r:embed="rId4"/>
                <a:stretch>
                  <a:fillRect l="-126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7" t="16420" b="4200"/>
          <a:stretch/>
        </p:blipFill>
        <p:spPr bwMode="auto">
          <a:xfrm>
            <a:off x="463139" y="712520"/>
            <a:ext cx="3681350" cy="221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28"/>
              <p:cNvSpPr txBox="1">
                <a:spLocks noChangeArrowheads="1"/>
              </p:cNvSpPr>
              <p:nvPr/>
            </p:nvSpPr>
            <p:spPr bwMode="auto">
              <a:xfrm>
                <a:off x="327024" y="5367429"/>
                <a:ext cx="7522565" cy="7907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altLang="en-US" sz="3200" b="0" i="1" smtClean="0"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en-GB" altLang="en-US" sz="3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altLang="en-US" sz="2800" i="1" dirty="0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box A has the greater chance of choosing a mallard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8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4" y="5367429"/>
                <a:ext cx="7522565" cy="79079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5367647" y="685320"/>
            <a:ext cx="3586349" cy="3150410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Nick compared the size of the fractions by finding a </a:t>
            </a: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common numerator </a:t>
            </a:r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and comparing the denominators.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Remember:</a:t>
            </a:r>
          </a:p>
          <a:p>
            <a:endParaRPr lang="en-GB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Smaller denominators mean larger fractions.</a:t>
            </a:r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95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8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Text Box 28"/>
          <p:cNvSpPr txBox="1">
            <a:spLocks noChangeArrowheads="1"/>
          </p:cNvSpPr>
          <p:nvPr/>
        </p:nvSpPr>
        <p:spPr bwMode="auto">
          <a:xfrm>
            <a:off x="232022" y="165058"/>
            <a:ext cx="43399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Trebuchet MS" panose="020B0603020202020204" pitchFamily="34" charset="0"/>
              </a:rPr>
              <a:t>Adam’s method:</a:t>
            </a:r>
            <a:endParaRPr lang="en-GB" altLang="en-US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327024" y="3297891"/>
                <a:ext cx="5040623" cy="7921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dirty="0" smtClean="0">
                    <a:latin typeface="Trebuchet MS" panose="020B0603020202020204" pitchFamily="34" charset="0"/>
                  </a:rPr>
                  <a:t>Box A: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altLang="en-US" sz="32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altLang="en-US" sz="3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 of the ducks are mallards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3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4" y="3297891"/>
                <a:ext cx="5040623" cy="792140"/>
              </a:xfrm>
              <a:prstGeom prst="rect">
                <a:avLst/>
              </a:prstGeom>
              <a:blipFill rotWithShape="1">
                <a:blip r:embed="rId3"/>
                <a:stretch>
                  <a:fillRect l="-108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 Box 28"/>
              <p:cNvSpPr txBox="1">
                <a:spLocks noChangeArrowheads="1"/>
              </p:cNvSpPr>
              <p:nvPr/>
            </p:nvSpPr>
            <p:spPr bwMode="auto">
              <a:xfrm>
                <a:off x="327025" y="4424235"/>
                <a:ext cx="5040622" cy="7921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dirty="0" smtClean="0">
                    <a:latin typeface="Trebuchet MS" panose="020B0603020202020204" pitchFamily="34" charset="0"/>
                  </a:rPr>
                  <a:t>Box B: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altLang="en-US" sz="320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altLang="en-US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GB" altLang="en-US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of the ducks are mallards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5" y="4424235"/>
                <a:ext cx="5040622" cy="792140"/>
              </a:xfrm>
              <a:prstGeom prst="rect">
                <a:avLst/>
              </a:prstGeom>
              <a:blipFill rotWithShape="1">
                <a:blip r:embed="rId4"/>
                <a:stretch>
                  <a:fillRect l="-108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7" t="16420" b="4200"/>
          <a:stretch/>
        </p:blipFill>
        <p:spPr bwMode="auto">
          <a:xfrm>
            <a:off x="463139" y="712520"/>
            <a:ext cx="3681350" cy="221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28"/>
              <p:cNvSpPr txBox="1">
                <a:spLocks noChangeArrowheads="1"/>
              </p:cNvSpPr>
              <p:nvPr/>
            </p:nvSpPr>
            <p:spPr bwMode="auto">
              <a:xfrm>
                <a:off x="327024" y="5367429"/>
                <a:ext cx="7522565" cy="7918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40</m:t>
                        </m:r>
                      </m:den>
                    </m:f>
                    <m:r>
                      <a:rPr lang="en-GB" altLang="en-US" sz="3200" b="0" i="1" smtClean="0"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en-GB" altLang="en-US" sz="3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altLang="en-US" sz="2800" i="1" dirty="0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box A has the greater chance of choosing a mallard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8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4" y="5367429"/>
                <a:ext cx="7522565" cy="7918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5367647" y="685320"/>
            <a:ext cx="3586349" cy="168974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Adam compared the size of the fractions by finding a </a:t>
            </a: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common denominator </a:t>
            </a:r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and comparing the numerators.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4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8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Text Box 28"/>
          <p:cNvSpPr txBox="1">
            <a:spLocks noChangeArrowheads="1"/>
          </p:cNvSpPr>
          <p:nvPr/>
        </p:nvSpPr>
        <p:spPr bwMode="auto">
          <a:xfrm>
            <a:off x="232022" y="165058"/>
            <a:ext cx="43399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Trebuchet MS" panose="020B0603020202020204" pitchFamily="34" charset="0"/>
              </a:rPr>
              <a:t>Ruth’s method:</a:t>
            </a:r>
            <a:endParaRPr lang="en-GB" altLang="en-US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327024" y="3297891"/>
                <a:ext cx="5040623" cy="10691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dirty="0" smtClean="0">
                    <a:latin typeface="Trebuchet MS" panose="020B0603020202020204" pitchFamily="34" charset="0"/>
                  </a:rPr>
                  <a:t>Box A: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32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altLang="en-US" sz="3200" b="0" i="0" smtClean="0">
                        <a:latin typeface="Cambria Math"/>
                      </a:rPr>
                      <m:t>=0.25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 of the ducks are mallards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3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4" y="3297891"/>
                <a:ext cx="5040623" cy="1069139"/>
              </a:xfrm>
              <a:prstGeom prst="rect">
                <a:avLst/>
              </a:prstGeom>
              <a:blipFill rotWithShape="1">
                <a:blip r:embed="rId3"/>
                <a:stretch>
                  <a:fillRect l="-1088" b="-8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 Box 28"/>
              <p:cNvSpPr txBox="1">
                <a:spLocks noChangeArrowheads="1"/>
              </p:cNvSpPr>
              <p:nvPr/>
            </p:nvSpPr>
            <p:spPr bwMode="auto">
              <a:xfrm>
                <a:off x="327025" y="4424235"/>
                <a:ext cx="5040622" cy="7921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dirty="0" smtClean="0">
                    <a:latin typeface="Trebuchet MS" panose="020B0603020202020204" pitchFamily="34" charset="0"/>
                  </a:rPr>
                  <a:t>Box B: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altLang="en-US" sz="320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altLang="en-US" sz="3200" i="1" smtClean="0">
                        <a:solidFill>
                          <a:srgbClr val="000000"/>
                        </a:solidFill>
                        <a:latin typeface="Cambria Math"/>
                      </a:rPr>
                      <m:t>0</m:t>
                    </m:r>
                    <m:r>
                      <a:rPr lang="en-GB" altLang="en-US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.2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of the ducks are mallards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5" y="4424235"/>
                <a:ext cx="5040622" cy="792140"/>
              </a:xfrm>
              <a:prstGeom prst="rect">
                <a:avLst/>
              </a:prstGeom>
              <a:blipFill rotWithShape="1">
                <a:blip r:embed="rId4"/>
                <a:stretch>
                  <a:fillRect l="-1088" r="-4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7" t="16420" b="4200"/>
          <a:stretch/>
        </p:blipFill>
        <p:spPr bwMode="auto">
          <a:xfrm>
            <a:off x="463139" y="712520"/>
            <a:ext cx="3681350" cy="221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28"/>
              <p:cNvSpPr txBox="1">
                <a:spLocks noChangeArrowheads="1"/>
              </p:cNvSpPr>
              <p:nvPr/>
            </p:nvSpPr>
            <p:spPr bwMode="auto">
              <a:xfrm>
                <a:off x="327024" y="5367429"/>
                <a:ext cx="7973828" cy="5734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GB" altLang="en-US" sz="3200" i="1" smtClean="0">
                        <a:latin typeface="Cambria Math"/>
                      </a:rPr>
                      <m:t>0</m:t>
                    </m:r>
                    <m:r>
                      <a:rPr lang="en-GB" altLang="en-US" sz="3200" b="0" i="1" smtClean="0">
                        <a:latin typeface="Cambria Math"/>
                      </a:rPr>
                      <m:t>.25&gt;0.2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altLang="en-US" sz="2800" i="1" dirty="0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GB" altLang="en-US" dirty="0" smtClean="0">
                    <a:latin typeface="Trebuchet MS" panose="020B0603020202020204" pitchFamily="34" charset="0"/>
                  </a:rPr>
                  <a:t> box A has the greater chance of choosing a mallard</a:t>
                </a:r>
                <a:endParaRPr lang="en-GB" altLang="en-US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8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24" y="5367429"/>
                <a:ext cx="7973828" cy="573427"/>
              </a:xfrm>
              <a:prstGeom prst="rect">
                <a:avLst/>
              </a:prstGeom>
              <a:blipFill rotWithShape="1">
                <a:blip r:embed="rId6"/>
                <a:stretch>
                  <a:fillRect b="-736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5367647" y="451262"/>
            <a:ext cx="3586349" cy="275507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Ruth compared the size of the fractions by converting them to decimals.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Remember: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To convert a fraction to a decimal divide the numerator by the denominator.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51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8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381000" y="1244164"/>
            <a:ext cx="4114800" cy="432222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4648200" y="1244164"/>
            <a:ext cx="4114800" cy="432222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828800" y="572885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C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019800" y="571005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D</a:t>
            </a:r>
          </a:p>
        </p:txBody>
      </p:sp>
      <p:pic>
        <p:nvPicPr>
          <p:cNvPr id="6152" name="Picture 11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14" y="4096181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6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097" y="4420412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8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926" y="1895038"/>
            <a:ext cx="10191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392113" y="488950"/>
            <a:ext cx="84899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Use Nick, Gareth and Ruth’s methods to find which box has the greatest chance of choosing a mallard?</a:t>
            </a:r>
            <a:endParaRPr lang="en-GB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20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593" y="1994003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536" y="2548520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6" y="2815459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691" y="3821874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740" y="1994003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476" y="3327292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638" y="2789579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982" y="3396303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189" y="4391453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800" y="1602009"/>
            <a:ext cx="900230" cy="97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81000" y="1244337"/>
            <a:ext cx="4114800" cy="4432066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648200" y="1244337"/>
            <a:ext cx="4114800" cy="4432066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7176" name="Picture 8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3613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0" y="3826313"/>
            <a:ext cx="5318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1897500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0" name="Picture 22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4454963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23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2462650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24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3692963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25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38" y="1583175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4" name="Picture 26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2616638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5" name="Picture 27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1745100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7" name="Picture 29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5" y="1594288"/>
            <a:ext cx="5318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8" name="Picture 30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4173975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9" name="Picture 31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268975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0" name="Picture 32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617" y="1382941"/>
            <a:ext cx="5318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91" y="3730912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757" y="2934406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410" y="1459289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91" y="3572761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071" y="2394298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999" y="3254482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044" y="2394298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301" y="1327017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196" y="2905651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964" y="4761504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856" y="4096097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7" name="Picture 30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161" y="3119127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0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143" y="3330292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0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601" y="4758299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5" descr="2"/>
          <p:cNvPicPr>
            <a:picLocks noChangeAspect="1"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88" y="2559487"/>
            <a:ext cx="5111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 descr="C:\Users\don\Documents\Downloads\BATH224-mallard-rubber-duck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238" y="4334312"/>
            <a:ext cx="441701" cy="47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0" descr="2"/>
          <p:cNvPicPr>
            <a:picLocks noChangeAspect="1"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828" y="4385113"/>
            <a:ext cx="5318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392113" y="488950"/>
            <a:ext cx="84899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Use Nick, Gareth and Ruth’s methods to find which box has the greatest chance of choosing a mallard?</a:t>
            </a:r>
            <a:endParaRPr lang="en-GB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4" name="Text Box 6"/>
          <p:cNvSpPr txBox="1">
            <a:spLocks noChangeArrowheads="1"/>
          </p:cNvSpPr>
          <p:nvPr/>
        </p:nvSpPr>
        <p:spPr bwMode="auto">
          <a:xfrm>
            <a:off x="1828800" y="572885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</a:t>
            </a:r>
            <a:r>
              <a:rPr lang="en-GB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E</a:t>
            </a:r>
            <a:endParaRPr lang="en-GB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6019800" y="571005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</a:t>
            </a: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F</a:t>
            </a:r>
            <a:endParaRPr lang="en-GB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8" descr="Glass_Gem_Marb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463" y="2612160"/>
            <a:ext cx="682096" cy="70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1" y="2584873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6" descr="Glass_Gem_Marb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098" y="3361688"/>
            <a:ext cx="682095" cy="70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7" descr="Glass_Gem_Marb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94" y="1626021"/>
            <a:ext cx="682096" cy="70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9" descr="Glass_Gem_Marb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528" y="2078780"/>
            <a:ext cx="682096" cy="70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62" y="3225957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3" name="Text Box 29"/>
          <p:cNvSpPr txBox="1">
            <a:spLocks noChangeArrowheads="1"/>
          </p:cNvSpPr>
          <p:nvPr/>
        </p:nvSpPr>
        <p:spPr bwMode="auto">
          <a:xfrm>
            <a:off x="1828800" y="5384475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A</a:t>
            </a:r>
          </a:p>
        </p:txBody>
      </p:sp>
      <p:sp>
        <p:nvSpPr>
          <p:cNvPr id="2074" name="Text Box 30"/>
          <p:cNvSpPr txBox="1">
            <a:spLocks noChangeArrowheads="1"/>
          </p:cNvSpPr>
          <p:nvPr/>
        </p:nvSpPr>
        <p:spPr bwMode="auto">
          <a:xfrm>
            <a:off x="6019800" y="537755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B</a:t>
            </a:r>
          </a:p>
        </p:txBody>
      </p:sp>
      <p:sp>
        <p:nvSpPr>
          <p:cNvPr id="2075" name="Rectangle 31"/>
          <p:cNvSpPr>
            <a:spLocks noChangeArrowheads="1"/>
          </p:cNvSpPr>
          <p:nvPr/>
        </p:nvSpPr>
        <p:spPr bwMode="auto">
          <a:xfrm>
            <a:off x="381000" y="1410413"/>
            <a:ext cx="4114800" cy="3874097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76" name="Rectangle 32"/>
          <p:cNvSpPr>
            <a:spLocks noChangeArrowheads="1"/>
          </p:cNvSpPr>
          <p:nvPr/>
        </p:nvSpPr>
        <p:spPr bwMode="auto">
          <a:xfrm>
            <a:off x="4648200" y="1410413"/>
            <a:ext cx="4114800" cy="3874097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0" name="Picture 1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701" y="2076047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547" y="3042373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532" y="3505357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629" y="3505357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95" y="4419756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27" y="2264706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829" y="2463957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081" y="4419756"/>
            <a:ext cx="721736" cy="70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392113" y="488950"/>
            <a:ext cx="848995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Out of w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hich </a:t>
            </a:r>
            <a:r>
              <a:rPr lang="en-GB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do you stand more chance of picking a blue 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marble?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Choose any of the methods, or one of your own.</a:t>
            </a:r>
            <a:endParaRPr lang="en-GB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306" y="3159362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7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54" y="2263484"/>
            <a:ext cx="572202" cy="58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114" y="2313931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9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358" y="2113725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0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374" y="3682709"/>
            <a:ext cx="605456" cy="59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8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80" y="3300589"/>
            <a:ext cx="605456" cy="59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21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347" y="2129543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4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68" y="2189339"/>
            <a:ext cx="605456" cy="59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9" name="Rectangle 25"/>
          <p:cNvSpPr>
            <a:spLocks noChangeArrowheads="1"/>
          </p:cNvSpPr>
          <p:nvPr/>
        </p:nvSpPr>
        <p:spPr bwMode="auto">
          <a:xfrm>
            <a:off x="392113" y="1781086"/>
            <a:ext cx="4114800" cy="362955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90" name="Rectangle 26"/>
          <p:cNvSpPr>
            <a:spLocks noChangeArrowheads="1"/>
          </p:cNvSpPr>
          <p:nvPr/>
        </p:nvSpPr>
        <p:spPr bwMode="auto">
          <a:xfrm>
            <a:off x="4659313" y="1781086"/>
            <a:ext cx="4114800" cy="362955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91" name="Text Box 27"/>
          <p:cNvSpPr txBox="1">
            <a:spLocks noChangeArrowheads="1"/>
          </p:cNvSpPr>
          <p:nvPr/>
        </p:nvSpPr>
        <p:spPr bwMode="auto">
          <a:xfrm>
            <a:off x="1828800" y="556260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C</a:t>
            </a:r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6019800" y="563880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60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D</a:t>
            </a:r>
          </a:p>
        </p:txBody>
      </p:sp>
      <p:pic>
        <p:nvPicPr>
          <p:cNvPr id="3093" name="Picture 29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22" y="4489688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30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062" y="3820821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31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922" y="3185821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10" y="1969355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791" y="2866380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923" y="4648437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657" y="4674984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457" y="2040703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374" y="2830399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9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589" y="4201821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9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988" y="3820821"/>
            <a:ext cx="60545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1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47" y="4119209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1" descr="Glass_Gem_Marbl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613" y="2840743"/>
            <a:ext cx="572203" cy="58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 Box 33"/>
          <p:cNvSpPr txBox="1">
            <a:spLocks noChangeArrowheads="1"/>
          </p:cNvSpPr>
          <p:nvPr/>
        </p:nvSpPr>
        <p:spPr bwMode="auto">
          <a:xfrm>
            <a:off x="392113" y="488950"/>
            <a:ext cx="848995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Out of w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hich </a:t>
            </a:r>
            <a:r>
              <a:rPr lang="en-GB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box do you stand more chance of picking a blue 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marble?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Choose any of the methods, or one of your own.</a:t>
            </a:r>
            <a:endParaRPr lang="en-GB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03" y="1493786"/>
            <a:ext cx="3240000" cy="38798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02" y="1483986"/>
            <a:ext cx="3240000" cy="38798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9435" y="895626"/>
            <a:ext cx="1171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bag A</a:t>
            </a:r>
            <a:endParaRPr lang="en-GB" sz="24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9118" y="888223"/>
            <a:ext cx="1171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bag B</a:t>
            </a:r>
            <a:endParaRPr lang="en-GB" sz="24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392113" y="221531"/>
            <a:ext cx="8489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Out of which 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bag </a:t>
            </a:r>
            <a:r>
              <a:rPr lang="en-GB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do you stand more chance of picking a 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red?</a:t>
            </a:r>
            <a:endParaRPr lang="en-GB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1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2793" y="895626"/>
            <a:ext cx="1171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bag C</a:t>
            </a:r>
            <a:endParaRPr lang="en-GB" sz="24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6752" y="888223"/>
            <a:ext cx="1171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bag D</a:t>
            </a:r>
            <a:endParaRPr lang="en-GB" sz="24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22" y="1487648"/>
            <a:ext cx="3240000" cy="3879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431" y="1480620"/>
            <a:ext cx="3240000" cy="3879825"/>
          </a:xfrm>
          <a:prstGeom prst="rect">
            <a:avLst/>
          </a:prstGeom>
        </p:spPr>
      </p:pic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392113" y="221531"/>
            <a:ext cx="8489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Out of which 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bag </a:t>
            </a:r>
            <a:r>
              <a:rPr lang="en-GB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do you stand more chance of picking a </a:t>
            </a:r>
            <a:r>
              <a:rPr lang="en-GB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red?</a:t>
            </a:r>
            <a:endParaRPr lang="en-GB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89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0" name="Group 18"/>
          <p:cNvGraphicFramePr>
            <a:graphicFrameLocks noGrp="1"/>
          </p:cNvGraphicFramePr>
          <p:nvPr/>
        </p:nvGraphicFramePr>
        <p:xfrm>
          <a:off x="1511300" y="458788"/>
          <a:ext cx="2160588" cy="2790825"/>
        </p:xfrm>
        <a:graphic>
          <a:graphicData uri="http://schemas.openxmlformats.org/drawingml/2006/table">
            <a:tbl>
              <a:tblPr/>
              <a:tblGrid>
                <a:gridCol w="1081088"/>
                <a:gridCol w="1079500"/>
              </a:tblGrid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2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970695"/>
              </p:ext>
            </p:extLst>
          </p:nvPr>
        </p:nvGraphicFramePr>
        <p:xfrm>
          <a:off x="440425" y="3608388"/>
          <a:ext cx="3240088" cy="2771776"/>
        </p:xfrm>
        <a:graphic>
          <a:graphicData uri="http://schemas.openxmlformats.org/drawingml/2006/table">
            <a:tbl>
              <a:tblPr/>
              <a:tblGrid>
                <a:gridCol w="1079500"/>
                <a:gridCol w="1081088"/>
                <a:gridCol w="1079500"/>
              </a:tblGrid>
              <a:tr h="941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915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48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029371"/>
              </p:ext>
            </p:extLst>
          </p:nvPr>
        </p:nvGraphicFramePr>
        <p:xfrm>
          <a:off x="4481513" y="486563"/>
          <a:ext cx="3954462" cy="2771776"/>
        </p:xfrm>
        <a:graphic>
          <a:graphicData uri="http://schemas.openxmlformats.org/drawingml/2006/table">
            <a:tbl>
              <a:tblPr/>
              <a:tblGrid>
                <a:gridCol w="989012"/>
                <a:gridCol w="989013"/>
                <a:gridCol w="987425"/>
                <a:gridCol w="989012"/>
              </a:tblGrid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22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sp>
        <p:nvSpPr>
          <p:cNvPr id="3149" name="AutoShape 77"/>
          <p:cNvSpPr>
            <a:spLocks noChangeArrowheads="1"/>
          </p:cNvSpPr>
          <p:nvPr/>
        </p:nvSpPr>
        <p:spPr bwMode="auto">
          <a:xfrm>
            <a:off x="1685925" y="728663"/>
            <a:ext cx="811213" cy="449262"/>
          </a:xfrm>
          <a:prstGeom prst="parallelogram">
            <a:avLst>
              <a:gd name="adj" fmla="val 45141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0" name="AutoShape 78"/>
          <p:cNvSpPr>
            <a:spLocks noChangeArrowheads="1"/>
          </p:cNvSpPr>
          <p:nvPr/>
        </p:nvSpPr>
        <p:spPr bwMode="auto">
          <a:xfrm>
            <a:off x="2862263" y="728663"/>
            <a:ext cx="630237" cy="449262"/>
          </a:xfrm>
          <a:prstGeom prst="hexagon">
            <a:avLst>
              <a:gd name="adj" fmla="val 35071"/>
              <a:gd name="vf" fmla="val 11547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1" name="AutoShape 79"/>
          <p:cNvSpPr>
            <a:spLocks noChangeArrowheads="1"/>
          </p:cNvSpPr>
          <p:nvPr/>
        </p:nvSpPr>
        <p:spPr bwMode="auto">
          <a:xfrm>
            <a:off x="1924050" y="1468438"/>
            <a:ext cx="360363" cy="688975"/>
          </a:xfrm>
          <a:prstGeom prst="rtTriangle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2" name="Oval 80"/>
          <p:cNvSpPr>
            <a:spLocks noChangeArrowheads="1"/>
          </p:cNvSpPr>
          <p:nvPr/>
        </p:nvSpPr>
        <p:spPr bwMode="auto">
          <a:xfrm>
            <a:off x="2830513" y="1604963"/>
            <a:ext cx="630237" cy="5207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3" name="AutoShape 81"/>
          <p:cNvSpPr>
            <a:spLocks noChangeArrowheads="1"/>
          </p:cNvSpPr>
          <p:nvPr/>
        </p:nvSpPr>
        <p:spPr bwMode="auto">
          <a:xfrm>
            <a:off x="1828800" y="2589213"/>
            <a:ext cx="503238" cy="569912"/>
          </a:xfrm>
          <a:custGeom>
            <a:avLst/>
            <a:gdLst>
              <a:gd name="G0" fmla="+- 239 0 0"/>
              <a:gd name="G1" fmla="+- 11325651 0 0"/>
              <a:gd name="G2" fmla="+- 0 0 11325651"/>
              <a:gd name="T0" fmla="*/ 0 256 1"/>
              <a:gd name="T1" fmla="*/ 180 256 1"/>
              <a:gd name="G3" fmla="+- 11325651 T0 T1"/>
              <a:gd name="T2" fmla="*/ 0 256 1"/>
              <a:gd name="T3" fmla="*/ 90 256 1"/>
              <a:gd name="G4" fmla="+- 11325651 T2 T3"/>
              <a:gd name="G5" fmla="*/ G4 2 1"/>
              <a:gd name="T4" fmla="*/ 90 256 1"/>
              <a:gd name="T5" fmla="*/ 0 256 1"/>
              <a:gd name="G6" fmla="+- 11325651 T4 T5"/>
              <a:gd name="G7" fmla="*/ G6 2 1"/>
              <a:gd name="G8" fmla="abs 1132565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239"/>
              <a:gd name="G18" fmla="*/ 239 1 2"/>
              <a:gd name="G19" fmla="+- G18 5400 0"/>
              <a:gd name="G20" fmla="cos G19 11325651"/>
              <a:gd name="G21" fmla="sin G19 11325651"/>
              <a:gd name="G22" fmla="+- G20 10800 0"/>
              <a:gd name="G23" fmla="+- G21 10800 0"/>
              <a:gd name="G24" fmla="+- 10800 0 G20"/>
              <a:gd name="G25" fmla="+- 239 10800 0"/>
              <a:gd name="G26" fmla="?: G9 G17 G25"/>
              <a:gd name="G27" fmla="?: G9 0 21600"/>
              <a:gd name="G28" fmla="cos 10800 11325651"/>
              <a:gd name="G29" fmla="sin 10800 11325651"/>
              <a:gd name="G30" fmla="sin 239 11325651"/>
              <a:gd name="G31" fmla="+- G28 10800 0"/>
              <a:gd name="G32" fmla="+- G29 10800 0"/>
              <a:gd name="G33" fmla="+- G30 10800 0"/>
              <a:gd name="G34" fmla="?: G4 0 G31"/>
              <a:gd name="G35" fmla="?: 11325651 G34 0"/>
              <a:gd name="G36" fmla="?: G6 G35 G31"/>
              <a:gd name="G37" fmla="+- 21600 0 G36"/>
              <a:gd name="G38" fmla="?: G4 0 G33"/>
              <a:gd name="G39" fmla="?: 1132565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23 w 21600"/>
              <a:gd name="T15" fmla="*/ 11490 h 21600"/>
              <a:gd name="T16" fmla="*/ 10800 w 21600"/>
              <a:gd name="T17" fmla="*/ 10561 h 21600"/>
              <a:gd name="T18" fmla="*/ 16277 w 21600"/>
              <a:gd name="T19" fmla="*/ 1149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562" y="10829"/>
                </a:moveTo>
                <a:cubicBezTo>
                  <a:pt x="10561" y="10819"/>
                  <a:pt x="10561" y="10809"/>
                  <a:pt x="10561" y="10800"/>
                </a:cubicBezTo>
                <a:cubicBezTo>
                  <a:pt x="10561" y="10668"/>
                  <a:pt x="10668" y="10561"/>
                  <a:pt x="10800" y="10561"/>
                </a:cubicBezTo>
                <a:cubicBezTo>
                  <a:pt x="10931" y="10561"/>
                  <a:pt x="11039" y="10668"/>
                  <a:pt x="11039" y="10800"/>
                </a:cubicBezTo>
                <a:cubicBezTo>
                  <a:pt x="11039" y="10809"/>
                  <a:pt x="11038" y="10819"/>
                  <a:pt x="11037" y="10829"/>
                </a:cubicBezTo>
                <a:lnTo>
                  <a:pt x="21515" y="12150"/>
                </a:lnTo>
                <a:cubicBezTo>
                  <a:pt x="21571" y="11702"/>
                  <a:pt x="21600" y="112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251"/>
                  <a:pt x="28" y="11702"/>
                  <a:pt x="84" y="1215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4" name="AutoShape 82"/>
          <p:cNvSpPr>
            <a:spLocks noChangeArrowheads="1"/>
          </p:cNvSpPr>
          <p:nvPr/>
        </p:nvSpPr>
        <p:spPr bwMode="auto">
          <a:xfrm>
            <a:off x="2862263" y="2589213"/>
            <a:ext cx="598487" cy="38893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5" name="AutoShape 83"/>
          <p:cNvSpPr>
            <a:spLocks noChangeArrowheads="1"/>
          </p:cNvSpPr>
          <p:nvPr/>
        </p:nvSpPr>
        <p:spPr bwMode="auto">
          <a:xfrm rot="-1505775">
            <a:off x="4751388" y="702463"/>
            <a:ext cx="450850" cy="552450"/>
          </a:xfrm>
          <a:prstGeom prst="triangle">
            <a:avLst>
              <a:gd name="adj" fmla="val 50000"/>
            </a:avLst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6" name="AutoShape 84"/>
          <p:cNvSpPr>
            <a:spLocks noChangeArrowheads="1"/>
          </p:cNvSpPr>
          <p:nvPr/>
        </p:nvSpPr>
        <p:spPr bwMode="auto">
          <a:xfrm>
            <a:off x="5645150" y="773900"/>
            <a:ext cx="630238" cy="449263"/>
          </a:xfrm>
          <a:prstGeom prst="hexagon">
            <a:avLst>
              <a:gd name="adj" fmla="val 35071"/>
              <a:gd name="vf" fmla="val 115470"/>
            </a:avLst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7" name="Oval 85"/>
          <p:cNvSpPr>
            <a:spLocks noChangeArrowheads="1"/>
          </p:cNvSpPr>
          <p:nvPr/>
        </p:nvSpPr>
        <p:spPr bwMode="auto">
          <a:xfrm>
            <a:off x="6657975" y="734213"/>
            <a:ext cx="630238" cy="520700"/>
          </a:xfrm>
          <a:prstGeom prst="ellipse">
            <a:avLst/>
          </a:prstGeom>
          <a:solidFill>
            <a:srgbClr val="339966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8" name="AutoShape 86"/>
          <p:cNvSpPr>
            <a:spLocks noChangeArrowheads="1"/>
          </p:cNvSpPr>
          <p:nvPr/>
        </p:nvSpPr>
        <p:spPr bwMode="auto">
          <a:xfrm>
            <a:off x="7812088" y="565938"/>
            <a:ext cx="360362" cy="688975"/>
          </a:xfrm>
          <a:prstGeom prst="rtTriangle">
            <a:avLst/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9" name="AutoShape 87"/>
          <p:cNvSpPr>
            <a:spLocks noChangeArrowheads="1"/>
          </p:cNvSpPr>
          <p:nvPr/>
        </p:nvSpPr>
        <p:spPr bwMode="auto">
          <a:xfrm>
            <a:off x="4560888" y="1626388"/>
            <a:ext cx="811212" cy="449262"/>
          </a:xfrm>
          <a:prstGeom prst="parallelogram">
            <a:avLst>
              <a:gd name="adj" fmla="val 45141"/>
            </a:avLst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0" name="Oval 88"/>
          <p:cNvSpPr>
            <a:spLocks noChangeArrowheads="1"/>
          </p:cNvSpPr>
          <p:nvPr/>
        </p:nvSpPr>
        <p:spPr bwMode="auto">
          <a:xfrm>
            <a:off x="5645150" y="1626388"/>
            <a:ext cx="630238" cy="520700"/>
          </a:xfrm>
          <a:prstGeom prst="ellipse">
            <a:avLst/>
          </a:prstGeom>
          <a:solidFill>
            <a:srgbClr val="339966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1" name="AutoShape 89"/>
          <p:cNvSpPr>
            <a:spLocks noChangeArrowheads="1"/>
          </p:cNvSpPr>
          <p:nvPr/>
        </p:nvSpPr>
        <p:spPr bwMode="auto">
          <a:xfrm>
            <a:off x="6657975" y="1626388"/>
            <a:ext cx="623888" cy="520700"/>
          </a:xfrm>
          <a:prstGeom prst="pentagon">
            <a:avLst/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2" name="AutoShape 90"/>
          <p:cNvSpPr>
            <a:spLocks noChangeArrowheads="1"/>
          </p:cNvSpPr>
          <p:nvPr/>
        </p:nvSpPr>
        <p:spPr bwMode="auto">
          <a:xfrm rot="14406864">
            <a:off x="7685087" y="1626388"/>
            <a:ext cx="360363" cy="630238"/>
          </a:xfrm>
          <a:prstGeom prst="diamond">
            <a:avLst/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3" name="AutoShape 91"/>
          <p:cNvSpPr>
            <a:spLocks noChangeArrowheads="1"/>
          </p:cNvSpPr>
          <p:nvPr/>
        </p:nvSpPr>
        <p:spPr bwMode="auto">
          <a:xfrm>
            <a:off x="4660900" y="2437600"/>
            <a:ext cx="620713" cy="630238"/>
          </a:xfrm>
          <a:prstGeom prst="octagon">
            <a:avLst>
              <a:gd name="adj" fmla="val 29287"/>
            </a:avLst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4" name="AutoShape 92"/>
          <p:cNvSpPr>
            <a:spLocks noChangeArrowheads="1"/>
          </p:cNvSpPr>
          <p:nvPr/>
        </p:nvSpPr>
        <p:spPr bwMode="auto">
          <a:xfrm rot="-5152057">
            <a:off x="5835650" y="2529676"/>
            <a:ext cx="503237" cy="569912"/>
          </a:xfrm>
          <a:custGeom>
            <a:avLst/>
            <a:gdLst>
              <a:gd name="G0" fmla="+- 239 0 0"/>
              <a:gd name="G1" fmla="+- 11325651 0 0"/>
              <a:gd name="G2" fmla="+- 0 0 11325651"/>
              <a:gd name="T0" fmla="*/ 0 256 1"/>
              <a:gd name="T1" fmla="*/ 180 256 1"/>
              <a:gd name="G3" fmla="+- 11325651 T0 T1"/>
              <a:gd name="T2" fmla="*/ 0 256 1"/>
              <a:gd name="T3" fmla="*/ 90 256 1"/>
              <a:gd name="G4" fmla="+- 11325651 T2 T3"/>
              <a:gd name="G5" fmla="*/ G4 2 1"/>
              <a:gd name="T4" fmla="*/ 90 256 1"/>
              <a:gd name="T5" fmla="*/ 0 256 1"/>
              <a:gd name="G6" fmla="+- 11325651 T4 T5"/>
              <a:gd name="G7" fmla="*/ G6 2 1"/>
              <a:gd name="G8" fmla="abs 1132565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239"/>
              <a:gd name="G18" fmla="*/ 239 1 2"/>
              <a:gd name="G19" fmla="+- G18 5400 0"/>
              <a:gd name="G20" fmla="cos G19 11325651"/>
              <a:gd name="G21" fmla="sin G19 11325651"/>
              <a:gd name="G22" fmla="+- G20 10800 0"/>
              <a:gd name="G23" fmla="+- G21 10800 0"/>
              <a:gd name="G24" fmla="+- 10800 0 G20"/>
              <a:gd name="G25" fmla="+- 239 10800 0"/>
              <a:gd name="G26" fmla="?: G9 G17 G25"/>
              <a:gd name="G27" fmla="?: G9 0 21600"/>
              <a:gd name="G28" fmla="cos 10800 11325651"/>
              <a:gd name="G29" fmla="sin 10800 11325651"/>
              <a:gd name="G30" fmla="sin 239 11325651"/>
              <a:gd name="G31" fmla="+- G28 10800 0"/>
              <a:gd name="G32" fmla="+- G29 10800 0"/>
              <a:gd name="G33" fmla="+- G30 10800 0"/>
              <a:gd name="G34" fmla="?: G4 0 G31"/>
              <a:gd name="G35" fmla="?: 11325651 G34 0"/>
              <a:gd name="G36" fmla="?: G6 G35 G31"/>
              <a:gd name="G37" fmla="+- 21600 0 G36"/>
              <a:gd name="G38" fmla="?: G4 0 G33"/>
              <a:gd name="G39" fmla="?: 1132565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23 w 21600"/>
              <a:gd name="T15" fmla="*/ 11490 h 21600"/>
              <a:gd name="T16" fmla="*/ 10800 w 21600"/>
              <a:gd name="T17" fmla="*/ 10561 h 21600"/>
              <a:gd name="T18" fmla="*/ 16277 w 21600"/>
              <a:gd name="T19" fmla="*/ 1149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562" y="10829"/>
                </a:moveTo>
                <a:cubicBezTo>
                  <a:pt x="10561" y="10819"/>
                  <a:pt x="10561" y="10809"/>
                  <a:pt x="10561" y="10800"/>
                </a:cubicBezTo>
                <a:cubicBezTo>
                  <a:pt x="10561" y="10668"/>
                  <a:pt x="10668" y="10561"/>
                  <a:pt x="10800" y="10561"/>
                </a:cubicBezTo>
                <a:cubicBezTo>
                  <a:pt x="10931" y="10561"/>
                  <a:pt x="11039" y="10668"/>
                  <a:pt x="11039" y="10800"/>
                </a:cubicBezTo>
                <a:cubicBezTo>
                  <a:pt x="11039" y="10809"/>
                  <a:pt x="11038" y="10819"/>
                  <a:pt x="11037" y="10829"/>
                </a:cubicBezTo>
                <a:lnTo>
                  <a:pt x="21515" y="12150"/>
                </a:lnTo>
                <a:cubicBezTo>
                  <a:pt x="21571" y="11702"/>
                  <a:pt x="21600" y="112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251"/>
                  <a:pt x="28" y="11702"/>
                  <a:pt x="84" y="12150"/>
                </a:cubicBezTo>
                <a:close/>
              </a:path>
            </a:pathLst>
          </a:cu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5" name="Rectangle 93"/>
          <p:cNvSpPr>
            <a:spLocks noChangeArrowheads="1"/>
          </p:cNvSpPr>
          <p:nvPr/>
        </p:nvSpPr>
        <p:spPr bwMode="auto">
          <a:xfrm>
            <a:off x="6642100" y="2531263"/>
            <a:ext cx="630238" cy="503237"/>
          </a:xfrm>
          <a:prstGeom prst="rect">
            <a:avLst/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6" name="AutoShape 94"/>
          <p:cNvSpPr>
            <a:spLocks noChangeArrowheads="1"/>
          </p:cNvSpPr>
          <p:nvPr/>
        </p:nvSpPr>
        <p:spPr bwMode="auto">
          <a:xfrm>
            <a:off x="7693025" y="2482050"/>
            <a:ext cx="450850" cy="552450"/>
          </a:xfrm>
          <a:prstGeom prst="triangle">
            <a:avLst>
              <a:gd name="adj" fmla="val 50000"/>
            </a:avLst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7" name="AutoShape 95"/>
          <p:cNvSpPr>
            <a:spLocks noChangeArrowheads="1"/>
          </p:cNvSpPr>
          <p:nvPr/>
        </p:nvSpPr>
        <p:spPr bwMode="auto">
          <a:xfrm rot="14406864">
            <a:off x="1693756" y="3798094"/>
            <a:ext cx="688975" cy="630238"/>
          </a:xfrm>
          <a:prstGeom prst="diamond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8" name="AutoShape 96"/>
          <p:cNvSpPr>
            <a:spLocks noChangeArrowheads="1"/>
          </p:cNvSpPr>
          <p:nvPr/>
        </p:nvSpPr>
        <p:spPr bwMode="auto">
          <a:xfrm>
            <a:off x="626163" y="3768725"/>
            <a:ext cx="623887" cy="520700"/>
          </a:xfrm>
          <a:prstGeom prst="pentagon">
            <a:avLst/>
          </a:prstGeom>
          <a:solidFill>
            <a:srgbClr val="FF33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9" name="AutoShape 97"/>
          <p:cNvSpPr>
            <a:spLocks noChangeArrowheads="1"/>
          </p:cNvSpPr>
          <p:nvPr/>
        </p:nvSpPr>
        <p:spPr bwMode="auto">
          <a:xfrm>
            <a:off x="751575" y="4786313"/>
            <a:ext cx="450850" cy="55245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0" name="Rectangle 98"/>
          <p:cNvSpPr>
            <a:spLocks noChangeArrowheads="1"/>
          </p:cNvSpPr>
          <p:nvPr/>
        </p:nvSpPr>
        <p:spPr bwMode="auto">
          <a:xfrm>
            <a:off x="1700900" y="4786313"/>
            <a:ext cx="630238" cy="50323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1" name="Oval 99"/>
          <p:cNvSpPr>
            <a:spLocks noChangeArrowheads="1"/>
          </p:cNvSpPr>
          <p:nvPr/>
        </p:nvSpPr>
        <p:spPr bwMode="auto">
          <a:xfrm>
            <a:off x="2748650" y="4768850"/>
            <a:ext cx="630238" cy="5207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2" name="Oval 100"/>
          <p:cNvSpPr>
            <a:spLocks noChangeArrowheads="1"/>
          </p:cNvSpPr>
          <p:nvPr/>
        </p:nvSpPr>
        <p:spPr bwMode="auto">
          <a:xfrm>
            <a:off x="1754875" y="5648325"/>
            <a:ext cx="630238" cy="5207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3" name="AutoShape 101"/>
          <p:cNvSpPr>
            <a:spLocks noChangeArrowheads="1"/>
          </p:cNvSpPr>
          <p:nvPr/>
        </p:nvSpPr>
        <p:spPr bwMode="auto">
          <a:xfrm>
            <a:off x="751575" y="5648325"/>
            <a:ext cx="450850" cy="55245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4" name="AutoShape 102"/>
          <p:cNvSpPr>
            <a:spLocks noChangeArrowheads="1"/>
          </p:cNvSpPr>
          <p:nvPr/>
        </p:nvSpPr>
        <p:spPr bwMode="auto">
          <a:xfrm>
            <a:off x="2748650" y="3768725"/>
            <a:ext cx="661988" cy="688975"/>
          </a:xfrm>
          <a:prstGeom prst="plus">
            <a:avLst>
              <a:gd name="adj" fmla="val 25000"/>
            </a:avLst>
          </a:prstGeom>
          <a:solidFill>
            <a:srgbClr val="FF33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5" name="AutoShape 103"/>
          <p:cNvSpPr>
            <a:spLocks noChangeArrowheads="1"/>
          </p:cNvSpPr>
          <p:nvPr/>
        </p:nvSpPr>
        <p:spPr bwMode="auto">
          <a:xfrm>
            <a:off x="2748650" y="5648325"/>
            <a:ext cx="630238" cy="5207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" name="Text Box 104"/>
          <p:cNvSpPr txBox="1">
            <a:spLocks noChangeArrowheads="1"/>
          </p:cNvSpPr>
          <p:nvPr/>
        </p:nvSpPr>
        <p:spPr bwMode="auto">
          <a:xfrm>
            <a:off x="4396358" y="3587900"/>
            <a:ext cx="42382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Trebuchet MS" panose="020B0603020202020204" pitchFamily="34" charset="0"/>
              </a:rPr>
              <a:t>Which board gives the </a:t>
            </a:r>
            <a:r>
              <a:rPr lang="en-GB" sz="2000" dirty="0" smtClean="0">
                <a:latin typeface="Trebuchet MS" panose="020B0603020202020204" pitchFamily="34" charset="0"/>
              </a:rPr>
              <a:t>greatest</a:t>
            </a:r>
            <a:r>
              <a:rPr lang="en-GB" sz="2000" dirty="0" smtClean="0">
                <a:latin typeface="Trebuchet MS" panose="020B0603020202020204" pitchFamily="34" charset="0"/>
              </a:rPr>
              <a:t> </a:t>
            </a:r>
            <a:r>
              <a:rPr lang="en-GB" sz="2000" dirty="0">
                <a:latin typeface="Trebuchet MS" panose="020B0603020202020204" pitchFamily="34" charset="0"/>
              </a:rPr>
              <a:t>chance of choosing a </a:t>
            </a:r>
            <a:r>
              <a:rPr lang="en-GB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quadrilateral</a:t>
            </a:r>
            <a:r>
              <a:rPr lang="en-GB" sz="2000" dirty="0" smtClean="0">
                <a:latin typeface="Trebuchet MS" panose="020B0603020202020204" pitchFamily="34" charset="0"/>
              </a:rPr>
              <a:t>?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35" name="Text Box 104"/>
          <p:cNvSpPr txBox="1">
            <a:spLocks noChangeArrowheads="1"/>
          </p:cNvSpPr>
          <p:nvPr/>
        </p:nvSpPr>
        <p:spPr bwMode="auto">
          <a:xfrm>
            <a:off x="4442573" y="4499264"/>
            <a:ext cx="42382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Trebuchet MS" panose="020B0603020202020204" pitchFamily="34" charset="0"/>
              </a:rPr>
              <a:t>Which board gives the </a:t>
            </a:r>
            <a:r>
              <a:rPr lang="en-GB" sz="2000" dirty="0" smtClean="0">
                <a:latin typeface="Trebuchet MS" panose="020B0603020202020204" pitchFamily="34" charset="0"/>
              </a:rPr>
              <a:t>least </a:t>
            </a:r>
            <a:r>
              <a:rPr lang="en-GB" sz="2000" dirty="0" smtClean="0">
                <a:latin typeface="Trebuchet MS" panose="020B0603020202020204" pitchFamily="34" charset="0"/>
              </a:rPr>
              <a:t>chance </a:t>
            </a:r>
            <a:r>
              <a:rPr lang="en-GB" sz="2000" dirty="0">
                <a:latin typeface="Trebuchet MS" panose="020B0603020202020204" pitchFamily="34" charset="0"/>
              </a:rPr>
              <a:t>of choosing a </a:t>
            </a:r>
            <a:r>
              <a:rPr lang="en-GB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triangle</a:t>
            </a:r>
            <a:r>
              <a:rPr lang="en-GB" sz="2000" dirty="0" smtClean="0">
                <a:latin typeface="Trebuchet MS" panose="020B0603020202020204" pitchFamily="34" charset="0"/>
              </a:rPr>
              <a:t>?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36" name="Text Box 104"/>
          <p:cNvSpPr txBox="1">
            <a:spLocks noChangeArrowheads="1"/>
          </p:cNvSpPr>
          <p:nvPr/>
        </p:nvSpPr>
        <p:spPr bwMode="auto">
          <a:xfrm>
            <a:off x="4477385" y="5327690"/>
            <a:ext cx="42382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Trebuchet MS" panose="020B0603020202020204" pitchFamily="34" charset="0"/>
              </a:rPr>
              <a:t>Which board gives the </a:t>
            </a:r>
            <a:r>
              <a:rPr lang="en-GB" sz="2000" dirty="0" smtClean="0">
                <a:latin typeface="Trebuchet MS" panose="020B0603020202020204" pitchFamily="34" charset="0"/>
              </a:rPr>
              <a:t>greatest</a:t>
            </a:r>
            <a:r>
              <a:rPr lang="en-GB" sz="2000" dirty="0" smtClean="0">
                <a:latin typeface="Trebuchet MS" panose="020B0603020202020204" pitchFamily="34" charset="0"/>
              </a:rPr>
              <a:t> </a:t>
            </a:r>
            <a:r>
              <a:rPr lang="en-GB" sz="2000" dirty="0" smtClean="0">
                <a:latin typeface="Trebuchet MS" panose="020B0603020202020204" pitchFamily="34" charset="0"/>
              </a:rPr>
              <a:t>chance </a:t>
            </a:r>
            <a:r>
              <a:rPr lang="en-GB" sz="2000" dirty="0">
                <a:latin typeface="Trebuchet MS" panose="020B0603020202020204" pitchFamily="34" charset="0"/>
              </a:rPr>
              <a:t>of choosing a </a:t>
            </a:r>
            <a:r>
              <a:rPr lang="en-GB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polygon</a:t>
            </a:r>
            <a:r>
              <a:rPr lang="en-GB" sz="2000" dirty="0" smtClean="0">
                <a:latin typeface="Trebuchet MS" panose="020B0603020202020204" pitchFamily="34" charset="0"/>
              </a:rPr>
              <a:t>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5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0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630324"/>
              </p:ext>
            </p:extLst>
          </p:nvPr>
        </p:nvGraphicFramePr>
        <p:xfrm>
          <a:off x="1060050" y="280663"/>
          <a:ext cx="2160588" cy="2790825"/>
        </p:xfrm>
        <a:graphic>
          <a:graphicData uri="http://schemas.openxmlformats.org/drawingml/2006/table">
            <a:tbl>
              <a:tblPr/>
              <a:tblGrid>
                <a:gridCol w="1081088"/>
                <a:gridCol w="1079500"/>
              </a:tblGrid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2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012729"/>
              </p:ext>
            </p:extLst>
          </p:nvPr>
        </p:nvGraphicFramePr>
        <p:xfrm>
          <a:off x="297925" y="3608388"/>
          <a:ext cx="3240088" cy="2771776"/>
        </p:xfrm>
        <a:graphic>
          <a:graphicData uri="http://schemas.openxmlformats.org/drawingml/2006/table">
            <a:tbl>
              <a:tblPr/>
              <a:tblGrid>
                <a:gridCol w="1079500"/>
                <a:gridCol w="1081088"/>
                <a:gridCol w="1079500"/>
              </a:tblGrid>
              <a:tr h="941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915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48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27526"/>
              </p:ext>
            </p:extLst>
          </p:nvPr>
        </p:nvGraphicFramePr>
        <p:xfrm>
          <a:off x="4030263" y="308438"/>
          <a:ext cx="3954462" cy="2771776"/>
        </p:xfrm>
        <a:graphic>
          <a:graphicData uri="http://schemas.openxmlformats.org/drawingml/2006/table">
            <a:tbl>
              <a:tblPr/>
              <a:tblGrid>
                <a:gridCol w="989012"/>
                <a:gridCol w="989013"/>
                <a:gridCol w="987425"/>
                <a:gridCol w="989012"/>
              </a:tblGrid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22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sp>
        <p:nvSpPr>
          <p:cNvPr id="3149" name="AutoShape 77"/>
          <p:cNvSpPr>
            <a:spLocks noChangeArrowheads="1"/>
          </p:cNvSpPr>
          <p:nvPr/>
        </p:nvSpPr>
        <p:spPr bwMode="auto">
          <a:xfrm>
            <a:off x="1234675" y="550538"/>
            <a:ext cx="811213" cy="449262"/>
          </a:xfrm>
          <a:prstGeom prst="parallelogram">
            <a:avLst>
              <a:gd name="adj" fmla="val 45141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0" name="AutoShape 78"/>
          <p:cNvSpPr>
            <a:spLocks noChangeArrowheads="1"/>
          </p:cNvSpPr>
          <p:nvPr/>
        </p:nvSpPr>
        <p:spPr bwMode="auto">
          <a:xfrm>
            <a:off x="2411013" y="550538"/>
            <a:ext cx="630237" cy="449262"/>
          </a:xfrm>
          <a:prstGeom prst="hexagon">
            <a:avLst>
              <a:gd name="adj" fmla="val 35071"/>
              <a:gd name="vf" fmla="val 11547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1" name="AutoShape 79"/>
          <p:cNvSpPr>
            <a:spLocks noChangeArrowheads="1"/>
          </p:cNvSpPr>
          <p:nvPr/>
        </p:nvSpPr>
        <p:spPr bwMode="auto">
          <a:xfrm>
            <a:off x="1472800" y="1290313"/>
            <a:ext cx="360363" cy="688975"/>
          </a:xfrm>
          <a:prstGeom prst="rtTriangle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2" name="Oval 80"/>
          <p:cNvSpPr>
            <a:spLocks noChangeArrowheads="1"/>
          </p:cNvSpPr>
          <p:nvPr/>
        </p:nvSpPr>
        <p:spPr bwMode="auto">
          <a:xfrm>
            <a:off x="2379263" y="1426838"/>
            <a:ext cx="630237" cy="5207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3" name="AutoShape 81"/>
          <p:cNvSpPr>
            <a:spLocks noChangeArrowheads="1"/>
          </p:cNvSpPr>
          <p:nvPr/>
        </p:nvSpPr>
        <p:spPr bwMode="auto">
          <a:xfrm>
            <a:off x="1377550" y="2411088"/>
            <a:ext cx="503238" cy="569912"/>
          </a:xfrm>
          <a:custGeom>
            <a:avLst/>
            <a:gdLst>
              <a:gd name="G0" fmla="+- 239 0 0"/>
              <a:gd name="G1" fmla="+- 11325651 0 0"/>
              <a:gd name="G2" fmla="+- 0 0 11325651"/>
              <a:gd name="T0" fmla="*/ 0 256 1"/>
              <a:gd name="T1" fmla="*/ 180 256 1"/>
              <a:gd name="G3" fmla="+- 11325651 T0 T1"/>
              <a:gd name="T2" fmla="*/ 0 256 1"/>
              <a:gd name="T3" fmla="*/ 90 256 1"/>
              <a:gd name="G4" fmla="+- 11325651 T2 T3"/>
              <a:gd name="G5" fmla="*/ G4 2 1"/>
              <a:gd name="T4" fmla="*/ 90 256 1"/>
              <a:gd name="T5" fmla="*/ 0 256 1"/>
              <a:gd name="G6" fmla="+- 11325651 T4 T5"/>
              <a:gd name="G7" fmla="*/ G6 2 1"/>
              <a:gd name="G8" fmla="abs 1132565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239"/>
              <a:gd name="G18" fmla="*/ 239 1 2"/>
              <a:gd name="G19" fmla="+- G18 5400 0"/>
              <a:gd name="G20" fmla="cos G19 11325651"/>
              <a:gd name="G21" fmla="sin G19 11325651"/>
              <a:gd name="G22" fmla="+- G20 10800 0"/>
              <a:gd name="G23" fmla="+- G21 10800 0"/>
              <a:gd name="G24" fmla="+- 10800 0 G20"/>
              <a:gd name="G25" fmla="+- 239 10800 0"/>
              <a:gd name="G26" fmla="?: G9 G17 G25"/>
              <a:gd name="G27" fmla="?: G9 0 21600"/>
              <a:gd name="G28" fmla="cos 10800 11325651"/>
              <a:gd name="G29" fmla="sin 10800 11325651"/>
              <a:gd name="G30" fmla="sin 239 11325651"/>
              <a:gd name="G31" fmla="+- G28 10800 0"/>
              <a:gd name="G32" fmla="+- G29 10800 0"/>
              <a:gd name="G33" fmla="+- G30 10800 0"/>
              <a:gd name="G34" fmla="?: G4 0 G31"/>
              <a:gd name="G35" fmla="?: 11325651 G34 0"/>
              <a:gd name="G36" fmla="?: G6 G35 G31"/>
              <a:gd name="G37" fmla="+- 21600 0 G36"/>
              <a:gd name="G38" fmla="?: G4 0 G33"/>
              <a:gd name="G39" fmla="?: 1132565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23 w 21600"/>
              <a:gd name="T15" fmla="*/ 11490 h 21600"/>
              <a:gd name="T16" fmla="*/ 10800 w 21600"/>
              <a:gd name="T17" fmla="*/ 10561 h 21600"/>
              <a:gd name="T18" fmla="*/ 16277 w 21600"/>
              <a:gd name="T19" fmla="*/ 1149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562" y="10829"/>
                </a:moveTo>
                <a:cubicBezTo>
                  <a:pt x="10561" y="10819"/>
                  <a:pt x="10561" y="10809"/>
                  <a:pt x="10561" y="10800"/>
                </a:cubicBezTo>
                <a:cubicBezTo>
                  <a:pt x="10561" y="10668"/>
                  <a:pt x="10668" y="10561"/>
                  <a:pt x="10800" y="10561"/>
                </a:cubicBezTo>
                <a:cubicBezTo>
                  <a:pt x="10931" y="10561"/>
                  <a:pt x="11039" y="10668"/>
                  <a:pt x="11039" y="10800"/>
                </a:cubicBezTo>
                <a:cubicBezTo>
                  <a:pt x="11039" y="10809"/>
                  <a:pt x="11038" y="10819"/>
                  <a:pt x="11037" y="10829"/>
                </a:cubicBezTo>
                <a:lnTo>
                  <a:pt x="21515" y="12150"/>
                </a:lnTo>
                <a:cubicBezTo>
                  <a:pt x="21571" y="11702"/>
                  <a:pt x="21600" y="112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251"/>
                  <a:pt x="28" y="11702"/>
                  <a:pt x="84" y="1215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4" name="AutoShape 82"/>
          <p:cNvSpPr>
            <a:spLocks noChangeArrowheads="1"/>
          </p:cNvSpPr>
          <p:nvPr/>
        </p:nvSpPr>
        <p:spPr bwMode="auto">
          <a:xfrm>
            <a:off x="2411013" y="2411088"/>
            <a:ext cx="598487" cy="38893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" name="Text Box 104"/>
          <p:cNvSpPr txBox="1">
            <a:spLocks noChangeArrowheads="1"/>
          </p:cNvSpPr>
          <p:nvPr/>
        </p:nvSpPr>
        <p:spPr bwMode="auto">
          <a:xfrm>
            <a:off x="3693226" y="3409771"/>
            <a:ext cx="50470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latin typeface="Trebuchet MS" panose="020B0603020202020204" pitchFamily="34" charset="0"/>
              </a:rPr>
              <a:t>Fill the green grid with shapes so that the chance of choosing a quadrilateral is </a:t>
            </a:r>
            <a:r>
              <a:rPr lang="en-GB" sz="1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half</a:t>
            </a:r>
            <a:r>
              <a:rPr lang="en-GB" sz="1600" dirty="0" smtClean="0">
                <a:latin typeface="Trebuchet MS" panose="020B0603020202020204" pitchFamily="34" charset="0"/>
              </a:rPr>
              <a:t> the chance of choosing a quadrilateral in the blue grid?</a:t>
            </a:r>
            <a:endParaRPr lang="en-GB" sz="1600" dirty="0">
              <a:latin typeface="Trebuchet MS" panose="020B0603020202020204" pitchFamily="34" charset="0"/>
            </a:endParaRPr>
          </a:p>
        </p:txBody>
      </p:sp>
      <p:sp>
        <p:nvSpPr>
          <p:cNvPr id="36" name="Text Box 104"/>
          <p:cNvSpPr txBox="1">
            <a:spLocks noChangeArrowheads="1"/>
          </p:cNvSpPr>
          <p:nvPr/>
        </p:nvSpPr>
        <p:spPr bwMode="auto">
          <a:xfrm>
            <a:off x="3771660" y="4413291"/>
            <a:ext cx="496857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latin typeface="Trebuchet MS" panose="020B0603020202020204" pitchFamily="34" charset="0"/>
              </a:rPr>
              <a:t>Now fill the pink grid with shapes so that the chance of choosing a triangle is </a:t>
            </a:r>
            <a:r>
              <a:rPr lang="en-GB" sz="1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twice </a:t>
            </a:r>
            <a:r>
              <a:rPr lang="en-GB" sz="1600" dirty="0" smtClean="0">
                <a:latin typeface="Trebuchet MS" panose="020B0603020202020204" pitchFamily="34" charset="0"/>
              </a:rPr>
              <a:t>the chance of choosing a triangle in the blue grid and choosing a quadrilateral is </a:t>
            </a:r>
            <a:r>
              <a:rPr lang="en-GB" sz="1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four times</a:t>
            </a:r>
            <a:r>
              <a:rPr lang="en-GB" sz="1600" dirty="0" smtClean="0">
                <a:latin typeface="Trebuchet MS" panose="020B0603020202020204" pitchFamily="34" charset="0"/>
              </a:rPr>
              <a:t> the chance of choosing a quadrilateral in your green grid.</a:t>
            </a:r>
            <a:endParaRPr lang="en-GB" sz="1600" dirty="0">
              <a:latin typeface="Trebuchet MS" panose="020B0603020202020204" pitchFamily="34" charset="0"/>
            </a:endParaRPr>
          </a:p>
        </p:txBody>
      </p:sp>
      <p:sp>
        <p:nvSpPr>
          <p:cNvPr id="37" name="Text Box 104"/>
          <p:cNvSpPr txBox="1">
            <a:spLocks noChangeArrowheads="1"/>
          </p:cNvSpPr>
          <p:nvPr/>
        </p:nvSpPr>
        <p:spPr bwMode="auto">
          <a:xfrm>
            <a:off x="3845626" y="5854109"/>
            <a:ext cx="40395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latin typeface="Trebuchet MS" panose="020B0603020202020204" pitchFamily="34" charset="0"/>
              </a:rPr>
              <a:t>What is the chance of choosing a pentagon on your pink grid?</a:t>
            </a:r>
            <a:endParaRPr lang="en-GB" sz="1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2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0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403792"/>
              </p:ext>
            </p:extLst>
          </p:nvPr>
        </p:nvGraphicFramePr>
        <p:xfrm>
          <a:off x="1060050" y="280663"/>
          <a:ext cx="2160588" cy="2790825"/>
        </p:xfrm>
        <a:graphic>
          <a:graphicData uri="http://schemas.openxmlformats.org/drawingml/2006/table">
            <a:tbl>
              <a:tblPr/>
              <a:tblGrid>
                <a:gridCol w="1081088"/>
                <a:gridCol w="1079500"/>
              </a:tblGrid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2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891216"/>
              </p:ext>
            </p:extLst>
          </p:nvPr>
        </p:nvGraphicFramePr>
        <p:xfrm>
          <a:off x="297925" y="3608388"/>
          <a:ext cx="3240088" cy="2771776"/>
        </p:xfrm>
        <a:graphic>
          <a:graphicData uri="http://schemas.openxmlformats.org/drawingml/2006/table">
            <a:tbl>
              <a:tblPr/>
              <a:tblGrid>
                <a:gridCol w="1079500"/>
                <a:gridCol w="1081088"/>
                <a:gridCol w="1079500"/>
              </a:tblGrid>
              <a:tr h="941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915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48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269802"/>
              </p:ext>
            </p:extLst>
          </p:nvPr>
        </p:nvGraphicFramePr>
        <p:xfrm>
          <a:off x="4030263" y="308438"/>
          <a:ext cx="3954462" cy="2771776"/>
        </p:xfrm>
        <a:graphic>
          <a:graphicData uri="http://schemas.openxmlformats.org/drawingml/2006/table">
            <a:tbl>
              <a:tblPr/>
              <a:tblGrid>
                <a:gridCol w="989012"/>
                <a:gridCol w="989013"/>
                <a:gridCol w="987425"/>
                <a:gridCol w="989012"/>
              </a:tblGrid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22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sp>
        <p:nvSpPr>
          <p:cNvPr id="3149" name="AutoShape 77"/>
          <p:cNvSpPr>
            <a:spLocks noChangeArrowheads="1"/>
          </p:cNvSpPr>
          <p:nvPr/>
        </p:nvSpPr>
        <p:spPr bwMode="auto">
          <a:xfrm>
            <a:off x="1234675" y="550538"/>
            <a:ext cx="811213" cy="449262"/>
          </a:xfrm>
          <a:prstGeom prst="parallelogram">
            <a:avLst>
              <a:gd name="adj" fmla="val 45141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0" name="AutoShape 78"/>
          <p:cNvSpPr>
            <a:spLocks noChangeArrowheads="1"/>
          </p:cNvSpPr>
          <p:nvPr/>
        </p:nvSpPr>
        <p:spPr bwMode="auto">
          <a:xfrm>
            <a:off x="2411013" y="550538"/>
            <a:ext cx="630237" cy="449262"/>
          </a:xfrm>
          <a:prstGeom prst="hexagon">
            <a:avLst>
              <a:gd name="adj" fmla="val 35071"/>
              <a:gd name="vf" fmla="val 11547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1" name="AutoShape 79"/>
          <p:cNvSpPr>
            <a:spLocks noChangeArrowheads="1"/>
          </p:cNvSpPr>
          <p:nvPr/>
        </p:nvSpPr>
        <p:spPr bwMode="auto">
          <a:xfrm>
            <a:off x="1472800" y="1290313"/>
            <a:ext cx="360363" cy="688975"/>
          </a:xfrm>
          <a:prstGeom prst="rtTriangle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2" name="Oval 80"/>
          <p:cNvSpPr>
            <a:spLocks noChangeArrowheads="1"/>
          </p:cNvSpPr>
          <p:nvPr/>
        </p:nvSpPr>
        <p:spPr bwMode="auto">
          <a:xfrm>
            <a:off x="2379263" y="1426838"/>
            <a:ext cx="630237" cy="5207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3" name="AutoShape 81"/>
          <p:cNvSpPr>
            <a:spLocks noChangeArrowheads="1"/>
          </p:cNvSpPr>
          <p:nvPr/>
        </p:nvSpPr>
        <p:spPr bwMode="auto">
          <a:xfrm>
            <a:off x="1377550" y="2411088"/>
            <a:ext cx="503238" cy="569912"/>
          </a:xfrm>
          <a:custGeom>
            <a:avLst/>
            <a:gdLst>
              <a:gd name="G0" fmla="+- 239 0 0"/>
              <a:gd name="G1" fmla="+- 11325651 0 0"/>
              <a:gd name="G2" fmla="+- 0 0 11325651"/>
              <a:gd name="T0" fmla="*/ 0 256 1"/>
              <a:gd name="T1" fmla="*/ 180 256 1"/>
              <a:gd name="G3" fmla="+- 11325651 T0 T1"/>
              <a:gd name="T2" fmla="*/ 0 256 1"/>
              <a:gd name="T3" fmla="*/ 90 256 1"/>
              <a:gd name="G4" fmla="+- 11325651 T2 T3"/>
              <a:gd name="G5" fmla="*/ G4 2 1"/>
              <a:gd name="T4" fmla="*/ 90 256 1"/>
              <a:gd name="T5" fmla="*/ 0 256 1"/>
              <a:gd name="G6" fmla="+- 11325651 T4 T5"/>
              <a:gd name="G7" fmla="*/ G6 2 1"/>
              <a:gd name="G8" fmla="abs 1132565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239"/>
              <a:gd name="G18" fmla="*/ 239 1 2"/>
              <a:gd name="G19" fmla="+- G18 5400 0"/>
              <a:gd name="G20" fmla="cos G19 11325651"/>
              <a:gd name="G21" fmla="sin G19 11325651"/>
              <a:gd name="G22" fmla="+- G20 10800 0"/>
              <a:gd name="G23" fmla="+- G21 10800 0"/>
              <a:gd name="G24" fmla="+- 10800 0 G20"/>
              <a:gd name="G25" fmla="+- 239 10800 0"/>
              <a:gd name="G26" fmla="?: G9 G17 G25"/>
              <a:gd name="G27" fmla="?: G9 0 21600"/>
              <a:gd name="G28" fmla="cos 10800 11325651"/>
              <a:gd name="G29" fmla="sin 10800 11325651"/>
              <a:gd name="G30" fmla="sin 239 11325651"/>
              <a:gd name="G31" fmla="+- G28 10800 0"/>
              <a:gd name="G32" fmla="+- G29 10800 0"/>
              <a:gd name="G33" fmla="+- G30 10800 0"/>
              <a:gd name="G34" fmla="?: G4 0 G31"/>
              <a:gd name="G35" fmla="?: 11325651 G34 0"/>
              <a:gd name="G36" fmla="?: G6 G35 G31"/>
              <a:gd name="G37" fmla="+- 21600 0 G36"/>
              <a:gd name="G38" fmla="?: G4 0 G33"/>
              <a:gd name="G39" fmla="?: 1132565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23 w 21600"/>
              <a:gd name="T15" fmla="*/ 11490 h 21600"/>
              <a:gd name="T16" fmla="*/ 10800 w 21600"/>
              <a:gd name="T17" fmla="*/ 10561 h 21600"/>
              <a:gd name="T18" fmla="*/ 16277 w 21600"/>
              <a:gd name="T19" fmla="*/ 1149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562" y="10829"/>
                </a:moveTo>
                <a:cubicBezTo>
                  <a:pt x="10561" y="10819"/>
                  <a:pt x="10561" y="10809"/>
                  <a:pt x="10561" y="10800"/>
                </a:cubicBezTo>
                <a:cubicBezTo>
                  <a:pt x="10561" y="10668"/>
                  <a:pt x="10668" y="10561"/>
                  <a:pt x="10800" y="10561"/>
                </a:cubicBezTo>
                <a:cubicBezTo>
                  <a:pt x="10931" y="10561"/>
                  <a:pt x="11039" y="10668"/>
                  <a:pt x="11039" y="10800"/>
                </a:cubicBezTo>
                <a:cubicBezTo>
                  <a:pt x="11039" y="10809"/>
                  <a:pt x="11038" y="10819"/>
                  <a:pt x="11037" y="10829"/>
                </a:cubicBezTo>
                <a:lnTo>
                  <a:pt x="21515" y="12150"/>
                </a:lnTo>
                <a:cubicBezTo>
                  <a:pt x="21571" y="11702"/>
                  <a:pt x="21600" y="112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251"/>
                  <a:pt x="28" y="11702"/>
                  <a:pt x="84" y="1215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4" name="AutoShape 82"/>
          <p:cNvSpPr>
            <a:spLocks noChangeArrowheads="1"/>
          </p:cNvSpPr>
          <p:nvPr/>
        </p:nvSpPr>
        <p:spPr bwMode="auto">
          <a:xfrm>
            <a:off x="2411013" y="2411088"/>
            <a:ext cx="598487" cy="38893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" name="Text Box 104"/>
          <p:cNvSpPr txBox="1">
            <a:spLocks noChangeArrowheads="1"/>
          </p:cNvSpPr>
          <p:nvPr/>
        </p:nvSpPr>
        <p:spPr bwMode="auto">
          <a:xfrm>
            <a:off x="3693226" y="3409771"/>
            <a:ext cx="50470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latin typeface="Trebuchet MS" panose="020B0603020202020204" pitchFamily="34" charset="0"/>
              </a:rPr>
              <a:t>Fill the green grid with shapes so that the chance of choosing a quadrilateral is </a:t>
            </a:r>
            <a:r>
              <a:rPr lang="en-GB" sz="1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half</a:t>
            </a:r>
            <a:r>
              <a:rPr lang="en-GB" sz="1600" dirty="0" smtClean="0">
                <a:latin typeface="Trebuchet MS" panose="020B0603020202020204" pitchFamily="34" charset="0"/>
              </a:rPr>
              <a:t> the chance of choosing a quadrilateral in the blue grid?</a:t>
            </a:r>
            <a:endParaRPr lang="en-GB" sz="1600" dirty="0">
              <a:latin typeface="Trebuchet MS" panose="020B0603020202020204" pitchFamily="34" charset="0"/>
            </a:endParaRPr>
          </a:p>
        </p:txBody>
      </p:sp>
      <p:sp>
        <p:nvSpPr>
          <p:cNvPr id="36" name="Text Box 104"/>
          <p:cNvSpPr txBox="1">
            <a:spLocks noChangeArrowheads="1"/>
          </p:cNvSpPr>
          <p:nvPr/>
        </p:nvSpPr>
        <p:spPr bwMode="auto">
          <a:xfrm>
            <a:off x="3771660" y="4413291"/>
            <a:ext cx="496857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latin typeface="Trebuchet MS" panose="020B0603020202020204" pitchFamily="34" charset="0"/>
              </a:rPr>
              <a:t>Now fill the pink grid with shapes so that the chance of choosing a triangle is </a:t>
            </a:r>
            <a:r>
              <a:rPr lang="en-GB" sz="1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twice </a:t>
            </a:r>
            <a:r>
              <a:rPr lang="en-GB" sz="1600" dirty="0" smtClean="0">
                <a:latin typeface="Trebuchet MS" panose="020B0603020202020204" pitchFamily="34" charset="0"/>
              </a:rPr>
              <a:t>the chance of choosing a triangle in the blue grid and choosing a quadrilateral is </a:t>
            </a:r>
            <a:r>
              <a:rPr lang="en-GB" sz="1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four times</a:t>
            </a:r>
            <a:r>
              <a:rPr lang="en-GB" sz="1600" dirty="0" smtClean="0">
                <a:latin typeface="Trebuchet MS" panose="020B0603020202020204" pitchFamily="34" charset="0"/>
              </a:rPr>
              <a:t> the chance of choosing a quadrilateral in your green grid.</a:t>
            </a:r>
            <a:endParaRPr lang="en-GB" sz="1600" dirty="0">
              <a:latin typeface="Trebuchet MS" panose="020B0603020202020204" pitchFamily="34" charset="0"/>
            </a:endParaRPr>
          </a:p>
        </p:txBody>
      </p:sp>
      <p:sp>
        <p:nvSpPr>
          <p:cNvPr id="37" name="Text Box 104"/>
          <p:cNvSpPr txBox="1">
            <a:spLocks noChangeArrowheads="1"/>
          </p:cNvSpPr>
          <p:nvPr/>
        </p:nvSpPr>
        <p:spPr bwMode="auto">
          <a:xfrm>
            <a:off x="3845626" y="5854109"/>
            <a:ext cx="40395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latin typeface="Trebuchet MS" panose="020B0603020202020204" pitchFamily="34" charset="0"/>
              </a:rPr>
              <a:t>What is the chance of choosing a pentagon on your pink grid?</a:t>
            </a:r>
            <a:endParaRPr lang="en-GB" sz="1600" dirty="0">
              <a:latin typeface="Trebuchet MS" panose="020B0603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298867" y="1134208"/>
            <a:ext cx="3586349" cy="1105959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Answer:</a:t>
            </a: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Two quadrilaterals drawn and ten other shapes that are not quadrilaterals.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484908" y="3825269"/>
            <a:ext cx="2935186" cy="924861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Answer:</a:t>
            </a: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Three triangles and six quadrilaterals.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84908" y="4892634"/>
            <a:ext cx="2935186" cy="1432117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Answer:</a:t>
            </a:r>
          </a:p>
          <a:p>
            <a:r>
              <a:rPr lang="en-GB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There is no room for any pentagons, so there is zero chance of choosing one.</a:t>
            </a:r>
          </a:p>
          <a:p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51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572</Words>
  <Application>Microsoft Office PowerPoint</Application>
  <PresentationFormat>On-screen Show (4:3)</PresentationFormat>
  <Paragraphs>76</Paragraphs>
  <Slides>14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</dc:creator>
  <cp:lastModifiedBy>Warden, M</cp:lastModifiedBy>
  <cp:revision>32</cp:revision>
  <cp:lastPrinted>1601-01-01T00:00:00Z</cp:lastPrinted>
  <dcterms:created xsi:type="dcterms:W3CDTF">2010-03-21T19:34:06Z</dcterms:created>
  <dcterms:modified xsi:type="dcterms:W3CDTF">2018-05-20T20:41:01Z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