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2.xml" ContentType="application/vnd.openxmlformats-officedocument.presentationml.notesSlide+xml"/>
  <Override PartName="/ppt/tags/tag15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7" r:id="rId2"/>
    <p:sldId id="262" r:id="rId3"/>
    <p:sldId id="258" r:id="rId4"/>
    <p:sldId id="263" r:id="rId5"/>
    <p:sldId id="264" r:id="rId6"/>
    <p:sldId id="261" r:id="rId7"/>
    <p:sldId id="265" r:id="rId8"/>
    <p:sldId id="266" r:id="rId9"/>
    <p:sldId id="269" r:id="rId10"/>
    <p:sldId id="268" r:id="rId11"/>
    <p:sldId id="267" r:id="rId12"/>
    <p:sldId id="270" r:id="rId13"/>
    <p:sldId id="260" r:id="rId14"/>
    <p:sldId id="259" r:id="rId15"/>
    <p:sldId id="271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139" autoAdjust="0"/>
  </p:normalViewPr>
  <p:slideViewPr>
    <p:cSldViewPr>
      <p:cViewPr>
        <p:scale>
          <a:sx n="72" d="100"/>
          <a:sy n="72" d="100"/>
        </p:scale>
        <p:origin x="-1206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25/04/2018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GIVE THIS FOR STUDETNS TO USE FOR THE NEXT SECTION OF THE LESSON UNLESS THEY</a:t>
            </a:r>
            <a:r>
              <a:rPr lang="en-GB" baseline="0" dirty="0" smtClean="0"/>
              <a:t> HAVE CREATED A PERFECT VERSION OF THIS NET THEMSELVES …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9860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GIVE STUDENTS A COPY OF THIS TO REFFER TO THROUGHOUT THE LESSON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31602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GIVE THIS FOR </a:t>
            </a:r>
            <a:r>
              <a:rPr lang="en-GB" dirty="0" smtClean="0"/>
              <a:t>STUDENTS </a:t>
            </a:r>
            <a:r>
              <a:rPr lang="en-GB" dirty="0" smtClean="0"/>
              <a:t>TO USE FOR THE NEXT SECTION OF THE LESSON UNLESS THEY</a:t>
            </a:r>
            <a:r>
              <a:rPr lang="en-GB" baseline="0" dirty="0" smtClean="0"/>
              <a:t> HAVE CREATED A PERFECT VERSION OF THIS NET THEMSELVES …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7378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7812360" y="5661248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30480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A spider walks on the outside of a box from point A to B to C to D and finally to point E as shown in the picture below.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981200"/>
            <a:ext cx="7772400" cy="42044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2714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In your pairs …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143001"/>
            <a:ext cx="9067800" cy="685800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Discuss:</a:t>
            </a:r>
          </a:p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What shape is the box?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4706" t="5438" r="19608" b="5757"/>
          <a:stretch/>
        </p:blipFill>
        <p:spPr>
          <a:xfrm>
            <a:off x="1828800" y="2849563"/>
            <a:ext cx="5105400" cy="3733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3528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In your pairs …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143001"/>
            <a:ext cx="9067800" cy="685800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Discuss: </a:t>
            </a:r>
          </a:p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What are the dimensions of the box?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4706" t="5438" r="19608" b="5757"/>
          <a:stretch/>
        </p:blipFill>
        <p:spPr>
          <a:xfrm>
            <a:off x="1828800" y="2849563"/>
            <a:ext cx="5105400" cy="3733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8688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In your pairs …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143001"/>
            <a:ext cx="9067800" cy="685800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Discuss:</a:t>
            </a:r>
          </a:p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What does the net of a cuboid look like?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4706" t="5438" r="19608" b="5757"/>
          <a:stretch/>
        </p:blipFill>
        <p:spPr>
          <a:xfrm>
            <a:off x="1828800" y="2849563"/>
            <a:ext cx="5105400" cy="3733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090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In your pairs …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143001"/>
            <a:ext cx="9067800" cy="685800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Discuss:</a:t>
            </a:r>
          </a:p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What does the net of a cuboid look like?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4706" t="5438" r="19608" b="5757"/>
          <a:stretch/>
        </p:blipFill>
        <p:spPr>
          <a:xfrm>
            <a:off x="94593" y="2971800"/>
            <a:ext cx="5105400" cy="3733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5375384" y="2447156"/>
            <a:ext cx="3619500" cy="43346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15615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In your pairs …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143000"/>
            <a:ext cx="90678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>
                <a:latin typeface="Trebuchet MS" panose="020B0603020202020204" pitchFamily="34" charset="0"/>
              </a:rPr>
              <a:t>Draw </a:t>
            </a:r>
            <a:r>
              <a:rPr lang="en-GB" dirty="0" smtClean="0">
                <a:latin typeface="Trebuchet MS" panose="020B0603020202020204" pitchFamily="34" charset="0"/>
              </a:rPr>
              <a:t>an accurate </a:t>
            </a:r>
            <a:r>
              <a:rPr lang="en-GB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net</a:t>
            </a:r>
            <a:r>
              <a:rPr lang="en-GB" dirty="0" smtClean="0">
                <a:latin typeface="Trebuchet MS" panose="020B0603020202020204" pitchFamily="34" charset="0"/>
              </a:rPr>
              <a:t> </a:t>
            </a:r>
            <a:r>
              <a:rPr lang="en-GB" dirty="0">
                <a:latin typeface="Trebuchet MS" panose="020B0603020202020204" pitchFamily="34" charset="0"/>
              </a:rPr>
              <a:t>of the box and map out the path of the </a:t>
            </a:r>
            <a:r>
              <a:rPr lang="en-GB" dirty="0" smtClean="0">
                <a:latin typeface="Trebuchet MS" panose="020B0603020202020204" pitchFamily="34" charset="0"/>
              </a:rPr>
              <a:t>spider.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4706" t="5438" r="19608" b="5757"/>
          <a:stretch/>
        </p:blipFill>
        <p:spPr>
          <a:xfrm>
            <a:off x="94593" y="2971800"/>
            <a:ext cx="5105400" cy="3733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5375384" y="2447156"/>
            <a:ext cx="3619500" cy="43346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7500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In your pairs …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143000"/>
            <a:ext cx="90678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>
                <a:latin typeface="Trebuchet MS" panose="020B0603020202020204" pitchFamily="34" charset="0"/>
              </a:rPr>
              <a:t>Compare your net with </a:t>
            </a:r>
            <a:r>
              <a:rPr lang="en-GB" dirty="0" smtClean="0">
                <a:latin typeface="Trebuchet MS" panose="020B0603020202020204" pitchFamily="34" charset="0"/>
              </a:rPr>
              <a:t>other people – have you got the same?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4706" t="5438" r="19608" b="5757"/>
          <a:stretch/>
        </p:blipFill>
        <p:spPr>
          <a:xfrm>
            <a:off x="94593" y="2971800"/>
            <a:ext cx="5105400" cy="3733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5375384" y="2447156"/>
            <a:ext cx="3619500" cy="43346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7427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In your pairs …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143000"/>
            <a:ext cx="90678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>
                <a:latin typeface="Trebuchet MS" panose="020B0603020202020204" pitchFamily="34" charset="0"/>
              </a:rPr>
              <a:t>Cut out the net and put the box together to see if you are right.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4706" t="5438" r="19608" b="5757"/>
          <a:stretch/>
        </p:blipFill>
        <p:spPr>
          <a:xfrm>
            <a:off x="94593" y="2971800"/>
            <a:ext cx="5105400" cy="3733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5375384" y="2447156"/>
            <a:ext cx="3619500" cy="43346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72635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27073" y="609600"/>
            <a:ext cx="3352800" cy="304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6" y="120212"/>
            <a:ext cx="4926724" cy="65853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91200" y="4191000"/>
            <a:ext cx="2895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rebuchet MS" panose="020B0603020202020204" pitchFamily="34" charset="0"/>
              </a:rPr>
              <a:t>Add in all of the measurements to your box</a:t>
            </a:r>
            <a:endParaRPr lang="en-GB" sz="28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4776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8751" t="4282" r="7499" b="1939"/>
          <a:stretch/>
        </p:blipFill>
        <p:spPr>
          <a:xfrm>
            <a:off x="1828800" y="134983"/>
            <a:ext cx="5410200" cy="664681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5802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In your pairs …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143000"/>
            <a:ext cx="90678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What shapes can you see?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8751" t="4282" r="7499"/>
          <a:stretch/>
        </p:blipFill>
        <p:spPr>
          <a:xfrm>
            <a:off x="304800" y="2045309"/>
            <a:ext cx="3771900" cy="4729868"/>
          </a:xfrm>
          <a:prstGeom prst="rect">
            <a:avLst/>
          </a:prstGeom>
        </p:spPr>
      </p:pic>
      <p:sp>
        <p:nvSpPr>
          <p:cNvPr id="7" name="Right Triangle 6"/>
          <p:cNvSpPr/>
          <p:nvPr/>
        </p:nvSpPr>
        <p:spPr bwMode="auto">
          <a:xfrm rot="5400000">
            <a:off x="1752600" y="1752600"/>
            <a:ext cx="609600" cy="1524000"/>
          </a:xfrm>
          <a:prstGeom prst="rtTriangle">
            <a:avLst/>
          </a:prstGeom>
          <a:solidFill>
            <a:srgbClr val="C0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2963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In your pairs …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143000"/>
            <a:ext cx="90678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>
                <a:latin typeface="Trebuchet MS" panose="020B0603020202020204" pitchFamily="34" charset="0"/>
              </a:rPr>
              <a:t>How long is the </a:t>
            </a:r>
            <a:r>
              <a:rPr lang="en-GB" dirty="0" smtClean="0">
                <a:latin typeface="Trebuchet MS" panose="020B0603020202020204" pitchFamily="34" charset="0"/>
              </a:rPr>
              <a:t>total path </a:t>
            </a:r>
            <a:r>
              <a:rPr lang="en-GB" dirty="0">
                <a:latin typeface="Trebuchet MS" panose="020B0603020202020204" pitchFamily="34" charset="0"/>
              </a:rPr>
              <a:t>of the spider?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8751" t="4282" r="7499"/>
          <a:stretch/>
        </p:blipFill>
        <p:spPr>
          <a:xfrm>
            <a:off x="304800" y="2045309"/>
            <a:ext cx="3771900" cy="4729868"/>
          </a:xfrm>
          <a:prstGeom prst="rect">
            <a:avLst/>
          </a:prstGeom>
        </p:spPr>
      </p:pic>
      <p:sp>
        <p:nvSpPr>
          <p:cNvPr id="5" name="Right Triangle 4"/>
          <p:cNvSpPr/>
          <p:nvPr/>
        </p:nvSpPr>
        <p:spPr bwMode="auto">
          <a:xfrm rot="5400000">
            <a:off x="1752600" y="1752600"/>
            <a:ext cx="609600" cy="1524000"/>
          </a:xfrm>
          <a:prstGeom prst="rtTriangle">
            <a:avLst/>
          </a:prstGeom>
          <a:solidFill>
            <a:srgbClr val="C0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257800" y="2895600"/>
            <a:ext cx="32004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kern="0" dirty="0" smtClean="0">
                <a:latin typeface="Trebuchet MS" panose="020B0603020202020204" pitchFamily="34" charset="0"/>
              </a:rPr>
              <a:t>What could we use to keep our answers accurate?</a:t>
            </a:r>
            <a:endParaRPr lang="en-GB" kern="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3119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0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Solutions:</a:t>
            </a:r>
            <a:endParaRPr lang="en-GB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:r>
                  <a:rPr lang="en-GB" dirty="0" smtClean="0">
                    <a:latin typeface="Trebuchet MS" panose="020B0603020202020204" pitchFamily="34" charset="0"/>
                  </a:rPr>
                  <a:t>Length of AB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 smtClean="0">
                            <a:latin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GB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29</m:t>
                        </m:r>
                      </m:e>
                    </m:rad>
                  </m:oMath>
                </a14:m>
                <a:endParaRPr lang="en-GB" b="0" dirty="0" smtClean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GB" dirty="0">
                    <a:latin typeface="Trebuchet MS" panose="020B0603020202020204" pitchFamily="34" charset="0"/>
                  </a:rPr>
                  <a:t>Length of </a:t>
                </a:r>
                <a:r>
                  <a:rPr lang="en-GB" dirty="0" smtClean="0">
                    <a:latin typeface="Trebuchet MS" panose="020B0603020202020204" pitchFamily="34" charset="0"/>
                  </a:rPr>
                  <a:t>BC </a:t>
                </a:r>
                <a:r>
                  <a:rPr lang="en-GB" dirty="0">
                    <a:latin typeface="Trebuchet MS" panose="020B0603020202020204" pitchFamily="34" charset="0"/>
                  </a:rPr>
                  <a:t>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>
                            <a:latin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GB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GB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rad>
                    <m:r>
                      <a:rPr lang="en-GB" b="0" i="1" smtClean="0">
                        <a:latin typeface="Cambria Math" panose="02040503050406030204" pitchFamily="18" charset="0"/>
                      </a:rPr>
                      <m:t> =5</m:t>
                    </m:r>
                  </m:oMath>
                </a14:m>
                <a:endParaRPr lang="en-GB" dirty="0" smtClean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GB" dirty="0">
                    <a:latin typeface="Trebuchet MS" panose="020B0603020202020204" pitchFamily="34" charset="0"/>
                  </a:rPr>
                  <a:t>Length of </a:t>
                </a:r>
                <a:r>
                  <a:rPr lang="en-GB" dirty="0" smtClean="0">
                    <a:latin typeface="Trebuchet MS" panose="020B0603020202020204" pitchFamily="34" charset="0"/>
                  </a:rPr>
                  <a:t>CD </a:t>
                </a:r>
                <a:r>
                  <a:rPr lang="en-GB" dirty="0">
                    <a:latin typeface="Trebuchet MS" panose="020B0603020202020204" pitchFamily="34" charset="0"/>
                  </a:rPr>
                  <a:t>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>
                            <a:latin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GB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GB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34</m:t>
                        </m:r>
                      </m:e>
                    </m:rad>
                  </m:oMath>
                </a14:m>
                <a:endParaRPr lang="en-GB" dirty="0" smtClean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GB" dirty="0">
                    <a:latin typeface="Trebuchet MS" panose="020B0603020202020204" pitchFamily="34" charset="0"/>
                  </a:rPr>
                  <a:t>Length of </a:t>
                </a:r>
                <a:r>
                  <a:rPr lang="en-GB" dirty="0" smtClean="0">
                    <a:latin typeface="Trebuchet MS" panose="020B0603020202020204" pitchFamily="34" charset="0"/>
                  </a:rPr>
                  <a:t>DE </a:t>
                </a:r>
                <a:r>
                  <a:rPr lang="en-GB" dirty="0">
                    <a:latin typeface="Trebuchet MS" panose="020B0603020202020204" pitchFamily="34" charset="0"/>
                  </a:rPr>
                  <a:t>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>
                            <a:latin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GB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.5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GB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15.25</m:t>
                        </m:r>
                      </m:e>
                    </m:rad>
                  </m:oMath>
                </a14:m>
                <a:endParaRPr lang="en-GB" dirty="0" smtClean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GB" dirty="0" smtClean="0">
                    <a:latin typeface="Trebuchet MS" panose="020B0603020202020204" pitchFamily="34" charset="0"/>
                  </a:rPr>
                  <a:t>The total length of the Spiders Path is 20.13 cm</a:t>
                </a: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4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795739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14706" t="5438" r="19608" b="5757"/>
          <a:stretch/>
        </p:blipFill>
        <p:spPr>
          <a:xfrm>
            <a:off x="152399" y="152400"/>
            <a:ext cx="8752115" cy="6400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9175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8751" t="4282" r="7499" b="1939"/>
          <a:stretch/>
        </p:blipFill>
        <p:spPr>
          <a:xfrm>
            <a:off x="1828800" y="134983"/>
            <a:ext cx="5410200" cy="664681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89019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1247</TotalTime>
  <Words>327</Words>
  <Application>Microsoft Office PowerPoint</Application>
  <PresentationFormat>On-screen Show (4:3)</PresentationFormat>
  <Paragraphs>39</Paragraphs>
  <Slides>15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1_Default Design</vt:lpstr>
      <vt:lpstr>PowerPoint Presentation</vt:lpstr>
      <vt:lpstr>In your pairs …</vt:lpstr>
      <vt:lpstr>In your pairs …</vt:lpstr>
      <vt:lpstr>In your pairs …</vt:lpstr>
      <vt:lpstr>In your pairs …</vt:lpstr>
      <vt:lpstr>In your pairs …</vt:lpstr>
      <vt:lpstr>In your pairs …</vt:lpstr>
      <vt:lpstr>In your pairs …</vt:lpstr>
      <vt:lpstr>PowerPoint Presentation</vt:lpstr>
      <vt:lpstr>PowerPoint Presentation</vt:lpstr>
      <vt:lpstr>In your pairs …</vt:lpstr>
      <vt:lpstr>In your pairs …</vt:lpstr>
      <vt:lpstr>Solutions: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120</cp:revision>
  <cp:lastPrinted>1601-01-01T00:00:00Z</cp:lastPrinted>
  <dcterms:created xsi:type="dcterms:W3CDTF">1601-01-01T00:00:00Z</dcterms:created>
  <dcterms:modified xsi:type="dcterms:W3CDTF">2018-04-25T21:45:11Z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