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60" r:id="rId5"/>
    <p:sldId id="259" r:id="rId6"/>
    <p:sldId id="256" r:id="rId7"/>
    <p:sldId id="261" r:id="rId8"/>
    <p:sldId id="267" r:id="rId9"/>
    <p:sldId id="258" r:id="rId10"/>
    <p:sldId id="268" r:id="rId11"/>
    <p:sldId id="265" r:id="rId12"/>
    <p:sldId id="263" r:id="rId13"/>
    <p:sldId id="269" r:id="rId14"/>
    <p:sldId id="270" r:id="rId15"/>
    <p:sldId id="271" r:id="rId16"/>
    <p:sldId id="277" r:id="rId17"/>
    <p:sldId id="276" r:id="rId18"/>
    <p:sldId id="278" r:id="rId19"/>
    <p:sldId id="279" r:id="rId20"/>
    <p:sldId id="280" r:id="rId21"/>
    <p:sldId id="272" r:id="rId22"/>
    <p:sldId id="273" r:id="rId23"/>
    <p:sldId id="274" r:id="rId24"/>
  </p:sldIdLst>
  <p:sldSz cx="10045700" cy="7237413"/>
  <p:notesSz cx="9926638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Simplified Arabic" pitchFamily="2" charset="-78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80">
          <p15:clr>
            <a:srgbClr val="A4A3A4"/>
          </p15:clr>
        </p15:guide>
        <p15:guide id="2" pos="31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DE"/>
    <a:srgbClr val="FFFF99"/>
    <a:srgbClr val="FF00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170" y="-6"/>
      </p:cViewPr>
      <p:guideLst>
        <p:guide orient="horz" pos="2280"/>
        <p:guide pos="31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799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668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799" y="645668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D4DE5F6-6C65-4B6E-8FD4-7106A14B9D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24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70690-3228-40DB-9C37-49D42A77041F}" type="datetimeFigureOut">
              <a:rPr lang="en-GB" smtClean="0"/>
              <a:t>28/04/2018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71850" y="849313"/>
            <a:ext cx="318293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1C0E6-F1C6-4AA9-999F-242174AB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7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247900"/>
            <a:ext cx="8537575" cy="1550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538" y="4100513"/>
            <a:ext cx="7032625" cy="18510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FE076-E8AC-4F6C-BB00-CF740C0F13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05E21-1B3C-4948-B0E9-48E6854B81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750" y="4651375"/>
            <a:ext cx="8539163" cy="14366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750" y="3067050"/>
            <a:ext cx="8539163" cy="15843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AC468-288C-4DCF-AC66-B0865906E2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1650" y="1689100"/>
            <a:ext cx="444500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1689100"/>
            <a:ext cx="444500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ED795-FB3D-4F60-BFD5-5826F10C16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1650" y="1619250"/>
            <a:ext cx="4438650" cy="676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650" y="2295525"/>
            <a:ext cx="4438650" cy="4168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619250"/>
            <a:ext cx="4440237" cy="676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295525"/>
            <a:ext cx="4440237" cy="41687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613A2-01E3-4EAC-9F23-8F569E1FFA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1F1ADA-6F91-491D-BF46-93E6A55A70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ABB61-F1EE-4DD8-A309-47EDC491BD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650" y="288925"/>
            <a:ext cx="3305175" cy="1225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75" y="288925"/>
            <a:ext cx="5616575" cy="6175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650" y="1514475"/>
            <a:ext cx="3305175" cy="4949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CA12C-F5C3-41AE-A56F-F40C4CF8BA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8500" y="5065713"/>
            <a:ext cx="6027738" cy="5984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68500" y="646113"/>
            <a:ext cx="6027738" cy="4343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68500" y="5664200"/>
            <a:ext cx="6027738" cy="849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95A23-642A-4E9F-B11D-B9BF2179DA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BDDE5-41EE-4A15-B5A3-EB0B2C4518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3450" y="290513"/>
            <a:ext cx="226060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1650" y="290513"/>
            <a:ext cx="662940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BECD3-45D6-461A-A2F9-D7D80B71C9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1650" y="290513"/>
            <a:ext cx="90424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65" tIns="47133" rIns="94265" bIns="471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1650" y="1689100"/>
            <a:ext cx="90424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1650" y="6591300"/>
            <a:ext cx="234473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>
            <a:lvl1pPr defTabSz="942975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2175" y="6591300"/>
            <a:ext cx="31813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>
            <a:lvl1pPr algn="ctr" defTabSz="942975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9313" y="6591300"/>
            <a:ext cx="2344737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>
            <a:lvl1pPr algn="r" defTabSz="942975">
              <a:defRPr sz="1400">
                <a:latin typeface="+mn-lt"/>
              </a:defRPr>
            </a:lvl1pPr>
          </a:lstStyle>
          <a:p>
            <a:fld id="{0F2B07CE-81B4-4F92-9EFD-8A3634B2312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6" name="Picture 12" descr="06%20Hieroglyphs"/>
          <p:cNvPicPr>
            <a:picLocks noChangeAspect="1" noChangeArrowheads="1"/>
          </p:cNvPicPr>
          <p:nvPr userDrawn="1"/>
        </p:nvPicPr>
        <p:blipFill>
          <a:blip r:embed="rId13" cstate="print">
            <a:lum bright="10000"/>
          </a:blip>
          <a:srcRect b="4861"/>
          <a:stretch>
            <a:fillRect/>
          </a:stretch>
        </p:blipFill>
        <p:spPr bwMode="auto">
          <a:xfrm>
            <a:off x="-38100" y="0"/>
            <a:ext cx="10045700" cy="7237413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10045700" cy="7237413"/>
          </a:xfrm>
          <a:prstGeom prst="rect">
            <a:avLst/>
          </a:prstGeom>
          <a:noFill/>
          <a:ln w="114300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AutoShape 8">
            <a:hlinkClick r:id="" action="ppaction://hlinkshowjump?jump=endshow"/>
          </p:cNvPr>
          <p:cNvSpPr>
            <a:spLocks noChangeArrowheads="1"/>
          </p:cNvSpPr>
          <p:nvPr userDrawn="1"/>
        </p:nvSpPr>
        <p:spPr bwMode="auto">
          <a:xfrm>
            <a:off x="9690100" y="77788"/>
            <a:ext cx="315913" cy="304800"/>
          </a:xfrm>
          <a:prstGeom prst="roundRect">
            <a:avLst>
              <a:gd name="adj" fmla="val 26472"/>
            </a:avLst>
          </a:prstGeom>
          <a:solidFill>
            <a:srgbClr val="3366FF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r>
              <a:rPr lang="en-GB" sz="2500" b="1">
                <a:solidFill>
                  <a:schemeClr val="bg1"/>
                </a:solidFill>
                <a:latin typeface="Comic Sans MS" pitchFamily="66" charset="0"/>
              </a:rPr>
              <a:t>X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2pPr>
      <a:lvl3pPr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3pPr>
      <a:lvl4pPr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4pPr>
      <a:lvl5pPr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5pPr>
      <a:lvl6pPr marL="457200"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6pPr>
      <a:lvl7pPr marL="914400"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942975" rtl="0" fontAlgn="base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4013" indent="-354013" algn="l" defTabSz="942975" rtl="0" fontAlgn="base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65175" indent="-293688" algn="l" defTabSz="942975" rtl="0" fontAlgn="base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77925" indent="-234950" algn="l" defTabSz="942975" rtl="0" fontAlgn="base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49413" indent="-234950" algn="l" defTabSz="942975" rtl="0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20900" indent="-234950" algn="l" defTabSz="942975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578100" indent="-234950" algn="l" defTabSz="942975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035300" indent="-234950" algn="l" defTabSz="942975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492500" indent="-234950" algn="l" defTabSz="942975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3949700" indent="-234950" algn="l" defTabSz="942975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hyperlink" Target="http://en.wikipedia.org/wiki/Image:Vitruvian_Man_Measurements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11.png"/><Relationship Id="rId4" Type="http://schemas.openxmlformats.org/officeDocument/2006/relationships/hyperlink" Target="http://en.wikipedia.org/wiki/Image:Vitruvian_Man_Measurements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 descr="Parchment"/>
          <p:cNvSpPr>
            <a:spLocks noChangeArrowheads="1"/>
          </p:cNvSpPr>
          <p:nvPr/>
        </p:nvSpPr>
        <p:spPr bwMode="auto">
          <a:xfrm>
            <a:off x="989013" y="958850"/>
            <a:ext cx="8069262" cy="54705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51" name="Picture 7" descr="The God Djehuty (Thoth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303338" y="1187450"/>
            <a:ext cx="1108075" cy="960438"/>
          </a:xfrm>
          <a:prstGeom prst="rect">
            <a:avLst/>
          </a:prstGeom>
          <a:noFill/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46175" y="1263650"/>
            <a:ext cx="7832725" cy="487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700" dirty="0">
                <a:solidFill>
                  <a:srgbClr val="CC9900"/>
                </a:solidFill>
                <a:latin typeface="Papyrus" pitchFamily="66" charset="0"/>
              </a:rPr>
              <a:t>Objective</a:t>
            </a:r>
          </a:p>
          <a:p>
            <a:pPr algn="ctr" defTabSz="942975">
              <a:spcBef>
                <a:spcPct val="50000"/>
              </a:spcBef>
            </a:pPr>
            <a:endParaRPr lang="en-GB" sz="1000" dirty="0">
              <a:solidFill>
                <a:srgbClr val="CC9900"/>
              </a:solidFill>
              <a:latin typeface="Papyrus" pitchFamily="66" charset="0"/>
            </a:endParaRPr>
          </a:p>
          <a:p>
            <a:pPr algn="ctr" defTabSz="942975">
              <a:spcBef>
                <a:spcPct val="50000"/>
              </a:spcBef>
            </a:pPr>
            <a:endParaRPr lang="en-GB" sz="1000" dirty="0">
              <a:solidFill>
                <a:srgbClr val="CC9900"/>
              </a:solidFill>
              <a:latin typeface="Papyrus" pitchFamily="66" charset="0"/>
            </a:endParaRPr>
          </a:p>
          <a:p>
            <a:pPr algn="ctr" defTabSz="942975">
              <a:spcBef>
                <a:spcPct val="50000"/>
              </a:spcBef>
            </a:pPr>
            <a:endParaRPr lang="en-GB" sz="1000" dirty="0">
              <a:solidFill>
                <a:srgbClr val="CC9900"/>
              </a:solidFill>
              <a:latin typeface="Papyrus" pitchFamily="66" charset="0"/>
            </a:endParaRPr>
          </a:p>
          <a:p>
            <a:pPr algn="ctr" defTabSz="942975">
              <a:spcBef>
                <a:spcPct val="50000"/>
              </a:spcBef>
            </a:pPr>
            <a:r>
              <a:rPr lang="en-GB" sz="2900" dirty="0">
                <a:solidFill>
                  <a:srgbClr val="CC9900"/>
                </a:solidFill>
                <a:latin typeface="Papyrus" pitchFamily="66" charset="0"/>
              </a:rPr>
              <a:t>Make scale models of the Pyramids at Giza</a:t>
            </a:r>
          </a:p>
          <a:p>
            <a:pPr algn="ctr" defTabSz="942975">
              <a:spcBef>
                <a:spcPct val="50000"/>
              </a:spcBef>
            </a:pPr>
            <a:r>
              <a:rPr lang="en-GB" sz="2900" dirty="0">
                <a:solidFill>
                  <a:srgbClr val="CC9900"/>
                </a:solidFill>
                <a:latin typeface="Papyrus" pitchFamily="66" charset="0"/>
              </a:rPr>
              <a:t>Display them as a 3D poster along with any calculations used in the process</a:t>
            </a:r>
          </a:p>
          <a:p>
            <a:pPr algn="ctr" defTabSz="942975">
              <a:spcBef>
                <a:spcPct val="50000"/>
              </a:spcBef>
            </a:pPr>
            <a:r>
              <a:rPr lang="en-GB" sz="2900" dirty="0">
                <a:solidFill>
                  <a:srgbClr val="CC9900"/>
                </a:solidFill>
                <a:latin typeface="Papyrus" pitchFamily="66" charset="0"/>
              </a:rPr>
              <a:t>This should be decorated with relevant pictures and diagrams</a:t>
            </a:r>
          </a:p>
          <a:p>
            <a:pPr algn="ctr" defTabSz="942975">
              <a:spcBef>
                <a:spcPct val="50000"/>
              </a:spcBef>
            </a:pPr>
            <a:endParaRPr lang="en-US" sz="2900" dirty="0">
              <a:solidFill>
                <a:srgbClr val="CC9900"/>
              </a:solidFill>
              <a:latin typeface="Papyrus" pitchFamily="66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 l="6395" r="18799"/>
          <a:stretch>
            <a:fillRect/>
          </a:stretch>
        </p:blipFill>
        <p:spPr bwMode="auto">
          <a:xfrm>
            <a:off x="838200" y="992188"/>
            <a:ext cx="8455025" cy="5262562"/>
          </a:xfrm>
          <a:prstGeom prst="rect">
            <a:avLst/>
          </a:prstGeom>
          <a:noFill/>
          <a:ln w="38100">
            <a:solidFill>
              <a:srgbClr val="CC9900"/>
            </a:solidFill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3" name="Group 15"/>
          <p:cNvGrpSpPr>
            <a:grpSpLocks/>
          </p:cNvGrpSpPr>
          <p:nvPr/>
        </p:nvGrpSpPr>
        <p:grpSpPr bwMode="auto">
          <a:xfrm>
            <a:off x="355600" y="1263650"/>
            <a:ext cx="9255125" cy="4557713"/>
            <a:chOff x="158" y="210"/>
            <a:chExt cx="5307" cy="2721"/>
          </a:xfrm>
        </p:grpSpPr>
        <p:sp>
          <p:nvSpPr>
            <p:cNvPr id="2057" name="Rectangle 9" descr="Parchment"/>
            <p:cNvSpPr>
              <a:spLocks noChangeArrowheads="1"/>
            </p:cNvSpPr>
            <p:nvPr/>
          </p:nvSpPr>
          <p:spPr bwMode="auto">
            <a:xfrm>
              <a:off x="158" y="210"/>
              <a:ext cx="5307" cy="2721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41275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5" y="300"/>
              <a:ext cx="5080" cy="2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22" y="318"/>
              <a:ext cx="956" cy="1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>
              <a:off x="1746" y="2614"/>
              <a:ext cx="2223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2608" y="2383"/>
              <a:ext cx="1043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65" tIns="47133" rIns="94265" bIns="47133">
              <a:spAutoFit/>
            </a:bodyPr>
            <a:lstStyle/>
            <a:p>
              <a:pPr defTabSz="942975">
                <a:spcBef>
                  <a:spcPct val="50000"/>
                </a:spcBef>
              </a:pPr>
              <a:r>
                <a:rPr lang="en-GB" b="1">
                  <a:solidFill>
                    <a:srgbClr val="FFFF99"/>
                  </a:solidFill>
                  <a:latin typeface="Arial" charset="0"/>
                </a:rPr>
                <a:t>229.8 metres</a:t>
              </a:r>
              <a:endParaRPr lang="en-US" b="1">
                <a:solidFill>
                  <a:srgbClr val="FFFF99"/>
                </a:solidFill>
                <a:latin typeface="Arial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5" name="Group 13"/>
          <p:cNvGrpSpPr>
            <a:grpSpLocks/>
          </p:cNvGrpSpPr>
          <p:nvPr/>
        </p:nvGrpSpPr>
        <p:grpSpPr bwMode="auto">
          <a:xfrm>
            <a:off x="434975" y="1263650"/>
            <a:ext cx="9255125" cy="4557713"/>
            <a:chOff x="158" y="210"/>
            <a:chExt cx="5307" cy="2721"/>
          </a:xfrm>
        </p:grpSpPr>
        <p:sp>
          <p:nvSpPr>
            <p:cNvPr id="8194" name="Rectangle 2" descr="Parchment"/>
            <p:cNvSpPr>
              <a:spLocks noChangeArrowheads="1"/>
            </p:cNvSpPr>
            <p:nvPr/>
          </p:nvSpPr>
          <p:spPr bwMode="auto">
            <a:xfrm>
              <a:off x="158" y="210"/>
              <a:ext cx="5307" cy="2721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41275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5" y="346"/>
              <a:ext cx="4898" cy="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3" y="346"/>
              <a:ext cx="1050" cy="1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1746" y="2614"/>
              <a:ext cx="2223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Text Box 11"/>
            <p:cNvSpPr txBox="1">
              <a:spLocks noChangeArrowheads="1"/>
            </p:cNvSpPr>
            <p:nvPr/>
          </p:nvSpPr>
          <p:spPr bwMode="auto">
            <a:xfrm>
              <a:off x="2608" y="2383"/>
              <a:ext cx="1043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65" tIns="47133" rIns="94265" bIns="47133">
              <a:spAutoFit/>
            </a:bodyPr>
            <a:lstStyle/>
            <a:p>
              <a:pPr defTabSz="942975">
                <a:spcBef>
                  <a:spcPct val="50000"/>
                </a:spcBef>
              </a:pPr>
              <a:r>
                <a:rPr lang="en-GB" b="1">
                  <a:solidFill>
                    <a:srgbClr val="FFFF99"/>
                  </a:solidFill>
                  <a:latin typeface="Arial" charset="0"/>
                </a:rPr>
                <a:t>706 feet</a:t>
              </a:r>
              <a:endParaRPr lang="en-US" b="1">
                <a:solidFill>
                  <a:srgbClr val="FFFF99"/>
                </a:solidFill>
                <a:latin typeface="Arial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515938" y="1338263"/>
            <a:ext cx="9255125" cy="4559300"/>
            <a:chOff x="158" y="210"/>
            <a:chExt cx="5307" cy="2721"/>
          </a:xfrm>
        </p:grpSpPr>
        <p:sp>
          <p:nvSpPr>
            <p:cNvPr id="47107" name="Rectangle 3" descr="Parchment"/>
            <p:cNvSpPr>
              <a:spLocks noChangeArrowheads="1"/>
            </p:cNvSpPr>
            <p:nvPr/>
          </p:nvSpPr>
          <p:spPr bwMode="auto">
            <a:xfrm>
              <a:off x="158" y="210"/>
              <a:ext cx="5307" cy="2721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41275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710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" y="346"/>
              <a:ext cx="4944" cy="2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710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 l="5281"/>
            <a:stretch>
              <a:fillRect/>
            </a:stretch>
          </p:blipFill>
          <p:spPr bwMode="auto">
            <a:xfrm>
              <a:off x="4422" y="391"/>
              <a:ext cx="807" cy="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7110" name="Line 6"/>
            <p:cNvSpPr>
              <a:spLocks noChangeShapeType="1"/>
            </p:cNvSpPr>
            <p:nvPr/>
          </p:nvSpPr>
          <p:spPr bwMode="auto">
            <a:xfrm>
              <a:off x="3198" y="2432"/>
              <a:ext cx="1814" cy="4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111" name="Text Box 7"/>
            <p:cNvSpPr txBox="1">
              <a:spLocks noChangeArrowheads="1"/>
            </p:cNvSpPr>
            <p:nvPr/>
          </p:nvSpPr>
          <p:spPr bwMode="auto">
            <a:xfrm>
              <a:off x="3606" y="2160"/>
              <a:ext cx="1043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65" tIns="47133" rIns="94265" bIns="47133">
              <a:spAutoFit/>
            </a:bodyPr>
            <a:lstStyle/>
            <a:p>
              <a:pPr defTabSz="942975">
                <a:spcBef>
                  <a:spcPct val="50000"/>
                </a:spcBef>
              </a:pPr>
              <a:r>
                <a:rPr lang="en-GB" b="1">
                  <a:solidFill>
                    <a:srgbClr val="FFFF99"/>
                  </a:solidFill>
                  <a:latin typeface="Arial" charset="0"/>
                </a:rPr>
                <a:t>201 cubits</a:t>
              </a:r>
              <a:endParaRPr lang="en-US" b="1">
                <a:solidFill>
                  <a:srgbClr val="FFFF99"/>
                </a:solidFill>
                <a:latin typeface="Arial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pic>
        <p:nvPicPr>
          <p:cNvPr id="4103" name="Picture 7" descr="This derivation of the Vitruvian Man by Leonardo da Vinci, depicts nine historical units of measurement: the Yard, the Span, the Cubit, the Flemish Ell, the English Ell, the French Ell, the Fathom, the Hand , and the Foot.  The Vitruvian man was drawn to scale, so the units depicted are displayed with their proper historical ratios.">
            <a:hlinkClick r:id="rId4" tooltip="This derivation of the Vitruvian Man by Leonardo da Vinci, depicts nine historical units of measurement: the Yard, the Span, the Cubit, the Flemish Ell, the English Ell, the French Ell, the Fathom, the Hand , and the Foot.  The Vitruvian man was drawn to scale, so the units depicted are displayed with their proper historical ratios.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1225" y="882650"/>
            <a:ext cx="5357813" cy="5167313"/>
          </a:xfrm>
          <a:prstGeom prst="rect">
            <a:avLst/>
          </a:prstGeom>
          <a:noFill/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6369050" y="738386"/>
            <a:ext cx="3402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defTabSz="942975">
              <a:spcBef>
                <a:spcPct val="50000"/>
              </a:spcBef>
            </a:pPr>
            <a:r>
              <a:rPr lang="en-GB" sz="2900">
                <a:solidFill>
                  <a:srgbClr val="CC9900"/>
                </a:solidFill>
                <a:latin typeface="Papyrus" pitchFamily="66" charset="0"/>
              </a:rPr>
              <a:t>What is a Cubit?</a:t>
            </a:r>
            <a:endParaRPr lang="en-US" sz="2900">
              <a:solidFill>
                <a:srgbClr val="CC9900"/>
              </a:solidFill>
              <a:latin typeface="Papyrus" pitchFamily="66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269038" y="1235446"/>
            <a:ext cx="3167062" cy="51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4265" tIns="47133" rIns="94265" bIns="47133" anchor="ctr">
            <a:spAutoFit/>
          </a:bodyPr>
          <a:lstStyle/>
          <a:p>
            <a:pPr algn="ctr" defTabSz="942975"/>
            <a:r>
              <a:rPr lang="en-US" sz="2200" dirty="0">
                <a:latin typeface="Trebuchet MS" panose="020B0603020202020204" pitchFamily="34" charset="0"/>
              </a:rPr>
              <a:t>This derivation of the Vitruvian Man by Leonardo da Vinci, depicts nine historical units of measurement</a:t>
            </a:r>
            <a:r>
              <a:rPr lang="en-US" sz="2200" dirty="0" smtClean="0">
                <a:latin typeface="Trebuchet MS" panose="020B0603020202020204" pitchFamily="34" charset="0"/>
              </a:rPr>
              <a:t>:</a:t>
            </a:r>
          </a:p>
          <a:p>
            <a:pPr algn="ctr" defTabSz="942975"/>
            <a:r>
              <a:rPr lang="en-US" sz="2200" dirty="0" smtClean="0">
                <a:latin typeface="Trebuchet MS" panose="020B0603020202020204" pitchFamily="34" charset="0"/>
              </a:rPr>
              <a:t> </a:t>
            </a: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Yard,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Span,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b="1" dirty="0">
                <a:latin typeface="Trebuchet MS" panose="020B0603020202020204" pitchFamily="34" charset="0"/>
              </a:rPr>
              <a:t>Cubit</a:t>
            </a:r>
            <a:r>
              <a:rPr lang="en-US" sz="2200" dirty="0">
                <a:latin typeface="Trebuchet MS" panose="020B0603020202020204" pitchFamily="34" charset="0"/>
              </a:rPr>
              <a:t>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Flemish Ell,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English Ell,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French Ell,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Fathom, </a:t>
            </a:r>
            <a:endParaRPr lang="en-US" sz="2200" dirty="0" smtClean="0">
              <a:latin typeface="Trebuchet MS" panose="020B0603020202020204" pitchFamily="34" charset="0"/>
            </a:endParaRP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Hand,</a:t>
            </a:r>
          </a:p>
          <a:p>
            <a:pPr marL="342900" indent="-342900" algn="ctr" defTabSz="94297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rebuchet MS" panose="020B0603020202020204" pitchFamily="34" charset="0"/>
              </a:rPr>
              <a:t>the </a:t>
            </a:r>
            <a:r>
              <a:rPr lang="en-US" sz="2200" dirty="0">
                <a:latin typeface="Trebuchet MS" panose="020B0603020202020204" pitchFamily="34" charset="0"/>
              </a:rPr>
              <a:t>Foot.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pic>
        <p:nvPicPr>
          <p:cNvPr id="4103" name="Picture 7" descr="This derivation of the Vitruvian Man by Leonardo da Vinci, depicts nine historical units of measurement: the Yard, the Span, the Cubit, the Flemish Ell, the English Ell, the French Ell, the Fathom, the Hand , and the Foot.  The Vitruvian man was drawn to scale, so the units depicted are displayed with their proper historical ratios.">
            <a:hlinkClick r:id="rId4" tooltip="This derivation of the Vitruvian Man by Leonardo da Vinci, depicts nine historical units of measurement: the Yard, the Span, the Cubit, the Flemish Ell, the English Ell, the French Ell, the Fathom, the Hand , and the Foot.  The Vitruvian man was drawn to scale, so the units depicted are displayed with their proper historical ratios.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1225" y="882650"/>
            <a:ext cx="5357813" cy="5167313"/>
          </a:xfrm>
          <a:prstGeom prst="rect">
            <a:avLst/>
          </a:prstGeom>
          <a:noFill/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6369050" y="738386"/>
            <a:ext cx="3402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defTabSz="942975">
              <a:spcBef>
                <a:spcPct val="50000"/>
              </a:spcBef>
            </a:pPr>
            <a:r>
              <a:rPr lang="en-GB" sz="2900">
                <a:solidFill>
                  <a:srgbClr val="CC9900"/>
                </a:solidFill>
                <a:latin typeface="Papyrus" pitchFamily="66" charset="0"/>
              </a:rPr>
              <a:t>What is a Cubit?</a:t>
            </a:r>
            <a:endParaRPr lang="en-US" sz="2900">
              <a:solidFill>
                <a:srgbClr val="CC9900"/>
              </a:solidFill>
              <a:latin typeface="Papyrus" pitchFamily="66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306738" y="1828739"/>
            <a:ext cx="3167062" cy="335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4265" tIns="47133" rIns="94265" bIns="47133" anchor="ctr">
            <a:spAutoFit/>
          </a:bodyPr>
          <a:lstStyle/>
          <a:p>
            <a:pPr algn="ctr" defTabSz="942975">
              <a:lnSpc>
                <a:spcPct val="150000"/>
              </a:lnSpc>
            </a:pPr>
            <a:r>
              <a:rPr lang="en-US" sz="2400" dirty="0" smtClean="0">
                <a:latin typeface="Trebuchet MS" panose="020B0603020202020204" pitchFamily="34" charset="0"/>
              </a:rPr>
              <a:t>The </a:t>
            </a:r>
            <a:r>
              <a:rPr lang="en-US" sz="2400" dirty="0">
                <a:latin typeface="Trebuchet MS" panose="020B0603020202020204" pitchFamily="34" charset="0"/>
              </a:rPr>
              <a:t>Vitruvian man was drawn to scale, so the units depicted are displayed with their proper historical ratios.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374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671514" y="809935"/>
            <a:ext cx="8863011" cy="538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4265" tIns="47133" rIns="94265" bIns="47133" anchor="ctr">
            <a:spAutoFit/>
          </a:bodyPr>
          <a:lstStyle/>
          <a:p>
            <a:pPr algn="ctr" defTabSz="942975"/>
            <a:r>
              <a:rPr lang="en-US" sz="4800" dirty="0" smtClean="0">
                <a:solidFill>
                  <a:srgbClr val="CC9900"/>
                </a:solidFill>
                <a:latin typeface="Papyrus" pitchFamily="66" charset="0"/>
              </a:rPr>
              <a:t>Definition of Cubit</a:t>
            </a:r>
          </a:p>
          <a:p>
            <a:pPr algn="ctr" defTabSz="942975"/>
            <a:endParaRPr lang="en-US" sz="1600" dirty="0"/>
          </a:p>
          <a:p>
            <a:pPr algn="ctr" defTabSz="942975"/>
            <a:r>
              <a:rPr lang="en-US" sz="2800" dirty="0">
                <a:latin typeface="Trebuchet MS" panose="020B0603020202020204" pitchFamily="34" charset="0"/>
              </a:rPr>
              <a:t>The Cubit is a historic unit of distance frequently mentioned in the Bible. </a:t>
            </a:r>
            <a:endParaRPr lang="en-US" sz="2800" dirty="0" smtClean="0">
              <a:latin typeface="Trebuchet MS" panose="020B0603020202020204" pitchFamily="34" charset="0"/>
            </a:endParaRPr>
          </a:p>
          <a:p>
            <a:pPr algn="ctr" defTabSz="942975"/>
            <a:endParaRPr lang="en-US" sz="2800" dirty="0" smtClean="0">
              <a:latin typeface="Trebuchet MS" panose="020B0603020202020204" pitchFamily="34" charset="0"/>
            </a:endParaRPr>
          </a:p>
          <a:p>
            <a:pPr algn="ctr" defTabSz="942975"/>
            <a:r>
              <a:rPr lang="en-US" sz="2800" dirty="0" smtClean="0">
                <a:latin typeface="Trebuchet MS" panose="020B0603020202020204" pitchFamily="34" charset="0"/>
              </a:rPr>
              <a:t>The </a:t>
            </a:r>
            <a:r>
              <a:rPr lang="en-US" sz="2800" dirty="0">
                <a:latin typeface="Trebuchet MS" panose="020B0603020202020204" pitchFamily="34" charset="0"/>
              </a:rPr>
              <a:t>word comes from the Latin </a:t>
            </a:r>
            <a:r>
              <a:rPr lang="en-US" sz="2800" dirty="0" err="1">
                <a:latin typeface="Trebuchet MS" panose="020B0603020202020204" pitchFamily="34" charset="0"/>
              </a:rPr>
              <a:t>cubitum</a:t>
            </a:r>
            <a:r>
              <a:rPr lang="en-US" sz="2800" dirty="0">
                <a:latin typeface="Trebuchet MS" panose="020B0603020202020204" pitchFamily="34" charset="0"/>
              </a:rPr>
              <a:t>, "elbow," because the unit represents the length of a man's forearm from his elbow to the tip of his outstretched middle finger. </a:t>
            </a:r>
            <a:endParaRPr lang="en-US" sz="2800" dirty="0" smtClean="0">
              <a:latin typeface="Trebuchet MS" panose="020B0603020202020204" pitchFamily="34" charset="0"/>
            </a:endParaRPr>
          </a:p>
          <a:p>
            <a:pPr algn="ctr" defTabSz="942975"/>
            <a:endParaRPr lang="en-US" sz="2800" dirty="0">
              <a:latin typeface="Trebuchet MS" panose="020B0603020202020204" pitchFamily="34" charset="0"/>
            </a:endParaRPr>
          </a:p>
          <a:p>
            <a:pPr algn="ctr" defTabSz="942975"/>
            <a:r>
              <a:rPr lang="en-US" sz="2800" dirty="0" smtClean="0">
                <a:latin typeface="Trebuchet MS" panose="020B0603020202020204" pitchFamily="34" charset="0"/>
              </a:rPr>
              <a:t>This </a:t>
            </a:r>
            <a:r>
              <a:rPr lang="en-US" sz="2800" dirty="0">
                <a:latin typeface="Trebuchet MS" panose="020B0603020202020204" pitchFamily="34" charset="0"/>
              </a:rPr>
              <a:t>distance tends to be about 18 inches or roughly 45 </a:t>
            </a:r>
            <a:r>
              <a:rPr lang="en-US" sz="2800" dirty="0" smtClean="0">
                <a:latin typeface="Trebuchet MS" panose="020B0603020202020204" pitchFamily="34" charset="0"/>
              </a:rPr>
              <a:t>centimetres</a:t>
            </a:r>
            <a:r>
              <a:rPr lang="en-US" sz="2800" dirty="0">
                <a:latin typeface="Trebuchet MS" panose="020B0603020202020204" pitchFamily="34" charset="0"/>
              </a:rPr>
              <a:t>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71513" y="811918"/>
            <a:ext cx="8462962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300" dirty="0" smtClean="0">
                <a:solidFill>
                  <a:srgbClr val="CC9900"/>
                </a:solidFill>
                <a:latin typeface="Papyrus" pitchFamily="66" charset="0"/>
              </a:rPr>
              <a:t>What will the net look like?</a:t>
            </a:r>
            <a:endParaRPr lang="en-US" sz="3300" dirty="0">
              <a:solidFill>
                <a:srgbClr val="CC9900"/>
              </a:solidFill>
              <a:latin typeface="Papyrus" pitchFamily="66" charset="0"/>
            </a:endParaRPr>
          </a:p>
        </p:txBody>
      </p:sp>
      <p:grpSp>
        <p:nvGrpSpPr>
          <p:cNvPr id="10257" name="Group 17"/>
          <p:cNvGrpSpPr>
            <a:grpSpLocks/>
          </p:cNvGrpSpPr>
          <p:nvPr/>
        </p:nvGrpSpPr>
        <p:grpSpPr bwMode="auto">
          <a:xfrm>
            <a:off x="2649538" y="1643063"/>
            <a:ext cx="4429125" cy="4256087"/>
            <a:chOff x="1519" y="981"/>
            <a:chExt cx="2540" cy="2540"/>
          </a:xfrm>
        </p:grpSpPr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2290" y="981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 flipV="1">
              <a:off x="2290" y="2750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 rot="-5400000">
              <a:off x="1406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 rot="5400000" flipH="1">
              <a:off x="3175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418138" y="4598988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B</a:t>
            </a:r>
            <a:endParaRPr lang="en-US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360738" y="2630488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 dirty="0">
                <a:latin typeface="Arial" charset="0"/>
              </a:rPr>
              <a:t>D</a:t>
            </a:r>
            <a:endParaRPr lang="en-US" dirty="0"/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3282950" y="4598988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A</a:t>
            </a:r>
            <a:endParaRPr lang="en-US"/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5338763" y="2630488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C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8" grpId="0"/>
      <p:bldP spid="10259" grpId="0"/>
      <p:bldP spid="10260" grpId="0"/>
      <p:bldP spid="102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71513" y="811918"/>
            <a:ext cx="8462962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300" dirty="0" smtClean="0">
                <a:solidFill>
                  <a:srgbClr val="CC9900"/>
                </a:solidFill>
                <a:latin typeface="Papyrus" pitchFamily="66" charset="0"/>
              </a:rPr>
              <a:t>What lengths do we know?</a:t>
            </a:r>
            <a:endParaRPr lang="en-US" sz="3300" dirty="0">
              <a:solidFill>
                <a:srgbClr val="CC9900"/>
              </a:solidFill>
              <a:latin typeface="Papyrus" pitchFamily="66" charset="0"/>
            </a:endParaRPr>
          </a:p>
        </p:txBody>
      </p:sp>
      <p:grpSp>
        <p:nvGrpSpPr>
          <p:cNvPr id="10257" name="Group 17"/>
          <p:cNvGrpSpPr>
            <a:grpSpLocks/>
          </p:cNvGrpSpPr>
          <p:nvPr/>
        </p:nvGrpSpPr>
        <p:grpSpPr bwMode="auto">
          <a:xfrm>
            <a:off x="2649538" y="1643063"/>
            <a:ext cx="4429125" cy="4256087"/>
            <a:chOff x="1519" y="981"/>
            <a:chExt cx="2540" cy="2540"/>
          </a:xfrm>
        </p:grpSpPr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2290" y="981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 flipV="1">
              <a:off x="2290" y="2750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 rot="-5400000">
              <a:off x="1406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 rot="5400000" flipH="1">
              <a:off x="3175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418138" y="4598988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B</a:t>
            </a:r>
            <a:endParaRPr lang="en-US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360738" y="2630488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D</a:t>
            </a:r>
            <a:endParaRPr lang="en-US"/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3282950" y="4598988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A</a:t>
            </a:r>
            <a:endParaRPr lang="en-US"/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5338763" y="2630488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C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639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3" name="Group 15"/>
          <p:cNvGrpSpPr>
            <a:grpSpLocks/>
          </p:cNvGrpSpPr>
          <p:nvPr/>
        </p:nvGrpSpPr>
        <p:grpSpPr bwMode="auto">
          <a:xfrm>
            <a:off x="355600" y="1263650"/>
            <a:ext cx="9255125" cy="4557713"/>
            <a:chOff x="158" y="210"/>
            <a:chExt cx="5307" cy="2721"/>
          </a:xfrm>
        </p:grpSpPr>
        <p:sp>
          <p:nvSpPr>
            <p:cNvPr id="2057" name="Rectangle 9" descr="Parchment"/>
            <p:cNvSpPr>
              <a:spLocks noChangeArrowheads="1"/>
            </p:cNvSpPr>
            <p:nvPr/>
          </p:nvSpPr>
          <p:spPr bwMode="auto">
            <a:xfrm>
              <a:off x="158" y="210"/>
              <a:ext cx="5307" cy="2721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41275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5" y="300"/>
              <a:ext cx="5080" cy="2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22" y="318"/>
              <a:ext cx="956" cy="1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>
              <a:off x="1746" y="2614"/>
              <a:ext cx="2223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2608" y="2383"/>
              <a:ext cx="1043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65" tIns="47133" rIns="94265" bIns="47133">
              <a:spAutoFit/>
            </a:bodyPr>
            <a:lstStyle/>
            <a:p>
              <a:pPr defTabSz="942975">
                <a:spcBef>
                  <a:spcPct val="50000"/>
                </a:spcBef>
              </a:pPr>
              <a:r>
                <a:rPr lang="en-GB" b="1">
                  <a:solidFill>
                    <a:srgbClr val="FFFF99"/>
                  </a:solidFill>
                  <a:latin typeface="Arial" charset="0"/>
                </a:rPr>
                <a:t>229.8 metres</a:t>
              </a:r>
              <a:endParaRPr lang="en-US" b="1">
                <a:solidFill>
                  <a:srgbClr val="FFFF99"/>
                </a:solidFill>
                <a:latin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174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71513" y="811918"/>
            <a:ext cx="8863012" cy="111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300" dirty="0" smtClean="0">
                <a:solidFill>
                  <a:srgbClr val="CC9900"/>
                </a:solidFill>
                <a:latin typeface="Papyrus" pitchFamily="66" charset="0"/>
              </a:rPr>
              <a:t>What other lengths would we need to make the net easy to draw?</a:t>
            </a:r>
            <a:endParaRPr lang="en-US" sz="3300" dirty="0">
              <a:solidFill>
                <a:srgbClr val="CC9900"/>
              </a:solidFill>
              <a:latin typeface="Papyrus" pitchFamily="66" charset="0"/>
            </a:endParaRPr>
          </a:p>
        </p:txBody>
      </p:sp>
      <p:grpSp>
        <p:nvGrpSpPr>
          <p:cNvPr id="10257" name="Group 17"/>
          <p:cNvGrpSpPr>
            <a:grpSpLocks/>
          </p:cNvGrpSpPr>
          <p:nvPr/>
        </p:nvGrpSpPr>
        <p:grpSpPr bwMode="auto">
          <a:xfrm>
            <a:off x="2825973" y="2026915"/>
            <a:ext cx="4429125" cy="4256087"/>
            <a:chOff x="1519" y="981"/>
            <a:chExt cx="2540" cy="2540"/>
          </a:xfrm>
        </p:grpSpPr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2290" y="981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 flipV="1">
              <a:off x="2290" y="2750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 rot="-5400000">
              <a:off x="1406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 rot="5400000" flipH="1">
              <a:off x="3175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594573" y="4982840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B</a:t>
            </a:r>
            <a:endParaRPr lang="en-US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537173" y="3014340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D</a:t>
            </a:r>
            <a:endParaRPr lang="en-US"/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3459385" y="4982840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A</a:t>
            </a:r>
            <a:endParaRPr lang="en-US"/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5515198" y="3014340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C</a:t>
            </a:r>
            <a:endParaRPr lang="en-US"/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4407122" y="4685237"/>
            <a:ext cx="1344613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 dirty="0">
                <a:latin typeface="Arial" charset="0"/>
              </a:rPr>
              <a:t>229.8m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04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591594" y="808196"/>
            <a:ext cx="50228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200" dirty="0" smtClean="0">
                <a:solidFill>
                  <a:srgbClr val="CC9900"/>
                </a:solidFill>
                <a:latin typeface="Papyrus" pitchFamily="66" charset="0"/>
              </a:rPr>
              <a:t>Think back to last lesson … </a:t>
            </a:r>
            <a:endParaRPr lang="en-US" sz="3200" dirty="0">
              <a:solidFill>
                <a:srgbClr val="CC9900"/>
              </a:solidFill>
              <a:latin typeface="Papyru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1531938"/>
            <a:ext cx="55626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977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71513" y="811918"/>
            <a:ext cx="8863012" cy="603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300" dirty="0" smtClean="0">
                <a:solidFill>
                  <a:srgbClr val="CC9900"/>
                </a:solidFill>
                <a:latin typeface="Papyrus" pitchFamily="66" charset="0"/>
              </a:rPr>
              <a:t>What is this length called?</a:t>
            </a:r>
            <a:endParaRPr lang="en-US" sz="3300" dirty="0">
              <a:solidFill>
                <a:srgbClr val="CC9900"/>
              </a:solidFill>
              <a:latin typeface="Papyrus" pitchFamily="66" charset="0"/>
            </a:endParaRPr>
          </a:p>
        </p:txBody>
      </p:sp>
      <p:grpSp>
        <p:nvGrpSpPr>
          <p:cNvPr id="10257" name="Group 17"/>
          <p:cNvGrpSpPr>
            <a:grpSpLocks/>
          </p:cNvGrpSpPr>
          <p:nvPr/>
        </p:nvGrpSpPr>
        <p:grpSpPr bwMode="auto">
          <a:xfrm>
            <a:off x="2969117" y="1818506"/>
            <a:ext cx="4429125" cy="4256087"/>
            <a:chOff x="1519" y="981"/>
            <a:chExt cx="2540" cy="2540"/>
          </a:xfrm>
        </p:grpSpPr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2290" y="981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 flipV="1">
              <a:off x="2290" y="2750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 rot="-5400000">
              <a:off x="1406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 rot="5400000" flipH="1">
              <a:off x="3175" y="1865"/>
              <a:ext cx="998" cy="771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737717" y="4774431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B</a:t>
            </a:r>
            <a:endParaRPr lang="en-US"/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680317" y="2805931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D</a:t>
            </a:r>
            <a:endParaRPr lang="en-US"/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3602529" y="4774431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A</a:t>
            </a:r>
            <a:endParaRPr lang="en-US"/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5658342" y="2805931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C</a:t>
            </a:r>
            <a:endParaRPr lang="en-US"/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4550266" y="4476828"/>
            <a:ext cx="1344613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 dirty="0">
                <a:latin typeface="Arial" charset="0"/>
              </a:rPr>
              <a:t>229.8m</a:t>
            </a:r>
            <a:endParaRPr lang="en-US" dirty="0"/>
          </a:p>
        </p:txBody>
      </p:sp>
      <p:cxnSp>
        <p:nvCxnSpPr>
          <p:cNvPr id="3" name="Straight Connector 2"/>
          <p:cNvCxnSpPr>
            <a:stCxn id="10256" idx="3"/>
            <a:endCxn id="10256" idx="0"/>
          </p:cNvCxnSpPr>
          <p:nvPr/>
        </p:nvCxnSpPr>
        <p:spPr bwMode="auto">
          <a:xfrm>
            <a:off x="6054683" y="3945712"/>
            <a:ext cx="134443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36746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671513" y="811918"/>
            <a:ext cx="8462962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300" dirty="0" smtClean="0">
                <a:solidFill>
                  <a:srgbClr val="CC9900"/>
                </a:solidFill>
                <a:latin typeface="Papyrus" pitchFamily="66" charset="0"/>
              </a:rPr>
              <a:t>In your pairs … Can you find this length?</a:t>
            </a:r>
            <a:endParaRPr lang="en-US" sz="3300" dirty="0">
              <a:solidFill>
                <a:srgbClr val="CC9900"/>
              </a:solidFill>
              <a:latin typeface="Papyru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867" y="1811401"/>
            <a:ext cx="5002479" cy="3672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29" y="1818506"/>
            <a:ext cx="3778683" cy="36724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833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711200" y="6429375"/>
            <a:ext cx="9334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265" tIns="47133" rIns="94265" bIns="47133">
            <a:spAutoFit/>
          </a:bodyPr>
          <a:lstStyle/>
          <a:p>
            <a:pPr defTabSz="942975">
              <a:spcBef>
                <a:spcPct val="50000"/>
              </a:spcBef>
            </a:pPr>
            <a:r>
              <a:rPr lang="en-GB" sz="2500">
                <a:latin typeface="Comic Sans MS" pitchFamily="66" charset="0"/>
              </a:rPr>
              <a:t>Now work it out…</a:t>
            </a:r>
          </a:p>
        </p:txBody>
      </p:sp>
      <p:sp>
        <p:nvSpPr>
          <p:cNvPr id="14360" name="Rectangle 24" descr="Parchment"/>
          <p:cNvSpPr>
            <a:spLocks noChangeArrowheads="1"/>
          </p:cNvSpPr>
          <p:nvPr/>
        </p:nvSpPr>
        <p:spPr bwMode="auto">
          <a:xfrm>
            <a:off x="671513" y="8080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 flipH="1">
            <a:off x="2333625" y="1490663"/>
            <a:ext cx="2608263" cy="36401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2" name="Line 26"/>
          <p:cNvSpPr>
            <a:spLocks noChangeShapeType="1"/>
          </p:cNvSpPr>
          <p:nvPr/>
        </p:nvSpPr>
        <p:spPr bwMode="auto">
          <a:xfrm>
            <a:off x="4949825" y="1490663"/>
            <a:ext cx="2446338" cy="256381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2336800" y="5133975"/>
            <a:ext cx="3430588" cy="6746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4" name="Line 28"/>
          <p:cNvSpPr>
            <a:spLocks noChangeShapeType="1"/>
          </p:cNvSpPr>
          <p:nvPr/>
        </p:nvSpPr>
        <p:spPr bwMode="auto">
          <a:xfrm>
            <a:off x="3968750" y="3379788"/>
            <a:ext cx="3427413" cy="674687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 flipH="1">
            <a:off x="5767388" y="4054475"/>
            <a:ext cx="1628775" cy="17541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 flipH="1">
            <a:off x="2336800" y="3379788"/>
            <a:ext cx="1631950" cy="1754187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7" name="Line 31"/>
          <p:cNvSpPr>
            <a:spLocks noChangeShapeType="1"/>
          </p:cNvSpPr>
          <p:nvPr/>
        </p:nvSpPr>
        <p:spPr bwMode="auto">
          <a:xfrm flipH="1">
            <a:off x="3971925" y="1490663"/>
            <a:ext cx="977900" cy="1889125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8" name="Line 32"/>
          <p:cNvSpPr>
            <a:spLocks noChangeShapeType="1"/>
          </p:cNvSpPr>
          <p:nvPr/>
        </p:nvSpPr>
        <p:spPr bwMode="auto">
          <a:xfrm>
            <a:off x="4949825" y="1490663"/>
            <a:ext cx="817563" cy="4318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endParaRPr lang="en-US"/>
          </a:p>
        </p:txBody>
      </p:sp>
      <p:sp>
        <p:nvSpPr>
          <p:cNvPr id="14369" name="Text Box 33"/>
          <p:cNvSpPr txBox="1">
            <a:spLocks noChangeArrowheads="1"/>
          </p:cNvSpPr>
          <p:nvPr/>
        </p:nvSpPr>
        <p:spPr bwMode="auto">
          <a:xfrm>
            <a:off x="5572125" y="5584825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B</a:t>
            </a:r>
            <a:endParaRPr lang="en-US"/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3622675" y="3332163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D</a:t>
            </a:r>
            <a:endParaRPr lang="en-US"/>
          </a:p>
        </p:txBody>
      </p:sp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1700213" y="5214938"/>
            <a:ext cx="981075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A</a:t>
            </a:r>
            <a:endParaRPr lang="en-US"/>
          </a:p>
        </p:txBody>
      </p:sp>
      <p:sp>
        <p:nvSpPr>
          <p:cNvPr id="14372" name="Text Box 36"/>
          <p:cNvSpPr txBox="1">
            <a:spLocks noChangeArrowheads="1"/>
          </p:cNvSpPr>
          <p:nvPr/>
        </p:nvSpPr>
        <p:spPr bwMode="auto">
          <a:xfrm>
            <a:off x="7078663" y="3846513"/>
            <a:ext cx="982662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C</a:t>
            </a:r>
            <a:endParaRPr lang="en-US"/>
          </a:p>
        </p:txBody>
      </p:sp>
      <p:sp>
        <p:nvSpPr>
          <p:cNvPr id="14375" name="Line 39"/>
          <p:cNvSpPr>
            <a:spLocks noChangeShapeType="1"/>
          </p:cNvSpPr>
          <p:nvPr/>
        </p:nvSpPr>
        <p:spPr bwMode="auto">
          <a:xfrm>
            <a:off x="4943476" y="1490663"/>
            <a:ext cx="1636712" cy="3267075"/>
          </a:xfrm>
          <a:prstGeom prst="line">
            <a:avLst/>
          </a:prstGeom>
          <a:noFill/>
          <a:ln w="57150">
            <a:solidFill>
              <a:srgbClr val="C0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76" name="Line 40"/>
          <p:cNvSpPr>
            <a:spLocks noChangeShapeType="1"/>
          </p:cNvSpPr>
          <p:nvPr/>
        </p:nvSpPr>
        <p:spPr bwMode="auto">
          <a:xfrm flipH="1" flipV="1">
            <a:off x="4924630" y="4497598"/>
            <a:ext cx="1628569" cy="322607"/>
          </a:xfrm>
          <a:prstGeom prst="line">
            <a:avLst/>
          </a:prstGeom>
          <a:noFill/>
          <a:ln w="28575">
            <a:solidFill>
              <a:srgbClr val="FFC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79" name="Text Box 43"/>
          <p:cNvSpPr txBox="1">
            <a:spLocks noChangeArrowheads="1"/>
          </p:cNvSpPr>
          <p:nvPr/>
        </p:nvSpPr>
        <p:spPr bwMode="auto">
          <a:xfrm>
            <a:off x="6762750" y="4757738"/>
            <a:ext cx="1344613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>
                <a:latin typeface="Arial" charset="0"/>
              </a:rPr>
              <a:t>229.8m</a:t>
            </a:r>
            <a:endParaRPr lang="en-US"/>
          </a:p>
        </p:txBody>
      </p:sp>
      <p:sp>
        <p:nvSpPr>
          <p:cNvPr id="14380" name="Text Box 44"/>
          <p:cNvSpPr txBox="1">
            <a:spLocks noChangeArrowheads="1"/>
          </p:cNvSpPr>
          <p:nvPr/>
        </p:nvSpPr>
        <p:spPr bwMode="auto">
          <a:xfrm>
            <a:off x="4176957" y="3102981"/>
            <a:ext cx="958850" cy="3841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b="1" dirty="0">
                <a:latin typeface="Arial" charset="0"/>
              </a:rPr>
              <a:t>147m</a:t>
            </a:r>
            <a:endParaRPr lang="en-US" dirty="0"/>
          </a:p>
        </p:txBody>
      </p:sp>
      <p:sp>
        <p:nvSpPr>
          <p:cNvPr id="14381" name="Text Box 45"/>
          <p:cNvSpPr txBox="1">
            <a:spLocks noChangeArrowheads="1"/>
          </p:cNvSpPr>
          <p:nvPr/>
        </p:nvSpPr>
        <p:spPr bwMode="auto">
          <a:xfrm>
            <a:off x="6149305" y="1647354"/>
            <a:ext cx="2293937" cy="52832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sz="2800" b="1" dirty="0" smtClean="0">
                <a:latin typeface="Trebuchet MS" panose="020B0603020202020204" pitchFamily="34" charset="0"/>
              </a:rPr>
              <a:t>186.6m</a:t>
            </a:r>
            <a:endParaRPr lang="en-US" sz="2800" b="1" dirty="0">
              <a:latin typeface="Trebuchet MS" panose="020B0603020202020204" pitchFamily="34" charset="0"/>
            </a:endParaRPr>
          </a:p>
        </p:txBody>
      </p:sp>
      <p:sp>
        <p:nvSpPr>
          <p:cNvPr id="14382" name="AutoShape 46"/>
          <p:cNvSpPr>
            <a:spLocks noChangeArrowheads="1"/>
          </p:cNvSpPr>
          <p:nvPr/>
        </p:nvSpPr>
        <p:spPr bwMode="auto">
          <a:xfrm rot="-2647677">
            <a:off x="5811683" y="2632047"/>
            <a:ext cx="1465818" cy="401460"/>
          </a:xfrm>
          <a:prstGeom prst="leftArrow">
            <a:avLst>
              <a:gd name="adj1" fmla="val 50000"/>
              <a:gd name="adj2" fmla="val 51823"/>
            </a:avLst>
          </a:prstGeom>
          <a:solidFill>
            <a:srgbClr val="C0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>
            <a:off x="4950842" y="1530473"/>
            <a:ext cx="3746" cy="2982789"/>
          </a:xfrm>
          <a:prstGeom prst="line">
            <a:avLst/>
          </a:prstGeom>
          <a:noFill/>
          <a:ln w="28575">
            <a:solidFill>
              <a:srgbClr val="FFC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32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Parchment"/>
          <p:cNvSpPr>
            <a:spLocks noChangeArrowheads="1"/>
          </p:cNvSpPr>
          <p:nvPr/>
        </p:nvSpPr>
        <p:spPr bwMode="auto">
          <a:xfrm>
            <a:off x="671513" y="579438"/>
            <a:ext cx="8863012" cy="58499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41275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lIns="94265" tIns="47133" rIns="94265" bIns="47133" anchor="ctr"/>
          <a:lstStyle/>
          <a:p>
            <a:pPr algn="ctr" defTabSz="942975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671512" y="811918"/>
            <a:ext cx="8815833" cy="111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4265" tIns="47133" rIns="94265" bIns="47133">
            <a:spAutoFit/>
          </a:bodyPr>
          <a:lstStyle/>
          <a:p>
            <a:pPr algn="ctr" defTabSz="942975">
              <a:spcBef>
                <a:spcPct val="50000"/>
              </a:spcBef>
            </a:pPr>
            <a:r>
              <a:rPr lang="en-GB" sz="3300" dirty="0" smtClean="0">
                <a:solidFill>
                  <a:srgbClr val="CC9900"/>
                </a:solidFill>
                <a:latin typeface="Papyrus" pitchFamily="66" charset="0"/>
              </a:rPr>
              <a:t>Use this information to draw your net to scale. </a:t>
            </a:r>
            <a:r>
              <a:rPr lang="en-GB" sz="3300" b="1" dirty="0" smtClean="0">
                <a:solidFill>
                  <a:srgbClr val="CC9900"/>
                </a:solidFill>
                <a:latin typeface="Papyrus" pitchFamily="66" charset="0"/>
              </a:rPr>
              <a:t>Let 1square = 1 0m</a:t>
            </a:r>
            <a:endParaRPr lang="en-US" sz="3300" b="1" dirty="0">
              <a:solidFill>
                <a:srgbClr val="CC9900"/>
              </a:solidFill>
              <a:latin typeface="Papyru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618" y="1922767"/>
            <a:ext cx="4464496" cy="4338933"/>
          </a:xfrm>
          <a:prstGeom prst="rect">
            <a:avLst/>
          </a:prstGeom>
        </p:spPr>
      </p:pic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5382890" y="3801637"/>
            <a:ext cx="2293937" cy="374433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92781" tIns="48246" rIns="92781" bIns="48246">
            <a:spAutoFit/>
          </a:bodyPr>
          <a:lstStyle/>
          <a:p>
            <a:pPr algn="ctr" defTabSz="942975"/>
            <a:r>
              <a:rPr lang="en-GB" sz="1800" b="1" dirty="0" smtClean="0">
                <a:latin typeface="Trebuchet MS" panose="020B0603020202020204" pitchFamily="34" charset="0"/>
              </a:rPr>
              <a:t>186.6m</a:t>
            </a:r>
            <a:endParaRPr lang="en-US" sz="1800" b="1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47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8" y="863641"/>
            <a:ext cx="9386832" cy="56886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668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" y="290513"/>
            <a:ext cx="9073008" cy="66797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0924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290513"/>
            <a:ext cx="9145016" cy="680227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56732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2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implified Arabic" pitchFamily="2" charset="-7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2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implified Arabic" pitchFamily="2" charset="-78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Comments xmlns="2d37ff32-2469-40c3-8751-7c8acd69bc8b" xsi:nil="true"/>
    <Description0 xmlns="2d37ff32-2469-40c3-8751-7c8acd69bc8b" xsi:nil="true"/>
    <OID xmlns="2d37ff32-2469-40c3-8751-7c8acd69bc8b">951</OID>
    <OldUnits xmlns="2d37ff32-2469-40c3-8751-7c8acd69bc8b">Pyramids of Giza;#70</OldUnits>
    <InUnits xmlns="2d37ff32-2469-40c3-8751-7c8acd69bc8b">
      <Value>64</Value>
    </InUnits>
    <ForStudents xmlns="2d37ff32-2469-40c3-8751-7c8acd69bc8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1B66AE-7D73-44D4-BEFD-64E05DD5A2DE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2d37ff32-2469-40c3-8751-7c8acd69bc8b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3BAE96-D75E-4AB2-8FE4-6B910F1262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9C5AD5-3F67-42AB-9256-E36B105623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277</Words>
  <Application>Microsoft Office PowerPoint</Application>
  <PresentationFormat>Custom</PresentationFormat>
  <Paragraphs>66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Pyramids</dc:title>
  <dc:creator>Warden</dc:creator>
  <cp:lastModifiedBy>Warden, M</cp:lastModifiedBy>
  <cp:revision>42</cp:revision>
  <cp:lastPrinted>2013-12-02T13:55:57Z</cp:lastPrinted>
  <dcterms:created xsi:type="dcterms:W3CDTF">2008-06-24T14:07:22Z</dcterms:created>
  <dcterms:modified xsi:type="dcterms:W3CDTF">2018-04-28T11:21:16Z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0x0101002262EBAA8420DC4A85A45181998DD644</vt:lpwstr>
  </property>
  <property fmtid="{D5CDD505-2E9C-101B-9397-08002B2CF9AE}" pid="3" name="Order">
    <vt:r8>95100</vt:r8>
  </property>
  <property fmtid="{D5CDD505-2E9C-101B-9397-08002B2CF9AE}" pid="4" name="Units">
    <vt:lpwstr>70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</Properties>
</file>