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71" r:id="rId2"/>
    <p:sldId id="269" r:id="rId3"/>
    <p:sldId id="272" r:id="rId4"/>
    <p:sldId id="270" r:id="rId5"/>
    <p:sldId id="258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139" autoAdjust="0"/>
  </p:normalViewPr>
  <p:slideViewPr>
    <p:cSldViewPr>
      <p:cViewPr>
        <p:scale>
          <a:sx n="72" d="100"/>
          <a:sy n="72" d="100"/>
        </p:scale>
        <p:origin x="-654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25/04/2018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Adding and subtracting surds</a:t>
            </a:r>
            <a:endParaRPr lang="en-GB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731520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>
                    <a:solidFill>
                      <a:schemeClr val="tx2"/>
                    </a:solidFill>
                    <a:latin typeface="Trebuchet MS" panose="020B0603020202020204" pitchFamily="34" charset="0"/>
                    <a:ea typeface="+mj-ea"/>
                    <a:cs typeface="+mj-cs"/>
                  </a:rPr>
                  <a:t>How would you add these surds?</a:t>
                </a:r>
              </a:p>
              <a:p>
                <a:pPr marL="0" indent="0">
                  <a:buNone/>
                </a:pPr>
                <a:endParaRPr lang="en-GB" i="1" dirty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latin typeface="Cambria Math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>
                              <a:latin typeface="Cambria Math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latin typeface="Cambria Math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>
                              <a:latin typeface="Cambria Math"/>
                            </a:rPr>
                            <m:t>5</m:t>
                          </m:r>
                        </m:e>
                      </m:rad>
                      <m:r>
                        <a:rPr lang="en-GB" b="0" i="1" smtClean="0">
                          <a:latin typeface="Cambria Math"/>
                        </a:rPr>
                        <m:t>+3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latin typeface="Cambria Math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>
                              <a:latin typeface="Cambria Math"/>
                            </a:rPr>
                            <m:t>5</m:t>
                          </m:r>
                        </m:e>
                      </m:rad>
                      <m:r>
                        <a:rPr lang="en-GB" b="0" i="1" smtClean="0">
                          <a:latin typeface="Cambria Math"/>
                        </a:rPr>
                        <m:t>−</m:t>
                      </m:r>
                      <m:r>
                        <a:rPr lang="en-GB" i="1">
                          <a:latin typeface="Cambria Math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>
                              <a:latin typeface="Cambria Math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On your whiteboards, write your own surd sum and answer it.</a:t>
                </a:r>
                <a:endParaRPr lang="en-GB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7315200" cy="4525963"/>
              </a:xfrm>
              <a:blipFill rotWithShape="1">
                <a:blip r:embed="rId3"/>
                <a:stretch>
                  <a:fillRect l="-2083" t="-1752" b="-157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41843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Discuss:</a:t>
            </a:r>
            <a:endParaRPr lang="en-GB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50177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Discuss:</a:t>
            </a:r>
            <a:endParaRPr lang="en-GB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83219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152400"/>
            <a:ext cx="8229600" cy="1143000"/>
          </a:xfrm>
        </p:spPr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In your books</a:t>
            </a:r>
            <a:br>
              <a:rPr lang="en-GB" sz="3200" dirty="0" smtClean="0">
                <a:latin typeface="Trebuchet MS" panose="020B0603020202020204" pitchFamily="34" charset="0"/>
              </a:rPr>
            </a:br>
            <a:r>
              <a:rPr lang="en-GB" sz="3200" dirty="0" smtClean="0">
                <a:latin typeface="Trebuchet MS" panose="020B0603020202020204" pitchFamily="34" charset="0"/>
              </a:rPr>
              <a:t>Title: Adding and subtracting surds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55"/>
          <a:stretch/>
        </p:blipFill>
        <p:spPr bwMode="auto">
          <a:xfrm>
            <a:off x="152400" y="1510578"/>
            <a:ext cx="2405270" cy="2280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0" t="-697" r="37145" b="697"/>
          <a:stretch/>
        </p:blipFill>
        <p:spPr bwMode="auto">
          <a:xfrm>
            <a:off x="2776330" y="1510578"/>
            <a:ext cx="2405270" cy="2280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5" t="-1699" b="1699"/>
          <a:stretch/>
        </p:blipFill>
        <p:spPr bwMode="auto">
          <a:xfrm>
            <a:off x="5486400" y="1510578"/>
            <a:ext cx="2405270" cy="2280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8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/>
              <p:cNvSpPr txBox="1">
                <a:spLocks/>
              </p:cNvSpPr>
              <p:nvPr/>
            </p:nvSpPr>
            <p:spPr bwMode="auto">
              <a:xfrm>
                <a:off x="381000" y="152400"/>
                <a:ext cx="8229600" cy="6019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914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371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18288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2860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7432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2004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6576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r>
                  <a:rPr lang="en-GB" kern="0" dirty="0" smtClean="0">
                    <a:latin typeface="Trebuchet MS" panose="020B0603020202020204" pitchFamily="34" charset="0"/>
                  </a:rPr>
                  <a:t>Challenges:</a:t>
                </a:r>
              </a:p>
              <a:p>
                <a:endParaRPr lang="en-GB" kern="0" dirty="0" smtClean="0">
                  <a:latin typeface="Trebuchet MS" panose="020B0603020202020204" pitchFamily="34" charset="0"/>
                </a:endParaRPr>
              </a:p>
              <a:p>
                <a:pPr algn="l"/>
                <a:r>
                  <a:rPr lang="en-GB" sz="2400" kern="0" dirty="0" smtClean="0">
                    <a:latin typeface="Trebuchet MS" panose="020B0603020202020204" pitchFamily="34" charset="0"/>
                  </a:rPr>
                  <a:t>1. Find </a:t>
                </a:r>
                <a:r>
                  <a:rPr lang="en-GB" sz="2400" kern="0" dirty="0" smtClean="0">
                    <a:latin typeface="Trebuchet MS" panose="020B0603020202020204" pitchFamily="34" charset="0"/>
                  </a:rPr>
                  <a:t>the mean of the following </a:t>
                </a:r>
                <a:r>
                  <a:rPr lang="en-GB" sz="2400" kern="0" dirty="0" smtClean="0">
                    <a:latin typeface="Trebuchet MS" panose="020B0603020202020204" pitchFamily="34" charset="0"/>
                  </a:rPr>
                  <a:t>numbers</a:t>
                </a:r>
                <a:endParaRPr lang="en-GB" sz="2400" kern="0" dirty="0">
                  <a:latin typeface="Trebuchet MS" panose="020B0603020202020204" pitchFamily="34" charset="0"/>
                </a:endParaRPr>
              </a:p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kern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b="0" i="1" kern="0" smtClean="0">
                            <a:latin typeface="Cambria Math" panose="02040503050406030204" pitchFamily="18" charset="0"/>
                          </a:rPr>
                          <m:t>50</m:t>
                        </m:r>
                      </m:e>
                    </m:rad>
                    <m:r>
                      <a:rPr lang="en-GB" sz="2400" b="0" i="1" kern="0" smtClean="0">
                        <a:latin typeface="Cambria Math" panose="02040503050406030204" pitchFamily="18" charset="0"/>
                      </a:rPr>
                      <m:t>            </m:t>
                    </m:r>
                    <m:rad>
                      <m:radPr>
                        <m:degHide m:val="on"/>
                        <m:ctrlPr>
                          <a:rPr lang="en-GB" sz="2400" b="0" i="1" kern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b="0" i="1" kern="0" smtClean="0">
                            <a:latin typeface="Cambria Math" panose="02040503050406030204" pitchFamily="18" charset="0"/>
                          </a:rPr>
                          <m:t>18</m:t>
                        </m:r>
                      </m:e>
                    </m:rad>
                    <m:r>
                      <a:rPr lang="en-GB" sz="2400" b="0" i="1" kern="0" smtClean="0">
                        <a:latin typeface="Cambria Math" panose="02040503050406030204" pitchFamily="18" charset="0"/>
                      </a:rPr>
                      <m:t>            </m:t>
                    </m:r>
                    <m:rad>
                      <m:radPr>
                        <m:degHide m:val="on"/>
                        <m:ctrlPr>
                          <a:rPr lang="en-GB" sz="2400" b="0" i="1" kern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b="0" i="1" kern="0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rad>
                  </m:oMath>
                </a14:m>
                <a:r>
                  <a:rPr lang="en-GB" sz="2400" kern="0" dirty="0" smtClean="0">
                    <a:latin typeface="Trebuchet MS" panose="020B0603020202020204" pitchFamily="34" charset="0"/>
                  </a:rPr>
                  <a:t>   </a:t>
                </a:r>
                <a:endParaRPr lang="en-GB" sz="2400" kern="0" dirty="0" smtClean="0">
                  <a:latin typeface="Trebuchet MS" panose="020B0603020202020204" pitchFamily="34" charset="0"/>
                </a:endParaRPr>
              </a:p>
              <a:p>
                <a:pPr algn="l"/>
                <a:endParaRPr lang="en-GB" sz="2400" kern="0" dirty="0">
                  <a:latin typeface="Trebuchet MS" panose="020B0603020202020204" pitchFamily="34" charset="0"/>
                </a:endParaRPr>
              </a:p>
              <a:p>
                <a:pPr marL="357188" indent="-357188" algn="l"/>
                <a:r>
                  <a:rPr lang="en-GB" sz="2400" kern="0" dirty="0" smtClean="0">
                    <a:latin typeface="Trebuchet MS" panose="020B0603020202020204" pitchFamily="34" charset="0"/>
                  </a:rPr>
                  <a:t>2. Find the perimeter of this triangle. Leave your answer  in surd form.  </a:t>
                </a:r>
                <a:endParaRPr lang="en-GB" sz="2400" kern="0" dirty="0" smtClean="0">
                  <a:latin typeface="Trebuchet MS" panose="020B0603020202020204" pitchFamily="34" charset="0"/>
                </a:endParaRPr>
              </a:p>
              <a:p>
                <a:pPr algn="l"/>
                <a:endParaRPr lang="en-GB" sz="2400" kern="0" dirty="0" smtClean="0">
                  <a:latin typeface="Trebuchet MS" panose="020B0603020202020204" pitchFamily="34" charset="0"/>
                </a:endParaRPr>
              </a:p>
              <a:p>
                <a:endParaRPr lang="en-GB" kern="0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52400"/>
                <a:ext cx="8229600" cy="6019800"/>
              </a:xfrm>
              <a:prstGeom prst="rect">
                <a:avLst/>
              </a:prstGeom>
              <a:blipFill rotWithShape="1">
                <a:blip r:embed="rId3"/>
                <a:stretch>
                  <a:fillRect l="-1185" t="-1316" r="-59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Isosceles Triangle 1"/>
          <p:cNvSpPr/>
          <p:nvPr/>
        </p:nvSpPr>
        <p:spPr bwMode="auto">
          <a:xfrm>
            <a:off x="3581400" y="3886200"/>
            <a:ext cx="3093720" cy="2667000"/>
          </a:xfrm>
          <a:prstGeom prst="triangl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" name="Isosceles Triangle 3"/>
          <p:cNvSpPr/>
          <p:nvPr/>
        </p:nvSpPr>
        <p:spPr bwMode="auto">
          <a:xfrm>
            <a:off x="3276600" y="3352800"/>
            <a:ext cx="2286000" cy="2667000"/>
          </a:xfrm>
          <a:prstGeom prst="triangl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3733800" y="4572000"/>
            <a:ext cx="228600" cy="1143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/>
          <p:cNvCxnSpPr/>
          <p:nvPr/>
        </p:nvCxnSpPr>
        <p:spPr bwMode="auto">
          <a:xfrm flipH="1">
            <a:off x="4876800" y="4572000"/>
            <a:ext cx="228600" cy="1143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/>
          <p:nvPr/>
        </p:nvCxnSpPr>
        <p:spPr bwMode="auto">
          <a:xfrm>
            <a:off x="3276600" y="6172200"/>
            <a:ext cx="2286000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>
            <a:endCxn id="4" idx="3"/>
          </p:cNvCxnSpPr>
          <p:nvPr/>
        </p:nvCxnSpPr>
        <p:spPr bwMode="auto">
          <a:xfrm>
            <a:off x="4419600" y="3543300"/>
            <a:ext cx="0" cy="247650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Box 12"/>
          <p:cNvSpPr txBox="1"/>
          <p:nvPr/>
        </p:nvSpPr>
        <p:spPr>
          <a:xfrm>
            <a:off x="4104861" y="4838700"/>
            <a:ext cx="848139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8</a:t>
            </a:r>
            <a:r>
              <a:rPr lang="en-GB" dirty="0" smtClean="0">
                <a:latin typeface="Trebuchet MS" panose="020B0603020202020204" pitchFamily="34" charset="0"/>
              </a:rPr>
              <a:t> 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14800" y="6204611"/>
            <a:ext cx="848139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4</a:t>
            </a:r>
            <a:r>
              <a:rPr lang="en-GB" dirty="0" smtClean="0">
                <a:latin typeface="Trebuchet MS" panose="020B0603020202020204" pitchFamily="34" charset="0"/>
              </a:rPr>
              <a:t> cm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555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1350</TotalTime>
  <Words>118</Words>
  <Application>Microsoft Office PowerPoint</Application>
  <PresentationFormat>On-screen Show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1_Default Design</vt:lpstr>
      <vt:lpstr>Adding and subtracting surds</vt:lpstr>
      <vt:lpstr>Discuss:</vt:lpstr>
      <vt:lpstr>Discuss:</vt:lpstr>
      <vt:lpstr>In your books Title: Adding and subtracting surds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135</cp:revision>
  <cp:lastPrinted>1601-01-01T00:00:00Z</cp:lastPrinted>
  <dcterms:created xsi:type="dcterms:W3CDTF">1601-01-01T00:00:00Z</dcterms:created>
  <dcterms:modified xsi:type="dcterms:W3CDTF">2018-04-25T21:32:24Z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