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0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8" r:id="rId2"/>
    <p:sldId id="274" r:id="rId3"/>
    <p:sldId id="285" r:id="rId4"/>
    <p:sldId id="276" r:id="rId5"/>
    <p:sldId id="278" r:id="rId6"/>
    <p:sldId id="291" r:id="rId7"/>
    <p:sldId id="280" r:id="rId8"/>
    <p:sldId id="281" r:id="rId9"/>
    <p:sldId id="267" r:id="rId10"/>
    <p:sldId id="292" r:id="rId11"/>
    <p:sldId id="293" r:id="rId12"/>
    <p:sldId id="294" r:id="rId13"/>
    <p:sldId id="272" r:id="rId14"/>
    <p:sldId id="257" r:id="rId15"/>
    <p:sldId id="259" r:id="rId16"/>
    <p:sldId id="260" r:id="rId17"/>
    <p:sldId id="261" r:id="rId18"/>
    <p:sldId id="270" r:id="rId19"/>
    <p:sldId id="262" r:id="rId20"/>
    <p:sldId id="263" r:id="rId21"/>
    <p:sldId id="283" r:id="rId22"/>
    <p:sldId id="284" r:id="rId23"/>
    <p:sldId id="271" r:id="rId24"/>
    <p:sldId id="286" r:id="rId25"/>
    <p:sldId id="287" r:id="rId26"/>
    <p:sldId id="288" r:id="rId27"/>
    <p:sldId id="289" r:id="rId28"/>
    <p:sldId id="290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83577" autoAdjust="0"/>
  </p:normalViewPr>
  <p:slideViewPr>
    <p:cSldViewPr>
      <p:cViewPr>
        <p:scale>
          <a:sx n="63" d="100"/>
          <a:sy n="63" d="100"/>
        </p:scale>
        <p:origin x="-95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19/04/2018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aim here is for pupils</a:t>
            </a:r>
            <a:r>
              <a:rPr lang="en-GB" baseline="0" dirty="0" smtClean="0"/>
              <a:t> to realise that the rounded answer is not accurate enough (1.41). They may simply square root 2 and come up with a more accurate solution for the length(1.4142 … </a:t>
            </a:r>
            <a:r>
              <a:rPr lang="en-GB" baseline="0" dirty="0" err="1" smtClean="0"/>
              <a:t>ect</a:t>
            </a:r>
            <a:r>
              <a:rPr lang="en-GB" baseline="0" dirty="0" smtClean="0"/>
              <a:t>). If so the following slides could be skipped and the principal of leaving it as root 2 instead could be generated from discussion around this point. If they don’t prompt with questioning about the degree of accuracy using the next slides. </a:t>
            </a:r>
          </a:p>
          <a:p>
            <a:endParaRPr lang="en-GB" baseline="0" dirty="0" smtClean="0"/>
          </a:p>
          <a:p>
            <a:r>
              <a:rPr lang="en-GB" dirty="0" smtClean="0"/>
              <a:t>Pupils are expected to calculate 1.41 x 1.41 and</a:t>
            </a:r>
            <a:r>
              <a:rPr lang="en-GB" baseline="0" dirty="0" smtClean="0"/>
              <a:t> see that the solution is not 2.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Pythagoras is not encouraged at this stage, though if it is used, don’t shoot it down. They may get a longer decimal </a:t>
            </a:r>
            <a:r>
              <a:rPr lang="en-GB" baseline="0" dirty="0" err="1" smtClean="0"/>
              <a:t>ans</a:t>
            </a:r>
            <a:r>
              <a:rPr lang="en-GB" baseline="0" dirty="0" smtClean="0"/>
              <a:t> on their calculator and offer this as a suggestion. If they do, run with it, let them try again with that. Again, if this happens you may not need the next few slides.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7144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aim here is for pupils</a:t>
            </a:r>
            <a:r>
              <a:rPr lang="en-GB" baseline="0" dirty="0" smtClean="0"/>
              <a:t> to realise that the rounded answer is not accurate enough (1.41). They may simply square root 2 and come up with a more accurate solution for the length(1.4142 … </a:t>
            </a:r>
            <a:r>
              <a:rPr lang="en-GB" baseline="0" dirty="0" err="1" smtClean="0"/>
              <a:t>ect</a:t>
            </a:r>
            <a:r>
              <a:rPr lang="en-GB" baseline="0" dirty="0" smtClean="0"/>
              <a:t>). If so the following slides could be skipped and the principal of leaving it as root 2 instead could be generated from discussion around this point. If they don’t prompt with questioning about the degree of accuracy using the next slides. </a:t>
            </a:r>
          </a:p>
          <a:p>
            <a:endParaRPr lang="en-GB" baseline="0" dirty="0" smtClean="0"/>
          </a:p>
          <a:p>
            <a:r>
              <a:rPr lang="en-GB" dirty="0" smtClean="0"/>
              <a:t>Pupils are expected to calculate 1.41 x 1.41 and</a:t>
            </a:r>
            <a:r>
              <a:rPr lang="en-GB" baseline="0" dirty="0" smtClean="0"/>
              <a:t> see that the solution is not 2.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Pythagoras is not encouraged at this stage, though if it is used, don’t shoot it down. They may get a longer decimal </a:t>
            </a:r>
            <a:r>
              <a:rPr lang="en-GB" baseline="0" dirty="0" err="1" smtClean="0"/>
              <a:t>ans</a:t>
            </a:r>
            <a:r>
              <a:rPr lang="en-GB" baseline="0" dirty="0" smtClean="0"/>
              <a:t> on their calculator and offer this as a suggestion. If they do, run with it, let them try again with that. Again, if this happens you may not need the next few slides.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7726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Still not 2 but it is closer</a:t>
            </a:r>
          </a:p>
          <a:p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Yes – closer</a:t>
            </a:r>
            <a:r>
              <a:rPr lang="en-GB" baseline="0" dirty="0" smtClean="0"/>
              <a:t> to 2. The longer decimal gives us a more accurate answer but it isn’t perfect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938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Students use Pythagoras to find the exact</a:t>
            </a:r>
            <a:r>
              <a:rPr lang="en-GB" baseline="0" dirty="0" smtClean="0"/>
              <a:t> value of the side length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r>
              <a:rPr lang="en-GB" dirty="0" smtClean="0"/>
              <a:t>Alternatively, they may intuitively decide that</a:t>
            </a:r>
            <a:r>
              <a:rPr lang="en-GB" baseline="0" dirty="0" smtClean="0"/>
              <a:t> it’s root 2. This is not a problem and if Pythagoras doesn’t come up </a:t>
            </a:r>
            <a:r>
              <a:rPr lang="en-GB" baseline="0" dirty="0" smtClean="0"/>
              <a:t>and don’t </a:t>
            </a:r>
            <a:r>
              <a:rPr lang="en-GB" baseline="0" dirty="0" smtClean="0"/>
              <a:t>force </a:t>
            </a:r>
            <a:r>
              <a:rPr lang="en-GB" baseline="0" dirty="0" smtClean="0"/>
              <a:t>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597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Students use Pythagoras to find the exact</a:t>
            </a:r>
            <a:r>
              <a:rPr lang="en-GB" baseline="0" dirty="0" smtClean="0"/>
              <a:t> value of the side length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r>
              <a:rPr lang="en-GB" dirty="0" smtClean="0"/>
              <a:t>Alternatively, they may intuitively decide that</a:t>
            </a:r>
            <a:r>
              <a:rPr lang="en-GB" baseline="0" dirty="0" smtClean="0"/>
              <a:t> it’s root 2.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597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Root 2 is a number that carries on forever</a:t>
            </a:r>
            <a:r>
              <a:rPr lang="en-GB" baseline="0" dirty="0" smtClean="0"/>
              <a:t> (has a lot of decimal places) no need to be too explicit here. It is approx. the same value as 1.41 … however root 2 tells us the number EXACTLY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786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Draw the conclusion of multiplying 2 identical</a:t>
            </a:r>
            <a:r>
              <a:rPr lang="en-GB" baseline="0" dirty="0" smtClean="0"/>
              <a:t> surds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779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Emphasise no </a:t>
            </a:r>
            <a:r>
              <a:rPr lang="en-GB" dirty="0" err="1" smtClean="0"/>
              <a:t>calc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2220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Pupils may think of pi. Some may have seen 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5336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498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Most students will not get this far – that is fine!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7731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.bin"/><Relationship Id="rId2" Type="http://schemas.openxmlformats.org/officeDocument/2006/relationships/tags" Target="../tags/tag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5.xml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5.bin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8.bin"/><Relationship Id="rId10" Type="http://schemas.openxmlformats.org/officeDocument/2006/relationships/oleObject" Target="../embeddings/oleObject7.bin"/><Relationship Id="rId4" Type="http://schemas.openxmlformats.org/officeDocument/2006/relationships/notesSlide" Target="../notesSlides/notesSlide6.xml"/><Relationship Id="rId9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9.bin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12.bin"/><Relationship Id="rId10" Type="http://schemas.openxmlformats.org/officeDocument/2006/relationships/oleObject" Target="../embeddings/oleObject11.bin"/><Relationship Id="rId4" Type="http://schemas.openxmlformats.org/officeDocument/2006/relationships/notesSlide" Target="../notesSlides/notesSlide7.xml"/><Relationship Id="rId9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emf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emf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5.emf"/><Relationship Id="rId4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emf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7.emf"/><Relationship Id="rId4" Type="http://schemas.openxmlformats.org/officeDocument/2006/relationships/oleObject" Target="../embeddings/oleObject1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90.png"/><Relationship Id="rId7" Type="http://schemas.openxmlformats.org/officeDocument/2006/relationships/image" Target="../media/image1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2.bin"/><Relationship Id="rId2" Type="http://schemas.openxmlformats.org/officeDocument/2006/relationships/tags" Target="../tags/tag2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1.bin"/><Relationship Id="rId4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4.bin"/><Relationship Id="rId2" Type="http://schemas.openxmlformats.org/officeDocument/2006/relationships/tags" Target="../tags/tag2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17.png"/><Relationship Id="rId9" Type="http://schemas.openxmlformats.org/officeDocument/2006/relationships/oleObject" Target="../embeddings/oleObject2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152400"/>
            <a:ext cx="7772400" cy="1470025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On your whiteboards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1284643"/>
            <a:ext cx="7239000" cy="17526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Write the square numbers up to </a:t>
            </a:r>
            <a:r>
              <a:rPr lang="en-GB" dirty="0" smtClean="0">
                <a:latin typeface="Trebuchet MS" panose="020B0603020202020204" pitchFamily="34" charset="0"/>
              </a:rPr>
              <a:t>15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1981200"/>
            <a:ext cx="27432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latin typeface="Trebuchet MS" panose="020B0603020202020204" pitchFamily="34" charset="0"/>
              </a:rPr>
              <a:t> = 1</a:t>
            </a: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2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4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3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9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4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16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5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25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6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36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7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49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8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64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9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81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10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100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11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121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12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144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13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169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14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196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15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225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739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-152400" y="152400"/>
            <a:ext cx="94488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16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The area of the shaded squares is 2cm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Mohamed </a:t>
            </a:r>
            <a:r>
              <a:rPr lang="en-GB" sz="2400" dirty="0">
                <a:latin typeface="Trebuchet MS" panose="020B0603020202020204" pitchFamily="34" charset="0"/>
              </a:rPr>
              <a:t>says </a:t>
            </a:r>
            <a:r>
              <a:rPr lang="en-GB" sz="2400" dirty="0" smtClean="0">
                <a:latin typeface="Trebuchet MS" panose="020B0603020202020204" pitchFamily="34" charset="0"/>
              </a:rPr>
              <a:t>their side </a:t>
            </a:r>
            <a:r>
              <a:rPr lang="en-GB" sz="2400" dirty="0">
                <a:latin typeface="Trebuchet MS" panose="020B0603020202020204" pitchFamily="34" charset="0"/>
              </a:rPr>
              <a:t>lengths are 1.41cm.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Do </a:t>
            </a:r>
            <a:r>
              <a:rPr lang="en-GB" sz="2400" dirty="0">
                <a:latin typeface="Trebuchet MS" panose="020B0603020202020204" pitchFamily="34" charset="0"/>
              </a:rPr>
              <a:t>you agree?</a:t>
            </a:r>
            <a:endParaRPr lang="en-GB" sz="2400" dirty="0" smtClean="0">
              <a:latin typeface="Trebuchet MS" panose="020B0603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 rot="19504729">
            <a:off x="1077712" y="224252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 rot="3378877">
            <a:off x="2954204" y="2755363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9" name="TextBox 18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6248400" y="2057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 rot="5400000">
            <a:off x="7625834" y="37396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10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-152400" y="152400"/>
            <a:ext cx="9448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6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The area of these shaded squares is 2cm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28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How could these diagrams be made </a:t>
            </a:r>
            <a:endParaRPr lang="en-GB" sz="28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more </a:t>
            </a:r>
            <a:r>
              <a:rPr lang="en-GB" sz="2800" dirty="0" smtClean="0">
                <a:latin typeface="Trebuchet MS" panose="020B0603020202020204" pitchFamily="34" charset="0"/>
              </a:rPr>
              <a:t>accurate?</a:t>
            </a:r>
            <a:endParaRPr lang="en-GB" sz="3200" dirty="0" smtClean="0">
              <a:latin typeface="Trebuchet MS" panose="020B0603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5" name="Rectangle 4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 rot="19504729">
            <a:off x="1077712" y="224252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 rot="3378877">
            <a:off x="2954204" y="2755363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6248400" y="2057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 rot="5400000">
            <a:off x="7625834" y="37396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975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rot="19504729">
            <a:off x="560801" y="2362969"/>
            <a:ext cx="171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1.414213 cm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 rot="3378877">
            <a:off x="2743630" y="2688540"/>
            <a:ext cx="171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1.414213 cm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879284" y="38682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about now?</a:t>
            </a:r>
          </a:p>
        </p:txBody>
      </p:sp>
      <p:sp>
        <p:nvSpPr>
          <p:cNvPr id="2" name="Rectangle 1"/>
          <p:cNvSpPr/>
          <p:nvPr/>
        </p:nvSpPr>
        <p:spPr>
          <a:xfrm>
            <a:off x="2762249" y="1181024"/>
            <a:ext cx="38250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Is it </a:t>
            </a:r>
            <a:r>
              <a:rPr lang="en-GB" sz="3200" dirty="0" smtClean="0">
                <a:latin typeface="Trebuchet MS" panose="020B0603020202020204" pitchFamily="34" charset="0"/>
              </a:rPr>
              <a:t>more accurate?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9" name="TextBox 18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5791200" y="2057400"/>
            <a:ext cx="171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1.414213 cm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 rot="5400000">
            <a:off x="7404531" y="3568269"/>
            <a:ext cx="171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1.414213 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900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58742" y="310616"/>
            <a:ext cx="76551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could we write so that the area is exactly 2cm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3200" dirty="0" smtClean="0">
                <a:latin typeface="Trebuchet MS" panose="020B0603020202020204" pitchFamily="34" charset="0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 rot="19504729">
            <a:off x="560801" y="2362969"/>
            <a:ext cx="171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 rot="3378877">
            <a:off x="2743630" y="2688540"/>
            <a:ext cx="171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21" name="TextBox 20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5791200" y="2057400"/>
            <a:ext cx="171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 rot="5400000">
            <a:off x="7404531" y="3568269"/>
            <a:ext cx="171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481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58742" y="310616"/>
            <a:ext cx="76551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could we write so that the area is exactly 2cm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3200" dirty="0" smtClean="0">
                <a:latin typeface="Trebuchet MS" panose="020B0603020202020204" pitchFamily="34" charset="0"/>
              </a:rPr>
              <a:t>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21" name="TextBox 20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409159"/>
              </p:ext>
            </p:extLst>
          </p:nvPr>
        </p:nvGraphicFramePr>
        <p:xfrm>
          <a:off x="1066800" y="2133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Equation" r:id="rId5" imgW="241300" imgH="266700" progId="Equation.3">
                  <p:embed/>
                </p:oleObj>
              </mc:Choice>
              <mc:Fallback>
                <p:oleObj name="Equation" r:id="rId5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6800" y="2133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375588"/>
              </p:ext>
            </p:extLst>
          </p:nvPr>
        </p:nvGraphicFramePr>
        <p:xfrm>
          <a:off x="3429000" y="2514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Equation" r:id="rId7" imgW="241300" imgH="266700" progId="Equation.3">
                  <p:embed/>
                </p:oleObj>
              </mc:Choice>
              <mc:Fallback>
                <p:oleObj name="Equation" r:id="rId7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9000" y="2514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885015"/>
              </p:ext>
            </p:extLst>
          </p:nvPr>
        </p:nvGraphicFramePr>
        <p:xfrm>
          <a:off x="6477000" y="19050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Equation" r:id="rId8" imgW="241300" imgH="266700" progId="Equation.3">
                  <p:embed/>
                </p:oleObj>
              </mc:Choice>
              <mc:Fallback>
                <p:oleObj name="Equation" r:id="rId8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77000" y="19050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415243"/>
              </p:ext>
            </p:extLst>
          </p:nvPr>
        </p:nvGraphicFramePr>
        <p:xfrm>
          <a:off x="8077200" y="35052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Equation" r:id="rId9" imgW="241300" imgH="266700" progId="Equation.3">
                  <p:embed/>
                </p:oleObj>
              </mc:Choice>
              <mc:Fallback>
                <p:oleObj name="Equation" r:id="rId9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77200" y="35052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44949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58742" y="310616"/>
                <a:ext cx="7655116" cy="632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>
                    <a:latin typeface="Trebuchet MS" panose="020B0603020202020204" pitchFamily="34" charset="0"/>
                  </a:rPr>
                  <a:t>What does this picture tell us about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3200" dirty="0" smtClean="0">
                    <a:latin typeface="Trebuchet MS" panose="020B0603020202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42" y="310616"/>
                <a:ext cx="7655116" cy="632802"/>
              </a:xfrm>
              <a:prstGeom prst="rect">
                <a:avLst/>
              </a:prstGeom>
              <a:blipFill>
                <a:blip r:embed="rId6"/>
                <a:stretch>
                  <a:fillRect l="-1035" t="-4808" r="-876" b="-30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 bwMode="auto">
          <a:xfrm>
            <a:off x="533400" y="1975230"/>
            <a:ext cx="3663571" cy="366357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 rot="3366610" flipV="1">
            <a:off x="1045179" y="2487008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 rot="10800000" flipV="1">
            <a:off x="5334000" y="2514600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845001"/>
              </p:ext>
            </p:extLst>
          </p:nvPr>
        </p:nvGraphicFramePr>
        <p:xfrm>
          <a:off x="1066800" y="2133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Equation" r:id="rId7" imgW="241300" imgH="266700" progId="Equation.3">
                  <p:embed/>
                </p:oleObj>
              </mc:Choice>
              <mc:Fallback>
                <p:oleObj name="Equation" r:id="rId7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6800" y="2133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637595"/>
              </p:ext>
            </p:extLst>
          </p:nvPr>
        </p:nvGraphicFramePr>
        <p:xfrm>
          <a:off x="3429000" y="2514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Equation" r:id="rId9" imgW="241300" imgH="266700" progId="Equation.3">
                  <p:embed/>
                </p:oleObj>
              </mc:Choice>
              <mc:Fallback>
                <p:oleObj name="Equation" r:id="rId9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29000" y="2514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82677"/>
              </p:ext>
            </p:extLst>
          </p:nvPr>
        </p:nvGraphicFramePr>
        <p:xfrm>
          <a:off x="6477000" y="19050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Equation" r:id="rId10" imgW="241300" imgH="266700" progId="Equation.3">
                  <p:embed/>
                </p:oleObj>
              </mc:Choice>
              <mc:Fallback>
                <p:oleObj name="Equation" r:id="rId10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77000" y="19050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462317"/>
              </p:ext>
            </p:extLst>
          </p:nvPr>
        </p:nvGraphicFramePr>
        <p:xfrm>
          <a:off x="8077200" y="35052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Equation" r:id="rId11" imgW="241300" imgH="266700" progId="Equation.3">
                  <p:embed/>
                </p:oleObj>
              </mc:Choice>
              <mc:Fallback>
                <p:oleObj name="Equation" r:id="rId11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77200" y="35052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5941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58742" y="310616"/>
                <a:ext cx="7655116" cy="1125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>
                    <a:latin typeface="Trebuchet MS" panose="020B0603020202020204" pitchFamily="34" charset="0"/>
                  </a:rPr>
                  <a:t>What does this picture tell us about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GB" sz="32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3200" dirty="0">
                    <a:latin typeface="Trebuchet MS" panose="020B060302020202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42" y="310616"/>
                <a:ext cx="7655116" cy="1125244"/>
              </a:xfrm>
              <a:prstGeom prst="rect">
                <a:avLst/>
              </a:prstGeom>
              <a:blipFill>
                <a:blip r:embed="rId6"/>
                <a:stretch>
                  <a:fillRect t="-7027" b="-167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845001"/>
              </p:ext>
            </p:extLst>
          </p:nvPr>
        </p:nvGraphicFramePr>
        <p:xfrm>
          <a:off x="1066800" y="2133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Equation" r:id="rId7" imgW="241300" imgH="266700" progId="Equation.3">
                  <p:embed/>
                </p:oleObj>
              </mc:Choice>
              <mc:Fallback>
                <p:oleObj name="Equation" r:id="rId7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6800" y="2133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637595"/>
              </p:ext>
            </p:extLst>
          </p:nvPr>
        </p:nvGraphicFramePr>
        <p:xfrm>
          <a:off x="3429000" y="2514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Equation" r:id="rId9" imgW="241300" imgH="266700" progId="Equation.3">
                  <p:embed/>
                </p:oleObj>
              </mc:Choice>
              <mc:Fallback>
                <p:oleObj name="Equation" r:id="rId9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29000" y="2514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82677"/>
              </p:ext>
            </p:extLst>
          </p:nvPr>
        </p:nvGraphicFramePr>
        <p:xfrm>
          <a:off x="6477000" y="19050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Equation" r:id="rId10" imgW="241300" imgH="266700" progId="Equation.3">
                  <p:embed/>
                </p:oleObj>
              </mc:Choice>
              <mc:Fallback>
                <p:oleObj name="Equation" r:id="rId10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77000" y="19050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462317"/>
              </p:ext>
            </p:extLst>
          </p:nvPr>
        </p:nvGraphicFramePr>
        <p:xfrm>
          <a:off x="8077200" y="35052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Equation" r:id="rId11" imgW="241300" imgH="266700" progId="Equation.3">
                  <p:embed/>
                </p:oleObj>
              </mc:Choice>
              <mc:Fallback>
                <p:oleObj name="Equation" r:id="rId11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77200" y="35052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12477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52400"/>
            <a:ext cx="899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On your whiteboards…</a:t>
            </a:r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would the area of this square be?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10800000" flipV="1">
            <a:off x="3308350" y="2998787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0350" y="3913187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5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397826"/>
              </p:ext>
            </p:extLst>
          </p:nvPr>
        </p:nvGraphicFramePr>
        <p:xfrm>
          <a:off x="4438650" y="2376488"/>
          <a:ext cx="5270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4" imgW="254000" imgH="279400" progId="Equation.3">
                  <p:embed/>
                </p:oleObj>
              </mc:Choice>
              <mc:Fallback>
                <p:oleObj name="Equation" r:id="rId4" imgW="254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38650" y="2376488"/>
                        <a:ext cx="527050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719115"/>
              </p:ext>
            </p:extLst>
          </p:nvPr>
        </p:nvGraphicFramePr>
        <p:xfrm>
          <a:off x="6038850" y="3976688"/>
          <a:ext cx="5270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6" imgW="254000" imgH="279400" progId="Equation.3">
                  <p:embed/>
                </p:oleObj>
              </mc:Choice>
              <mc:Fallback>
                <p:oleObj name="Equation" r:id="rId6" imgW="254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38850" y="3976688"/>
                        <a:ext cx="527050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06284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52400"/>
            <a:ext cx="899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On your whiteboards…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would the area of this square be?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10800000" flipV="1">
            <a:off x="3308350" y="2998787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0350" y="3913187"/>
            <a:ext cx="1644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13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110722"/>
              </p:ext>
            </p:extLst>
          </p:nvPr>
        </p:nvGraphicFramePr>
        <p:xfrm>
          <a:off x="4386263" y="2376488"/>
          <a:ext cx="633412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4" imgW="304800" imgH="279400" progId="Equation.3">
                  <p:embed/>
                </p:oleObj>
              </mc:Choice>
              <mc:Fallback>
                <p:oleObj name="Equation" r:id="rId4" imgW="304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86263" y="2376488"/>
                        <a:ext cx="633412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159797"/>
              </p:ext>
            </p:extLst>
          </p:nvPr>
        </p:nvGraphicFramePr>
        <p:xfrm>
          <a:off x="5986463" y="3976688"/>
          <a:ext cx="63182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6" imgW="304800" imgH="279400" progId="Equation.3">
                  <p:embed/>
                </p:oleObj>
              </mc:Choice>
              <mc:Fallback>
                <p:oleObj name="Equation" r:id="rId6" imgW="304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86463" y="3976688"/>
                        <a:ext cx="631825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90814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52400"/>
            <a:ext cx="899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On your whiteboards…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would the lengths of this square be?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10800000" flipV="1">
            <a:off x="3308350" y="2998787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0350" y="3913187"/>
            <a:ext cx="1644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7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749976"/>
              </p:ext>
            </p:extLst>
          </p:nvPr>
        </p:nvGraphicFramePr>
        <p:xfrm>
          <a:off x="4438650" y="2376488"/>
          <a:ext cx="5270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4" imgW="254000" imgH="279400" progId="Equation.3">
                  <p:embed/>
                </p:oleObj>
              </mc:Choice>
              <mc:Fallback>
                <p:oleObj name="Equation" r:id="rId4" imgW="254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38650" y="2376488"/>
                        <a:ext cx="527050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294924"/>
              </p:ext>
            </p:extLst>
          </p:nvPr>
        </p:nvGraphicFramePr>
        <p:xfrm>
          <a:off x="6038850" y="3976688"/>
          <a:ext cx="525463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6" imgW="254000" imgH="279400" progId="Equation.3">
                  <p:embed/>
                </p:oleObj>
              </mc:Choice>
              <mc:Fallback>
                <p:oleObj name="Equation" r:id="rId6" imgW="254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38850" y="3976688"/>
                        <a:ext cx="525463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88447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52400"/>
            <a:ext cx="899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On your whiteboards…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would the lengths of this square be?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10800000" flipV="1">
            <a:off x="3308350" y="2998787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0350" y="3913187"/>
            <a:ext cx="1644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41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507929"/>
              </p:ext>
            </p:extLst>
          </p:nvPr>
        </p:nvGraphicFramePr>
        <p:xfrm>
          <a:off x="5973763" y="3976688"/>
          <a:ext cx="65722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Equation" r:id="rId4" imgW="317500" imgH="279400" progId="Equation.3">
                  <p:embed/>
                </p:oleObj>
              </mc:Choice>
              <mc:Fallback>
                <p:oleObj name="Equation" r:id="rId4" imgW="31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73763" y="3976688"/>
                        <a:ext cx="657225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529960"/>
              </p:ext>
            </p:extLst>
          </p:nvPr>
        </p:nvGraphicFramePr>
        <p:xfrm>
          <a:off x="4299743" y="2417226"/>
          <a:ext cx="65722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Equation" r:id="rId6" imgW="317500" imgH="279400" progId="Equation.3">
                  <p:embed/>
                </p:oleObj>
              </mc:Choice>
              <mc:Fallback>
                <p:oleObj name="Equation" r:id="rId6" imgW="31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99743" y="2417226"/>
                        <a:ext cx="657225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9049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books …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229600" cy="2209800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r>
                        <a:rPr lang="en-GB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Choose </a:t>
                </a:r>
                <a:r>
                  <a:rPr lang="en-GB" dirty="0" smtClean="0">
                    <a:latin typeface="Trebuchet MS" panose="020B0603020202020204" pitchFamily="34" charset="0"/>
                  </a:rPr>
                  <a:t>three of your </a:t>
                </a:r>
                <a:r>
                  <a:rPr lang="en-GB" dirty="0" smtClean="0">
                    <a:latin typeface="Trebuchet MS" panose="020B0603020202020204" pitchFamily="34" charset="0"/>
                  </a:rPr>
                  <a:t>own numerical </a:t>
                </a:r>
                <a:r>
                  <a:rPr lang="en-GB" dirty="0" smtClean="0">
                    <a:latin typeface="Trebuchet MS" panose="020B0603020202020204" pitchFamily="34" charset="0"/>
                  </a:rPr>
                  <a:t>examples </a:t>
                </a:r>
                <a:r>
                  <a:rPr lang="en-GB" dirty="0" smtClean="0">
                    <a:latin typeface="Trebuchet MS" panose="020B0603020202020204" pitchFamily="34" charset="0"/>
                  </a:rPr>
                  <a:t>to write into your </a:t>
                </a:r>
                <a:r>
                  <a:rPr lang="en-GB" dirty="0" smtClean="0">
                    <a:latin typeface="Trebuchet MS" panose="020B0603020202020204" pitchFamily="34" charset="0"/>
                  </a:rPr>
                  <a:t>book</a:t>
                </a: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229600" cy="2209800"/>
              </a:xfrm>
              <a:blipFill rotWithShape="1">
                <a:blip r:embed="rId3"/>
                <a:stretch>
                  <a:fillRect b="-104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81987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245" y="457200"/>
            <a:ext cx="8229600" cy="168227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A non-calculator question:</a:t>
            </a:r>
          </a:p>
          <a:p>
            <a:pPr marL="0" indent="0"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A </a:t>
            </a:r>
            <a:r>
              <a:rPr lang="en-GB" sz="2400" dirty="0" smtClean="0">
                <a:latin typeface="Trebuchet MS" panose="020B0603020202020204" pitchFamily="34" charset="0"/>
              </a:rPr>
              <a:t>girl </a:t>
            </a:r>
            <a:r>
              <a:rPr lang="en-GB" sz="2400" dirty="0">
                <a:latin typeface="Trebuchet MS" panose="020B0603020202020204" pitchFamily="34" charset="0"/>
              </a:rPr>
              <a:t>ties a wire to a flag pole to secure it.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dirty="0">
                <a:latin typeface="Trebuchet MS" panose="020B0603020202020204" pitchFamily="34" charset="0"/>
              </a:rPr>
              <a:t>flag pole is </a:t>
            </a:r>
            <a:r>
              <a:rPr lang="en-GB" sz="2400" dirty="0" smtClean="0">
                <a:latin typeface="Trebuchet MS" panose="020B0603020202020204" pitchFamily="34" charset="0"/>
              </a:rPr>
              <a:t>3 </a:t>
            </a:r>
            <a:r>
              <a:rPr lang="en-GB" sz="2400" dirty="0" smtClean="0">
                <a:latin typeface="Trebuchet MS" panose="020B0603020202020204" pitchFamily="34" charset="0"/>
              </a:rPr>
              <a:t>metres </a:t>
            </a:r>
            <a:r>
              <a:rPr lang="en-GB" sz="2400" dirty="0">
                <a:latin typeface="Trebuchet MS" panose="020B0603020202020204" pitchFamily="34" charset="0"/>
              </a:rPr>
              <a:t>long and the girl wants to anchor it 3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metres </a:t>
            </a:r>
            <a:r>
              <a:rPr lang="en-GB" sz="2400" dirty="0">
                <a:latin typeface="Trebuchet MS" panose="020B0603020202020204" pitchFamily="34" charset="0"/>
              </a:rPr>
              <a:t>away from the base of the flag pole.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How </a:t>
            </a:r>
            <a:r>
              <a:rPr lang="en-GB" sz="2400" dirty="0">
                <a:latin typeface="Trebuchet MS" panose="020B0603020202020204" pitchFamily="34" charset="0"/>
              </a:rPr>
              <a:t>long must her wire be to do this?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505200" y="3505200"/>
            <a:ext cx="2286000" cy="2202755"/>
            <a:chOff x="228600" y="2514600"/>
            <a:chExt cx="2286000" cy="2202755"/>
          </a:xfrm>
        </p:grpSpPr>
        <p:pic>
          <p:nvPicPr>
            <p:cNvPr id="4" name="Picture 3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783" b="20148"/>
            <a:stretch/>
          </p:blipFill>
          <p:spPr bwMode="auto">
            <a:xfrm>
              <a:off x="228600" y="2514600"/>
              <a:ext cx="2286000" cy="185308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676400" y="3441144"/>
              <a:ext cx="838200" cy="369332"/>
            </a:xfrm>
            <a:prstGeom prst="rect">
              <a:avLst/>
            </a:prstGeom>
            <a:solidFill>
              <a:srgbClr val="FFFFFA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3 m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62000" y="4348023"/>
              <a:ext cx="838200" cy="369332"/>
            </a:xfrm>
            <a:prstGeom prst="rect">
              <a:avLst/>
            </a:prstGeom>
            <a:solidFill>
              <a:srgbClr val="FFFFFA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3 m</a:t>
              </a:r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8656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783" b="20148"/>
          <a:stretch/>
        </p:blipFill>
        <p:spPr bwMode="auto">
          <a:xfrm>
            <a:off x="725129" y="3288848"/>
            <a:ext cx="2286000" cy="18530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72929" y="4215392"/>
            <a:ext cx="838200" cy="369332"/>
          </a:xfrm>
          <a:prstGeom prst="rect">
            <a:avLst/>
          </a:prstGeom>
          <a:solidFill>
            <a:srgbClr val="FFFFFA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3 m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258529" y="5122271"/>
            <a:ext cx="838200" cy="369332"/>
          </a:xfrm>
          <a:prstGeom prst="rect">
            <a:avLst/>
          </a:prstGeom>
          <a:solidFill>
            <a:srgbClr val="FFFFFA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3 m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3657600" y="3288848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c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 = 3</a:t>
            </a:r>
            <a:r>
              <a:rPr lang="en-GB" sz="2800" baseline="30000" dirty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 + 3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2</a:t>
            </a:r>
            <a:endParaRPr lang="en-GB" sz="2800" baseline="300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3953782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c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 = 9 + 9</a:t>
            </a:r>
            <a:endParaRPr lang="en-GB" sz="2800" baseline="30000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6600" y="4618716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c</a:t>
            </a:r>
            <a:r>
              <a:rPr lang="en-GB" sz="28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 = 18</a:t>
            </a:r>
            <a:endParaRPr lang="en-GB" sz="2800" baseline="300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429000" y="5283650"/>
                <a:ext cx="4495800" cy="583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c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800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18</m:t>
                        </m:r>
                      </m:e>
                    </m:rad>
                  </m:oMath>
                </a14:m>
                <a:endParaRPr lang="en-GB" sz="2800" baseline="30000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5283650"/>
                <a:ext cx="4495800" cy="583750"/>
              </a:xfrm>
              <a:prstGeom prst="rect">
                <a:avLst/>
              </a:prstGeom>
              <a:blipFill rotWithShape="1">
                <a:blip r:embed="rId4"/>
                <a:stretch>
                  <a:fillRect t="-1042" b="-27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25245" y="457200"/>
            <a:ext cx="8229600" cy="168227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A non-calculator question:</a:t>
            </a:r>
          </a:p>
          <a:p>
            <a:pPr marL="0" indent="0"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A </a:t>
            </a:r>
            <a:r>
              <a:rPr lang="en-GB" sz="2400" dirty="0" smtClean="0">
                <a:latin typeface="Trebuchet MS" panose="020B0603020202020204" pitchFamily="34" charset="0"/>
              </a:rPr>
              <a:t>girl </a:t>
            </a:r>
            <a:r>
              <a:rPr lang="en-GB" sz="2400" dirty="0">
                <a:latin typeface="Trebuchet MS" panose="020B0603020202020204" pitchFamily="34" charset="0"/>
              </a:rPr>
              <a:t>ties a wire to a flag pole to secure it.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dirty="0">
                <a:latin typeface="Trebuchet MS" panose="020B0603020202020204" pitchFamily="34" charset="0"/>
              </a:rPr>
              <a:t>flag pole is </a:t>
            </a:r>
            <a:r>
              <a:rPr lang="en-GB" sz="2400" dirty="0" smtClean="0">
                <a:latin typeface="Trebuchet MS" panose="020B0603020202020204" pitchFamily="34" charset="0"/>
              </a:rPr>
              <a:t>3 </a:t>
            </a:r>
            <a:r>
              <a:rPr lang="en-GB" sz="2400" dirty="0" smtClean="0">
                <a:latin typeface="Trebuchet MS" panose="020B0603020202020204" pitchFamily="34" charset="0"/>
              </a:rPr>
              <a:t>metres </a:t>
            </a:r>
            <a:r>
              <a:rPr lang="en-GB" sz="2400" dirty="0">
                <a:latin typeface="Trebuchet MS" panose="020B0603020202020204" pitchFamily="34" charset="0"/>
              </a:rPr>
              <a:t>long and the girl wants to anchor it 3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smtClean="0">
                <a:latin typeface="Trebuchet MS" panose="020B0603020202020204" pitchFamily="34" charset="0"/>
              </a:rPr>
              <a:t>metres </a:t>
            </a:r>
            <a:r>
              <a:rPr lang="en-GB" sz="2400" dirty="0">
                <a:latin typeface="Trebuchet MS" panose="020B0603020202020204" pitchFamily="34" charset="0"/>
              </a:rPr>
              <a:t>away from the base of the flag pole.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Trebuchet MS" panose="020B0603020202020204" pitchFamily="34" charset="0"/>
              </a:rPr>
              <a:t>How </a:t>
            </a:r>
            <a:r>
              <a:rPr lang="en-GB" sz="2400" dirty="0">
                <a:latin typeface="Trebuchet MS" panose="020B0603020202020204" pitchFamily="34" charset="0"/>
              </a:rPr>
              <a:t>long must her wire be to do this?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2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dirty="0">
                              <a:solidFill>
                                <a:schemeClr val="tx1"/>
                              </a:solidFill>
                              <a:latin typeface="Trebuchet MS" panose="020B0603020202020204" pitchFamily="34" charset="0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dirty="0" smtClean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This just represents a number. 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Discuss:</a:t>
                </a: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What number do you think it represents?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Why?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4525963"/>
              </a:xfrm>
              <a:blipFill rotWithShape="1">
                <a:blip r:embed="rId3"/>
                <a:stretch>
                  <a:fillRect b="-10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43997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18</m:t>
                        </m:r>
                      </m:e>
                    </m:rad>
                    <m:r>
                      <a:rPr lang="en-GB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ad>
                      <m:radPr>
                        <m:degHide m:val="on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and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are all surds</a:t>
                </a:r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12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91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Discuss: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What do you think that means?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972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18</m:t>
                        </m:r>
                      </m:e>
                    </m:rad>
                    <m:r>
                      <a:rPr lang="en-GB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ad>
                      <m:radPr>
                        <m:degHide m:val="on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and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are all surds</a:t>
                </a:r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4"/>
                <a:stretch>
                  <a:fillRect b="-12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>
                    <a:latin typeface="Trebuchet MS" panose="020B0603020202020204" pitchFamily="34" charset="0"/>
                  </a:rPr>
                  <a:t>A surd is an expression that cannot be </a:t>
                </a:r>
                <a:r>
                  <a:rPr lang="en-GB" dirty="0" smtClean="0">
                    <a:latin typeface="Trebuchet MS" panose="020B0603020202020204" pitchFamily="34" charset="0"/>
                  </a:rPr>
                  <a:t>written </a:t>
                </a:r>
                <a:r>
                  <a:rPr lang="en-GB" dirty="0">
                    <a:latin typeface="Trebuchet MS" panose="020B0603020202020204" pitchFamily="34" charset="0"/>
                  </a:rPr>
                  <a:t>as </a:t>
                </a:r>
                <a:r>
                  <a:rPr lang="en-GB" dirty="0" smtClean="0">
                    <a:latin typeface="Trebuchet MS" panose="020B0603020202020204" pitchFamily="34" charset="0"/>
                  </a:rPr>
                  <a:t>a fraction </a:t>
                </a:r>
                <a:r>
                  <a:rPr lang="en-GB" dirty="0">
                    <a:latin typeface="Trebuchet MS" panose="020B0603020202020204" pitchFamily="34" charset="0"/>
                  </a:rPr>
                  <a:t>or a decimal </a:t>
                </a:r>
                <a:r>
                  <a:rPr lang="en-GB" b="1" dirty="0" smtClean="0">
                    <a:latin typeface="Trebuchet MS" panose="020B0603020202020204" pitchFamily="34" charset="0"/>
                  </a:rPr>
                  <a:t>exactly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This means it is an </a:t>
                </a:r>
                <a:r>
                  <a:rPr lang="en-GB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irrational number</a:t>
                </a: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18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= 4.242640687119286 …</a:t>
                </a: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Can </a:t>
                </a:r>
                <a:r>
                  <a:rPr lang="en-GB" dirty="0" smtClean="0">
                    <a:latin typeface="Trebuchet MS" panose="020B0603020202020204" pitchFamily="34" charset="0"/>
                  </a:rPr>
                  <a:t>you think of any other irrational </a:t>
                </a:r>
                <a:r>
                  <a:rPr lang="en-GB" dirty="0" smtClean="0">
                    <a:latin typeface="Trebuchet MS" panose="020B0603020202020204" pitchFamily="34" charset="0"/>
                  </a:rPr>
                  <a:t>numbers that </a:t>
                </a:r>
                <a:r>
                  <a:rPr lang="en-GB" dirty="0" smtClean="0">
                    <a:latin typeface="Trebuchet MS" panose="020B0603020202020204" pitchFamily="34" charset="0"/>
                  </a:rPr>
                  <a:t>you know?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  <a:blipFill rotWithShape="1">
                <a:blip r:embed="rId5"/>
                <a:stretch>
                  <a:fillRect t="-1752" r="-814" b="-4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98794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0325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6397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Which of the following is a surd?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19200" y="2483218"/>
                <a:ext cx="990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2483218"/>
                <a:ext cx="990600" cy="6428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48200" y="2497966"/>
                <a:ext cx="990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2497966"/>
                <a:ext cx="990600" cy="6428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95600" y="3962400"/>
                <a:ext cx="990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3962400"/>
                <a:ext cx="990600" cy="6428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96000" y="5105400"/>
                <a:ext cx="990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105400"/>
                <a:ext cx="990600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8600" y="5257800"/>
                <a:ext cx="990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257800"/>
                <a:ext cx="99060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315200" y="3886200"/>
                <a:ext cx="990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3886200"/>
                <a:ext cx="990600" cy="6428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 bwMode="auto">
          <a:xfrm>
            <a:off x="4457700" y="2184461"/>
            <a:ext cx="1371600" cy="121920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028700" y="2209042"/>
            <a:ext cx="1371600" cy="121920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7162800" y="3598034"/>
            <a:ext cx="1371600" cy="121920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586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6095999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Discuss: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What do you think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means?</a:t>
                </a: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In pairs: </a:t>
                </a:r>
              </a:p>
              <a:p>
                <a:pPr marL="0" indent="0" algn="ctr">
                  <a:buNone/>
                </a:pPr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Estimate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</a:t>
                </a:r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6095999"/>
              </a:xfrm>
              <a:blipFill rotWithShape="1">
                <a:blip r:embed="rId3"/>
                <a:stretch>
                  <a:fillRect t="-13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8290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" y="310616"/>
            <a:ext cx="8839200" cy="147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dirty="0" smtClean="0">
                <a:latin typeface="Trebuchet MS" panose="020B0603020202020204" pitchFamily="34" charset="0"/>
              </a:rPr>
              <a:t>Think back to the original picture. </a:t>
            </a:r>
          </a:p>
          <a:p>
            <a:pPr algn="ctr">
              <a:lnSpc>
                <a:spcPct val="150000"/>
              </a:lnSpc>
            </a:pPr>
            <a:r>
              <a:rPr lang="en-GB" sz="3200" dirty="0" smtClean="0">
                <a:latin typeface="Trebuchet MS" panose="020B0603020202020204" pitchFamily="34" charset="0"/>
              </a:rPr>
              <a:t>What is the perimeter of the tilted square?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10800000" flipV="1">
            <a:off x="3429000" y="3048000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91000" y="39624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279910"/>
              </p:ext>
            </p:extLst>
          </p:nvPr>
        </p:nvGraphicFramePr>
        <p:xfrm>
          <a:off x="4572000" y="24384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Equation" r:id="rId5" imgW="241300" imgH="266700" progId="Equation.3">
                  <p:embed/>
                </p:oleObj>
              </mc:Choice>
              <mc:Fallback>
                <p:oleObj name="Equation" r:id="rId5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0" y="24384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393336"/>
              </p:ext>
            </p:extLst>
          </p:nvPr>
        </p:nvGraphicFramePr>
        <p:xfrm>
          <a:off x="6172200" y="4038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7" imgW="241300" imgH="266700" progId="Equation.3">
                  <p:embed/>
                </p:oleObj>
              </mc:Choice>
              <mc:Fallback>
                <p:oleObj name="Equation" r:id="rId7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72200" y="4038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0758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2286000" y="5757932"/>
                <a:ext cx="5057923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kern="0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kern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3200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3200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kern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3200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3200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kern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3200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3200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kern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3200" i="1" kern="0" dirty="0">
                          <a:latin typeface="Cambria Math" panose="02040503050406030204" pitchFamily="18" charset="0"/>
                        </a:rPr>
                        <m:t>=4</m:t>
                      </m:r>
                      <m:rad>
                        <m:radPr>
                          <m:degHide m:val="on"/>
                          <m:ctrlPr>
                            <a:rPr lang="en-GB" sz="3200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kern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757932"/>
                <a:ext cx="5057923" cy="64286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>
            <a:spLocks noChangeArrowheads="1"/>
          </p:cNvSpPr>
          <p:nvPr/>
        </p:nvSpPr>
        <p:spPr bwMode="auto">
          <a:xfrm rot="10800000" flipV="1">
            <a:off x="3429000" y="2438400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33528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4536799"/>
              </p:ext>
            </p:extLst>
          </p:nvPr>
        </p:nvGraphicFramePr>
        <p:xfrm>
          <a:off x="4572000" y="18288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Equation" r:id="rId5" imgW="241300" imgH="266700" progId="Equation.3">
                  <p:embed/>
                </p:oleObj>
              </mc:Choice>
              <mc:Fallback>
                <p:oleObj name="Equation" r:id="rId5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0" y="18288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495812"/>
              </p:ext>
            </p:extLst>
          </p:nvPr>
        </p:nvGraphicFramePr>
        <p:xfrm>
          <a:off x="6629400" y="33528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Equation" r:id="rId7" imgW="241300" imgH="266700" progId="Equation.3">
                  <p:embed/>
                </p:oleObj>
              </mc:Choice>
              <mc:Fallback>
                <p:oleObj name="Equation" r:id="rId7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29400" y="33528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248400" y="34391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+</a:t>
            </a:r>
            <a:endParaRPr lang="en-GB" sz="2800" b="1" dirty="0"/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3429000" y="2438400"/>
            <a:ext cx="27000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3429000" y="5105400"/>
            <a:ext cx="26670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6096000" y="2438400"/>
            <a:ext cx="0" cy="26628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3429000" y="2438400"/>
            <a:ext cx="0" cy="26670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01259"/>
              </p:ext>
            </p:extLst>
          </p:nvPr>
        </p:nvGraphicFramePr>
        <p:xfrm>
          <a:off x="4603750" y="51054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3" name="Equation" r:id="rId8" imgW="241300" imgH="266700" progId="Equation.3">
                  <p:embed/>
                </p:oleObj>
              </mc:Choice>
              <mc:Fallback>
                <p:oleObj name="Equation" r:id="rId8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03750" y="51054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191000" y="51917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+</a:t>
            </a:r>
            <a:endParaRPr lang="en-GB" sz="2800" b="1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011178"/>
              </p:ext>
            </p:extLst>
          </p:nvPr>
        </p:nvGraphicFramePr>
        <p:xfrm>
          <a:off x="2895600" y="34290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name="Equation" r:id="rId9" imgW="241300" imgH="266700" progId="Equation.3">
                  <p:embed/>
                </p:oleObj>
              </mc:Choice>
              <mc:Fallback>
                <p:oleObj name="Equation" r:id="rId9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95600" y="34290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514600" y="35153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+</a:t>
            </a:r>
            <a:endParaRPr lang="en-GB" sz="2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52400" y="310616"/>
            <a:ext cx="883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dirty="0" smtClean="0">
                <a:latin typeface="Trebuchet MS" panose="020B0603020202020204" pitchFamily="34" charset="0"/>
              </a:rPr>
              <a:t>Think back to the original picture. </a:t>
            </a:r>
          </a:p>
          <a:p>
            <a:pPr algn="ctr">
              <a:lnSpc>
                <a:spcPct val="150000"/>
              </a:lnSpc>
            </a:pPr>
            <a:r>
              <a:rPr lang="en-GB" sz="3200" dirty="0" smtClean="0">
                <a:latin typeface="Trebuchet MS" panose="020B0603020202020204" pitchFamily="34" charset="0"/>
              </a:rPr>
              <a:t>What is the perimeter of the </a:t>
            </a:r>
            <a:r>
              <a:rPr lang="en-GB" sz="3200" dirty="0" smtClean="0">
                <a:latin typeface="Trebuchet MS" panose="020B0603020202020204" pitchFamily="34" charset="0"/>
              </a:rPr>
              <a:t>square</a:t>
            </a:r>
            <a:r>
              <a:rPr lang="en-GB" sz="3200" dirty="0" smtClean="0">
                <a:latin typeface="Trebuchet MS" panose="020B0603020202020204" pitchFamily="34" charset="0"/>
              </a:rPr>
              <a:t>?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0888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2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362200" y="1447800"/>
                <a:ext cx="4114800" cy="1143000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r>
                        <a:rPr lang="en-GB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r>
                        <a:rPr lang="en-GB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362200" y="1447800"/>
                <a:ext cx="4114800" cy="1143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-2770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smtClean="0">
                <a:latin typeface="Trebuchet MS" panose="020B0603020202020204" pitchFamily="34" charset="0"/>
              </a:rPr>
              <a:t>In your books …</a:t>
            </a:r>
            <a:endParaRPr lang="en-GB" kern="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itle 1"/>
              <p:cNvSpPr txBox="1">
                <a:spLocks/>
              </p:cNvSpPr>
              <p:nvPr/>
            </p:nvSpPr>
            <p:spPr bwMode="auto">
              <a:xfrm>
                <a:off x="304800" y="2438400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kern="0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dirty="0" smtClean="0">
                              <a:latin typeface="Cambria Math"/>
                            </a:rPr>
                            <m:t>𝑏</m:t>
                          </m:r>
                        </m:e>
                      </m:rad>
                      <m:r>
                        <a:rPr lang="en-GB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dirty="0" smtClean="0">
                              <a:latin typeface="Cambria Math"/>
                            </a:rPr>
                            <m:t>𝑏</m:t>
                          </m:r>
                        </m:e>
                      </m:rad>
                      <m:r>
                        <a:rPr lang="en-GB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i="1" kern="0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dirty="0" smtClean="0">
                              <a:latin typeface="Cambria Math"/>
                            </a:rPr>
                            <m:t>𝑏</m:t>
                          </m:r>
                        </m:e>
                      </m:rad>
                      <m:r>
                        <a:rPr lang="en-GB" i="1" kern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dirty="0" smtClean="0">
                              <a:latin typeface="Cambria Math"/>
                            </a:rPr>
                            <m:t>𝑏</m:t>
                          </m:r>
                        </m:e>
                      </m:rad>
                      <m:r>
                        <a:rPr lang="en-GB" i="1" kern="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kern="0" dirty="0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dirty="0" smtClean="0">
                              <a:latin typeface="Cambria Math"/>
                            </a:rPr>
                            <m:t>𝑏</m:t>
                          </m:r>
                        </m:e>
                      </m:rad>
                    </m:oMath>
                  </m:oMathPara>
                </a14:m>
                <a:r>
                  <a:rPr lang="en-GB" kern="0" dirty="0">
                    <a:latin typeface="Trebuchet MS" panose="020B0603020202020204" pitchFamily="34" charset="0"/>
                  </a:rPr>
                  <a:t/>
                </a:r>
                <a:br>
                  <a:rPr lang="en-GB" kern="0" dirty="0">
                    <a:latin typeface="Trebuchet MS" panose="020B0603020202020204" pitchFamily="34" charset="0"/>
                  </a:rPr>
                </a:br>
                <a:endParaRPr lang="en-GB" kern="0" dirty="0"/>
              </a:p>
            </p:txBody>
          </p:sp>
        </mc:Choice>
        <mc:Fallback>
          <p:sp>
            <p:nvSpPr>
              <p:cNvPr id="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438400"/>
                <a:ext cx="8229600" cy="1143000"/>
              </a:xfrm>
              <a:prstGeom prst="rect">
                <a:avLst/>
              </a:prstGeom>
              <a:blipFill rotWithShape="1">
                <a:blip r:embed="rId4"/>
                <a:stretch>
                  <a:fillRect t="-266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04800" y="419100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600" dirty="0">
                <a:latin typeface="Trebuchet MS" panose="020B0603020202020204" pitchFamily="34" charset="0"/>
              </a:rPr>
              <a:t>Choose </a:t>
            </a:r>
            <a:r>
              <a:rPr lang="en-GB" sz="3600" dirty="0" smtClean="0">
                <a:latin typeface="Trebuchet MS" panose="020B0603020202020204" pitchFamily="34" charset="0"/>
              </a:rPr>
              <a:t>three of your </a:t>
            </a:r>
            <a:r>
              <a:rPr lang="en-GB" sz="3600" dirty="0">
                <a:latin typeface="Trebuchet MS" panose="020B0603020202020204" pitchFamily="34" charset="0"/>
              </a:rPr>
              <a:t>own </a:t>
            </a:r>
            <a:r>
              <a:rPr lang="en-GB" sz="3600" dirty="0" smtClean="0">
                <a:latin typeface="Trebuchet MS" panose="020B0603020202020204" pitchFamily="34" charset="0"/>
              </a:rPr>
              <a:t>numerical </a:t>
            </a:r>
            <a:r>
              <a:rPr lang="en-GB" sz="3600" dirty="0" smtClean="0">
                <a:latin typeface="Trebuchet MS" panose="020B0603020202020204" pitchFamily="34" charset="0"/>
              </a:rPr>
              <a:t>examples </a:t>
            </a:r>
            <a:r>
              <a:rPr lang="en-GB" sz="3600" dirty="0">
                <a:latin typeface="Trebuchet MS" panose="020B0603020202020204" pitchFamily="34" charset="0"/>
              </a:rPr>
              <a:t>to write into your </a:t>
            </a:r>
            <a:r>
              <a:rPr lang="en-GB" sz="3600" dirty="0" smtClean="0">
                <a:latin typeface="Trebuchet MS" panose="020B0603020202020204" pitchFamily="34" charset="0"/>
              </a:rPr>
              <a:t>book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022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1531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Challenge Problems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225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2053936" y="381289"/>
            <a:ext cx="5164282" cy="5138304"/>
            <a:chOff x="1968500" y="875146"/>
            <a:chExt cx="5164282" cy="513830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800" y="958850"/>
              <a:ext cx="4978400" cy="494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71800" y="1981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10200" y="198922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1981200" y="1447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981200" y="28194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1981200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968500" y="53340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6862618" y="1440873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6890327" y="2971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6904182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6890327" y="5292436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590800" y="886114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0386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5105400" y="885537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64770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5908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41910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5095009" y="5784850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65532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/>
          <p:cNvSpPr txBox="1"/>
          <p:nvPr/>
        </p:nvSpPr>
        <p:spPr>
          <a:xfrm>
            <a:off x="533400" y="5816024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What </a:t>
            </a:r>
            <a:r>
              <a:rPr lang="en-GB" sz="2800" dirty="0" smtClean="0">
                <a:latin typeface="Trebuchet MS" panose="020B0603020202020204" pitchFamily="34" charset="0"/>
              </a:rPr>
              <a:t>do the little lines mean?</a:t>
            </a:r>
          </a:p>
          <a:p>
            <a:pPr algn="ctr"/>
            <a:endParaRPr lang="en-GB" sz="2800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20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2053936" y="381289"/>
            <a:ext cx="5164282" cy="5138304"/>
            <a:chOff x="1968500" y="875146"/>
            <a:chExt cx="5164282" cy="513830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800" y="958850"/>
              <a:ext cx="4978400" cy="494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71800" y="1981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10200" y="198922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1981200" y="1447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981200" y="28194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1981200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968500" y="53340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6862618" y="1440873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6890327" y="2971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6904182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6890327" y="5292436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590800" y="886114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0386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5105400" y="885537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64770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5908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41910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5095009" y="5784850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65532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/>
          <p:cNvSpPr txBox="1"/>
          <p:nvPr/>
        </p:nvSpPr>
        <p:spPr>
          <a:xfrm>
            <a:off x="228600" y="57150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What is the side length of the shaded square?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819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982354" y="141721"/>
            <a:ext cx="5164282" cy="5138304"/>
            <a:chOff x="1968500" y="875146"/>
            <a:chExt cx="5164282" cy="513830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800" y="958850"/>
              <a:ext cx="4978400" cy="494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71800" y="1981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10200" y="198922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1981200" y="1447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981200" y="28194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1981200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968500" y="53340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6862618" y="1440873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6890327" y="2971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6904182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6890327" y="5292436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590800" y="886114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0386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5105400" y="885537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64770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5908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41910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5095009" y="5784850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65532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/>
          <p:cNvSpPr txBox="1"/>
          <p:nvPr/>
        </p:nvSpPr>
        <p:spPr>
          <a:xfrm>
            <a:off x="76200" y="55626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What is the perimeter of the centre square?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178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982354" y="141721"/>
            <a:ext cx="5164282" cy="5138304"/>
            <a:chOff x="1968500" y="875146"/>
            <a:chExt cx="5164282" cy="513830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800" y="958850"/>
              <a:ext cx="4978400" cy="494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71800" y="1981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10200" y="198922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1981200" y="1447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981200" y="28194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1981200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968500" y="53340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6862618" y="1440873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6890327" y="2971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6904182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6890327" y="5292436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590800" y="886114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0386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5105400" y="885537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64770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5908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41910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5095009" y="5784850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65532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/>
          <p:cNvSpPr txBox="1"/>
          <p:nvPr/>
        </p:nvSpPr>
        <p:spPr>
          <a:xfrm>
            <a:off x="228600" y="5257800"/>
            <a:ext cx="8357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What is total area of the combined white shapes? </a:t>
            </a:r>
          </a:p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Can you find another method?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156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1459</TotalTime>
  <Words>1227</Words>
  <Application>Microsoft Office PowerPoint</Application>
  <PresentationFormat>On-screen Show (4:3)</PresentationFormat>
  <Paragraphs>234</Paragraphs>
  <Slides>28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1_Default Design</vt:lpstr>
      <vt:lpstr>Equation</vt:lpstr>
      <vt:lpstr>On your whiteboards 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your books …</vt:lpstr>
      <vt:lpstr>PowerPoint Presentation</vt:lpstr>
      <vt:lpstr>PowerPoint Presentation</vt:lpstr>
      <vt:lpstr>PowerPoint Presentation</vt:lpstr>
      <vt:lpstr>√("18" ),√("2" ) and √("5" ) are all surds</vt:lpstr>
      <vt:lpstr>√("18" ),√("2" ) and √("5" ) are all surds</vt:lpstr>
      <vt:lpstr>In your pairs …</vt:lpstr>
      <vt:lpstr>PowerPoint Presentation</vt:lpstr>
      <vt:lpstr>PowerPoint Presentation</vt:lpstr>
      <vt:lpstr>PowerPoint Presentation</vt:lpstr>
      <vt:lpstr>√a+√a=2√a </vt:lpstr>
      <vt:lpstr>Challenge Problems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230</cp:revision>
  <cp:lastPrinted>1601-01-01T00:00:00Z</cp:lastPrinted>
  <dcterms:created xsi:type="dcterms:W3CDTF">1601-01-01T00:00:00Z</dcterms:created>
  <dcterms:modified xsi:type="dcterms:W3CDTF">2018-04-19T19:08:48Z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