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7" r:id="rId2"/>
    <p:sldId id="267" r:id="rId3"/>
    <p:sldId id="271" r:id="rId4"/>
    <p:sldId id="272" r:id="rId5"/>
    <p:sldId id="273" r:id="rId6"/>
    <p:sldId id="281" r:id="rId7"/>
    <p:sldId id="282" r:id="rId8"/>
    <p:sldId id="283" r:id="rId9"/>
    <p:sldId id="275" r:id="rId10"/>
    <p:sldId id="278" r:id="rId11"/>
    <p:sldId id="266" r:id="rId12"/>
    <p:sldId id="268" r:id="rId13"/>
    <p:sldId id="269" r:id="rId14"/>
    <p:sldId id="270" r:id="rId15"/>
    <p:sldId id="263" r:id="rId16"/>
    <p:sldId id="279" r:id="rId17"/>
    <p:sldId id="264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139" autoAdjust="0"/>
  </p:normalViewPr>
  <p:slideViewPr>
    <p:cSldViewPr>
      <p:cViewPr varScale="1">
        <p:scale>
          <a:sx n="65" d="100"/>
          <a:sy n="65" d="100"/>
        </p:scale>
        <p:origin x="-86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25/04/2018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Pick four or five examples to share with the class. Choose correct examples and also examples with errors to discuss.</a:t>
            </a:r>
          </a:p>
          <a:p>
            <a:r>
              <a:rPr lang="en-GB" baseline="0" dirty="0" smtClean="0"/>
              <a:t>Show by:</a:t>
            </a:r>
          </a:p>
          <a:p>
            <a:r>
              <a:rPr lang="en-GB" baseline="0" dirty="0" smtClean="0"/>
              <a:t>Showing whiteboards</a:t>
            </a:r>
          </a:p>
          <a:p>
            <a:r>
              <a:rPr lang="en-GB" baseline="0" dirty="0" smtClean="0"/>
              <a:t>Using the </a:t>
            </a:r>
            <a:r>
              <a:rPr lang="en-GB" baseline="0" dirty="0" err="1" smtClean="0"/>
              <a:t>visualiser</a:t>
            </a:r>
            <a:endParaRPr lang="en-GB" baseline="0" dirty="0" smtClean="0"/>
          </a:p>
          <a:p>
            <a:r>
              <a:rPr lang="en-GB" baseline="0" dirty="0" smtClean="0"/>
              <a:t>Taking photos with your phone and saving to Google Photos which can be shown immediately on the screen.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762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59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593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0562"/>
            <a:ext cx="7772400" cy="1470025"/>
          </a:xfrm>
        </p:spPr>
        <p:txBody>
          <a:bodyPr/>
          <a:lstStyle/>
          <a:p>
            <a:r>
              <a:rPr lang="en-GB" sz="3600" dirty="0" smtClean="0">
                <a:latin typeface="Trebuchet MS" panose="020B0603020202020204" pitchFamily="34" charset="0"/>
              </a:rPr>
              <a:t>Evaluate the following: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2317749"/>
                <a:ext cx="2590800" cy="7620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2317749"/>
                <a:ext cx="2590800" cy="762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2"/>
          <p:cNvSpPr txBox="1">
            <a:spLocks/>
          </p:cNvSpPr>
          <p:nvPr/>
        </p:nvSpPr>
        <p:spPr bwMode="auto">
          <a:xfrm>
            <a:off x="1295400" y="1524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4400" kern="0" smtClean="0">
                <a:latin typeface="Trebuchet MS" panose="020B0603020202020204" pitchFamily="34" charset="0"/>
              </a:rPr>
              <a:t>Starter</a:t>
            </a:r>
            <a:endParaRPr lang="en-GB" sz="4400" kern="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2"/>
              <p:cNvSpPr txBox="1">
                <a:spLocks/>
              </p:cNvSpPr>
              <p:nvPr/>
            </p:nvSpPr>
            <p:spPr bwMode="auto">
              <a:xfrm>
                <a:off x="304800" y="3429000"/>
                <a:ext cx="2590800" cy="762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429000"/>
                <a:ext cx="2590800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 txBox="1">
                <a:spLocks/>
              </p:cNvSpPr>
              <p:nvPr/>
            </p:nvSpPr>
            <p:spPr bwMode="auto">
              <a:xfrm>
                <a:off x="304800" y="4540251"/>
                <a:ext cx="2590800" cy="762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kern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6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540251"/>
                <a:ext cx="2590800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2"/>
              <p:cNvSpPr txBox="1">
                <a:spLocks/>
              </p:cNvSpPr>
              <p:nvPr/>
            </p:nvSpPr>
            <p:spPr bwMode="auto">
              <a:xfrm>
                <a:off x="304800" y="5660304"/>
                <a:ext cx="2590800" cy="762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2860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7432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2004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657600" indent="0" algn="ctr" rtl="0" fontAlgn="base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kern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kern="0" dirty="0"/>
              </a:p>
            </p:txBody>
          </p:sp>
        </mc:Choice>
        <mc:Fallback xmlns="">
          <p:sp>
            <p:nvSpPr>
              <p:cNvPr id="7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660304"/>
                <a:ext cx="2590800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619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a </a:t>
                </a:r>
                <a:r>
                  <a:rPr lang="en-GB" dirty="0" smtClean="0">
                    <a:latin typeface="Trebuchet MS" panose="020B0603020202020204" pitchFamily="34" charset="0"/>
                  </a:rPr>
                  <a:t>surd?</a:t>
                </a:r>
                <a:r>
                  <a:rPr lang="en-GB" dirty="0" smtClean="0">
                    <a:latin typeface="Trebuchet MS" panose="020B0603020202020204" pitchFamily="34" charset="0"/>
                  </a:rPr>
                  <a:t/>
                </a:r>
                <a:br>
                  <a:rPr lang="en-GB" dirty="0" smtClean="0">
                    <a:latin typeface="Trebuchet MS" panose="020B0603020202020204" pitchFamily="34" charset="0"/>
                  </a:rPr>
                </a:br>
                <a:r>
                  <a:rPr lang="en-GB" dirty="0" smtClean="0">
                    <a:latin typeface="Trebuchet MS" panose="020B0603020202020204" pitchFamily="34" charset="0"/>
                  </a:rPr>
                  <a:t/>
                </a:r>
                <a:br>
                  <a:rPr lang="en-GB" dirty="0" smtClean="0">
                    <a:latin typeface="Trebuchet MS" panose="020B0603020202020204" pitchFamily="34" charset="0"/>
                  </a:rPr>
                </a:br>
                <a:r>
                  <a:rPr lang="en-GB" dirty="0" smtClean="0">
                    <a:latin typeface="Trebuchet MS" panose="020B0603020202020204" pitchFamily="34" charset="0"/>
                  </a:rPr>
                  <a:t>State your reasoning on your whiteboard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  <a:blipFill rotWithShape="1">
                <a:blip r:embed="rId3"/>
                <a:stretch>
                  <a:fillRect t="-51037" b="-659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0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a </a:t>
                </a:r>
                <a:r>
                  <a:rPr lang="en-GB" dirty="0" smtClean="0">
                    <a:latin typeface="Trebuchet MS" panose="020B0603020202020204" pitchFamily="34" charset="0"/>
                  </a:rPr>
                  <a:t>surd?</a:t>
                </a: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  <a:blipFill rotWithShape="1">
                <a:blip r:embed="rId3"/>
                <a:stretch>
                  <a:fillRect t="-51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04800" y="26670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When </a:t>
            </a:r>
            <a:r>
              <a:rPr lang="en-GB" sz="3200" dirty="0" smtClean="0">
                <a:latin typeface="Trebuchet MS" panose="020B0603020202020204" pitchFamily="34" charset="0"/>
              </a:rPr>
              <a:t>a square </a:t>
            </a:r>
            <a:r>
              <a:rPr lang="en-GB" sz="3200" dirty="0">
                <a:latin typeface="Trebuchet MS" panose="020B0603020202020204" pitchFamily="34" charset="0"/>
              </a:rPr>
              <a:t>numbers </a:t>
            </a:r>
            <a:r>
              <a:rPr lang="en-GB" sz="3200" dirty="0" smtClean="0">
                <a:latin typeface="Trebuchet MS" panose="020B0603020202020204" pitchFamily="34" charset="0"/>
              </a:rPr>
              <a:t>appears inside </a:t>
            </a:r>
            <a:r>
              <a:rPr lang="en-GB" sz="3200" dirty="0">
                <a:latin typeface="Trebuchet MS" panose="020B0603020202020204" pitchFamily="34" charset="0"/>
              </a:rPr>
              <a:t>a </a:t>
            </a:r>
            <a:r>
              <a:rPr lang="en-GB" sz="3200" dirty="0" smtClean="0">
                <a:latin typeface="Trebuchet MS" panose="020B0603020202020204" pitchFamily="34" charset="0"/>
              </a:rPr>
              <a:t>square root</a:t>
            </a:r>
            <a:r>
              <a:rPr lang="en-GB" sz="3200" dirty="0">
                <a:latin typeface="Trebuchet MS" panose="020B0603020202020204" pitchFamily="34" charset="0"/>
              </a:rPr>
              <a:t>, it is </a:t>
            </a:r>
            <a:r>
              <a:rPr lang="en-GB" sz="3200" dirty="0" smtClean="0">
                <a:latin typeface="Trebuchet MS" panose="020B0603020202020204" pitchFamily="34" charset="0"/>
              </a:rPr>
              <a:t>possible </a:t>
            </a:r>
            <a:r>
              <a:rPr lang="en-GB" sz="3200" dirty="0">
                <a:latin typeface="Trebuchet MS" panose="020B0603020202020204" pitchFamily="34" charset="0"/>
              </a:rPr>
              <a:t>to </a:t>
            </a:r>
            <a:r>
              <a:rPr lang="en-GB" sz="3200" dirty="0" smtClean="0">
                <a:latin typeface="Trebuchet MS" panose="020B0603020202020204" pitchFamily="34" charset="0"/>
              </a:rPr>
              <a:t>simplify </a:t>
            </a:r>
            <a:r>
              <a:rPr lang="en-GB" sz="3200" dirty="0" smtClean="0">
                <a:latin typeface="Trebuchet MS" panose="020B0603020202020204" pitchFamily="34" charset="0"/>
              </a:rPr>
              <a:t>it. 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686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a </a:t>
                </a:r>
                <a:r>
                  <a:rPr lang="en-GB" dirty="0" smtClean="0">
                    <a:latin typeface="Trebuchet MS" panose="020B0603020202020204" pitchFamily="34" charset="0"/>
                  </a:rPr>
                  <a:t>surd?</a:t>
                </a: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6200" y="1905000"/>
                <a:ext cx="8915400" cy="1470025"/>
              </a:xfrm>
              <a:blipFill rotWithShape="1">
                <a:blip r:embed="rId3"/>
                <a:stretch>
                  <a:fillRect t="-51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4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685800" y="2578387"/>
                <a:ext cx="7620000" cy="762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16</m:t>
                        </m:r>
                      </m:e>
                    </m:rad>
                    <m:r>
                      <a:rPr lang="en-GB" b="0" i="1" smtClean="0">
                        <a:latin typeface="Cambria Math"/>
                      </a:rPr>
                      <m:t>=4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5" name="Sub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685800" y="2578387"/>
                <a:ext cx="7620000" cy="762000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52400" y="3962400"/>
            <a:ext cx="8686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Write down another square root that can be simplified in this way.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And another…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424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4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</p:spPr>
            <p:txBody>
              <a:bodyPr/>
              <a:lstStyle/>
              <a:p>
                <a:r>
                  <a:rPr lang="en-GB" sz="2800" dirty="0" smtClean="0"/>
                  <a:t>Although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sz="2800" dirty="0" smtClean="0">
                    <a:latin typeface="Trebuchet MS" panose="020B0603020202020204" pitchFamily="34" charset="0"/>
                  </a:rPr>
                  <a:t>is a surd, it can still be simplified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5" name="Sub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  <a:blipFill rotWithShape="1">
                <a:blip r:embed="rId3"/>
                <a:stretch>
                  <a:fillRect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28600" y="1219199"/>
                <a:ext cx="3131114" cy="865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The silent teacher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Example</a:t>
                </a:r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:</a:t>
                </a:r>
                <a:r>
                  <a:rPr lang="en-GB" sz="2400" dirty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 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endParaRPr lang="en-GB" sz="2400" baseline="30000" dirty="0">
                  <a:solidFill>
                    <a:schemeClr val="bg1">
                      <a:lumMod val="1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19199"/>
                <a:ext cx="3131114" cy="865814"/>
              </a:xfrm>
              <a:prstGeom prst="rect">
                <a:avLst/>
              </a:prstGeom>
              <a:blipFill rotWithShape="1">
                <a:blip r:embed="rId4"/>
                <a:stretch>
                  <a:fillRect l="-3119" t="-5634" b="-14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>
            <a:off x="4648200" y="1371600"/>
            <a:ext cx="0" cy="5486400"/>
          </a:xfrm>
          <a:prstGeom prst="line">
            <a:avLst/>
          </a:prstGeom>
          <a:noFill/>
          <a:ln w="381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81000" y="2438400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438400"/>
                <a:ext cx="3276600" cy="6428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5029200" y="1340094"/>
            <a:ext cx="366767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</a:rPr>
              <a:t>Now let’s talk through it.</a:t>
            </a:r>
          </a:p>
          <a:p>
            <a:endParaRPr lang="en-GB" sz="2400" baseline="30000" dirty="0">
              <a:solidFill>
                <a:schemeClr val="bg1">
                  <a:lumMod val="10000"/>
                </a:schemeClr>
              </a:solidFill>
              <a:latin typeface="Trebuchet MS" panose="020B0603020202020204" pitchFamily="34" charset="0"/>
            </a:endParaRPr>
          </a:p>
          <a:p>
            <a:r>
              <a:rPr lang="en-GB" sz="2400" dirty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</a:rPr>
              <a:t>Any questions?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603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Subtitle 4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</p:spPr>
            <p:txBody>
              <a:bodyPr/>
              <a:lstStyle/>
              <a:p>
                <a:r>
                  <a:rPr lang="en-GB" sz="2800" dirty="0" smtClean="0"/>
                  <a:t>Although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sz="2800" dirty="0" smtClean="0">
                    <a:latin typeface="Trebuchet MS" panose="020B0603020202020204" pitchFamily="34" charset="0"/>
                  </a:rPr>
                  <a:t>is a surd, it can still be simplified</a:t>
                </a:r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5" name="Sub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381000"/>
                <a:ext cx="8610600" cy="762000"/>
              </a:xfrm>
              <a:blipFill rotWithShape="1">
                <a:blip r:embed="rId4"/>
                <a:stretch>
                  <a:fillRect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28600" y="1219199"/>
                <a:ext cx="3243324" cy="882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The silent teacher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Example: 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endParaRPr lang="en-GB" sz="2400" baseline="30000" dirty="0">
                  <a:solidFill>
                    <a:schemeClr val="bg1">
                      <a:lumMod val="1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19199"/>
                <a:ext cx="3243324" cy="882934"/>
              </a:xfrm>
              <a:prstGeom prst="rect">
                <a:avLst/>
              </a:prstGeom>
              <a:blipFill rotWithShape="1">
                <a:blip r:embed="rId5"/>
                <a:stretch>
                  <a:fillRect l="-3008" t="-5517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>
            <a:off x="4648200" y="1371600"/>
            <a:ext cx="0" cy="5486400"/>
          </a:xfrm>
          <a:prstGeom prst="line">
            <a:avLst/>
          </a:prstGeom>
          <a:noFill/>
          <a:ln w="381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81000" y="2438400"/>
                <a:ext cx="3276600" cy="652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438400"/>
                <a:ext cx="3276600" cy="65287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4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5" y="3233668"/>
                <a:ext cx="3276600" cy="6428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0" y="4028936"/>
                <a:ext cx="3276600" cy="6428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GB" sz="3200" b="0" i="1" smtClean="0">
                          <a:latin typeface="Cambria Math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65" y="4824204"/>
                <a:ext cx="3276600" cy="64286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029200" y="1033734"/>
                <a:ext cx="3384260" cy="12522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Your turn.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On your whiteboards...</a:t>
                </a:r>
              </a:p>
              <a:p>
                <a:r>
                  <a:rPr lang="en-GB" sz="2400" dirty="0" smtClean="0">
                    <a:solidFill>
                      <a:schemeClr val="bg1">
                        <a:lumMod val="10000"/>
                      </a:schemeClr>
                    </a:solidFill>
                    <a:latin typeface="Trebuchet MS" panose="020B0603020202020204" pitchFamily="34" charset="0"/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bg1">
                                <a:lumMod val="10000"/>
                              </a:schemeClr>
                            </a:solidFill>
                            <a:latin typeface="Cambria Math"/>
                          </a:rPr>
                          <m:t>18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bg1">
                      <a:lumMod val="1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033734"/>
                <a:ext cx="3384260" cy="1252266"/>
              </a:xfrm>
              <a:prstGeom prst="rect">
                <a:avLst/>
              </a:prstGeom>
              <a:blipFill rotWithShape="1">
                <a:blip r:embed="rId10"/>
                <a:stretch>
                  <a:fillRect l="-2703" t="-3902" r="-1261" b="-8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 bwMode="auto">
          <a:xfrm>
            <a:off x="4887310" y="4204536"/>
            <a:ext cx="3962400" cy="119181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Now let’s look at some of your work.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723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8686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Trebuchet MS" panose="020B0603020202020204" pitchFamily="34" charset="0"/>
              </a:rPr>
              <a:t>For the questions on the next slide:</a:t>
            </a:r>
          </a:p>
          <a:p>
            <a:endParaRPr lang="en-GB" sz="2800" dirty="0" smtClean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rebuchet MS" panose="020B0603020202020204" pitchFamily="34" charset="0"/>
              </a:rPr>
              <a:t>Predict what the answer will be by looking at the previous two examples.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rebuchet MS" panose="020B0603020202020204" pitchFamily="34" charset="0"/>
              </a:rPr>
              <a:t>C</a:t>
            </a:r>
            <a:r>
              <a:rPr lang="en-GB" sz="2800" dirty="0" smtClean="0">
                <a:latin typeface="Trebuchet MS" panose="020B0603020202020204" pitchFamily="34" charset="0"/>
              </a:rPr>
              <a:t>heck by working out.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rebuchet MS" panose="020B0603020202020204" pitchFamily="34" charset="0"/>
              </a:rPr>
              <a:t>Were you correct?</a:t>
            </a:r>
            <a:endParaRPr lang="en-GB" sz="2800" dirty="0">
              <a:latin typeface="Trebuchet MS" panose="020B0603020202020204" pitchFamily="34" charset="0"/>
            </a:endParaRPr>
          </a:p>
          <a:p>
            <a:endParaRPr lang="en-GB" sz="2800" dirty="0" smtClean="0">
              <a:latin typeface="Trebuchet MS" panose="020B0603020202020204" pitchFamily="34" charset="0"/>
            </a:endParaRPr>
          </a:p>
          <a:p>
            <a:pPr algn="ctr"/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905000" y="3581400"/>
            <a:ext cx="5562600" cy="64698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Predict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Check. Evaluate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6200" y="152400"/>
                <a:ext cx="8686800" cy="6769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In your books:</a:t>
                </a:r>
              </a:p>
              <a:p>
                <a:endParaRPr lang="en-GB" sz="2800" dirty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Simplify:</a:t>
                </a:r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1.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12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6.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20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10.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24</m:t>
                        </m:r>
                      </m:e>
                    </m:rad>
                  </m:oMath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2.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27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7.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45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11.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54</m:t>
                        </m:r>
                      </m:e>
                    </m:rad>
                  </m:oMath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3.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48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8.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80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12.</a:t>
                </a: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/>
                      </a:rPr>
                      <m:t>    </m:t>
                    </m:r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96</m:t>
                        </m:r>
                      </m:e>
                    </m:rad>
                    <m:r>
                      <a:rPr lang="en-GB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</a:t>
                </a: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4.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75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9.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125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		13.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150</m:t>
                        </m:r>
                      </m:e>
                    </m:rad>
                  </m:oMath>
                </a14:m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>
                  <a:latin typeface="Trebuchet MS" panose="020B0603020202020204" pitchFamily="34" charset="0"/>
                </a:endParaRPr>
              </a:p>
              <a:p>
                <a:r>
                  <a:rPr lang="en-GB" sz="2800" dirty="0" smtClean="0">
                    <a:latin typeface="Trebuchet MS" panose="020B0603020202020204" pitchFamily="34" charset="0"/>
                  </a:rPr>
                  <a:t>Why are the answers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4</m:t>
                        </m:r>
                      </m:e>
                    </m:rad>
                    <m:r>
                      <a:rPr lang="en-GB" sz="2800" i="1">
                        <a:latin typeface="Cambria Math"/>
                      </a:rPr>
                      <m:t>, </m:t>
                    </m:r>
                    <m:r>
                      <a:rPr lang="en-GB" sz="2800" b="0" i="1" smtClean="0">
                        <a:latin typeface="Cambria Math"/>
                      </a:rPr>
                      <m:t> 3</m:t>
                    </m:r>
                    <m:rad>
                      <m:radPr>
                        <m:degHide m:val="on"/>
                        <m:ctrlPr>
                          <a:rPr lang="en-GB" sz="28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latin typeface="Cambria Math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2800" dirty="0" smtClean="0">
                    <a:latin typeface="Trebuchet MS" panose="020B0603020202020204" pitchFamily="34" charset="0"/>
                  </a:rPr>
                  <a:t> etc. not there?</a:t>
                </a: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endParaRPr lang="en-GB" sz="2800" dirty="0" smtClean="0">
                  <a:latin typeface="Trebuchet MS" panose="020B0603020202020204" pitchFamily="34" charset="0"/>
                </a:endParaRPr>
              </a:p>
              <a:p>
                <a:pPr algn="ctr"/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52400"/>
                <a:ext cx="8686800" cy="6769161"/>
              </a:xfrm>
              <a:prstGeom prst="rect">
                <a:avLst/>
              </a:prstGeom>
              <a:blipFill rotWithShape="1">
                <a:blip r:embed="rId3"/>
                <a:stretch>
                  <a:fillRect l="-1474" t="-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ounded Rectangle 38"/>
          <p:cNvSpPr/>
          <p:nvPr/>
        </p:nvSpPr>
        <p:spPr bwMode="auto">
          <a:xfrm>
            <a:off x="1875503" y="736848"/>
            <a:ext cx="5562600" cy="64698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Predict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Check. Evaluate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41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2400" y="1524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What is the key </a:t>
            </a:r>
            <a:r>
              <a:rPr lang="en-GB" sz="3200" dirty="0" smtClean="0">
                <a:latin typeface="Trebuchet MS" panose="020B0603020202020204" pitchFamily="34" charset="0"/>
              </a:rPr>
              <a:t>step in simplifying surds?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endParaRPr lang="en-GB" sz="3200" dirty="0" smtClean="0">
              <a:latin typeface="Trebuchet MS" panose="020B0603020202020204" pitchFamily="34" charset="0"/>
            </a:endParaRPr>
          </a:p>
          <a:p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295400"/>
            <a:ext cx="8686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Trebuchet MS" panose="020B0603020202020204" pitchFamily="34" charset="0"/>
              </a:rPr>
              <a:t>Find a </a:t>
            </a:r>
            <a:r>
              <a:rPr lang="en-GB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factor</a:t>
            </a:r>
            <a:r>
              <a:rPr lang="en-GB" sz="3200" dirty="0">
                <a:latin typeface="Trebuchet MS" panose="020B0603020202020204" pitchFamily="34" charset="0"/>
              </a:rPr>
              <a:t> of the surd that is a </a:t>
            </a:r>
            <a:r>
              <a:rPr lang="en-GB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square </a:t>
            </a:r>
            <a:r>
              <a:rPr lang="en-GB" sz="32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number</a:t>
            </a:r>
          </a:p>
          <a:p>
            <a:endParaRPr lang="en-GB" sz="32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r>
              <a:rPr lang="en-GB" sz="3200" dirty="0" smtClean="0">
                <a:latin typeface="Trebuchet MS" panose="020B0603020202020204" pitchFamily="34" charset="0"/>
              </a:rPr>
              <a:t>Write the first 15 numbers on your whiteboards.</a:t>
            </a:r>
            <a:endParaRPr lang="en-GB" sz="3200" dirty="0">
              <a:latin typeface="Trebuchet MS" panose="020B0603020202020204" pitchFamily="34" charset="0"/>
            </a:endParaRP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2400" dirty="0">
                <a:latin typeface="Trebuchet MS" panose="020B0603020202020204" pitchFamily="34" charset="0"/>
              </a:rPr>
              <a:t>1, 4, 9, 16, 15, 36, 49, 64, 81, 100, 121, 169, 196, 225 …</a:t>
            </a:r>
            <a:endParaRPr lang="en-GB" sz="3200" dirty="0">
              <a:latin typeface="Trebuchet MS" panose="020B0603020202020204" pitchFamily="34" charset="0"/>
            </a:endParaRPr>
          </a:p>
          <a:p>
            <a:endParaRPr lang="en-GB" sz="3200" dirty="0">
              <a:latin typeface="Trebuchet MS" panose="020B0603020202020204" pitchFamily="34" charset="0"/>
            </a:endParaRPr>
          </a:p>
          <a:p>
            <a:r>
              <a:rPr lang="en-GB" sz="3200" dirty="0">
                <a:latin typeface="Trebuchet MS" panose="020B0603020202020204" pitchFamily="34" charset="0"/>
              </a:rPr>
              <a:t>What if the surd doesn’t have a factor that is a square number?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15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09600" y="-76200"/>
                <a:ext cx="8229600" cy="1143000"/>
              </a:xfrm>
            </p:spPr>
            <p:txBody>
              <a:bodyPr/>
              <a:lstStyle/>
              <a:p>
                <a:r>
                  <a:rPr lang="en-GB" sz="3600" dirty="0" smtClean="0">
                    <a:latin typeface="Trebuchet MS" panose="020B0603020202020204" pitchFamily="34" charset="0"/>
                  </a:rPr>
                  <a:t>Isobel and Emily are simplifying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sz="36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09600" y="-76200"/>
                <a:ext cx="8229600" cy="1143000"/>
              </a:xfrm>
              <a:blipFill>
                <a:blip r:embed="rId3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5334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latin typeface="Trebuchet MS" panose="020B0603020202020204" pitchFamily="34" charset="0"/>
              </a:rPr>
              <a:t>Discuss: </a:t>
            </a:r>
          </a:p>
          <a:p>
            <a:endParaRPr lang="en-GB" sz="2800" kern="0" dirty="0" smtClean="0">
              <a:latin typeface="Trebuchet MS" panose="020B0603020202020204" pitchFamily="34" charset="0"/>
            </a:endParaRPr>
          </a:p>
          <a:p>
            <a:r>
              <a:rPr lang="en-GB" sz="2800" kern="0" dirty="0" smtClean="0">
                <a:latin typeface="Trebuchet MS" panose="020B0603020202020204" pitchFamily="34" charset="0"/>
              </a:rPr>
              <a:t>Who has simplified correctly?</a:t>
            </a:r>
          </a:p>
          <a:p>
            <a:r>
              <a:rPr lang="en-GB" sz="2800" kern="0" dirty="0" smtClean="0">
                <a:latin typeface="Trebuchet MS" panose="020B0603020202020204" pitchFamily="34" charset="0"/>
              </a:rPr>
              <a:t>Why?</a:t>
            </a:r>
            <a:endParaRPr lang="en-GB" sz="2800" kern="0" dirty="0"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295400"/>
            <a:ext cx="3128650" cy="3429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1295401"/>
            <a:ext cx="3171423" cy="3429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3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228600"/>
            <a:ext cx="7772400" cy="1470025"/>
          </a:xfrm>
        </p:spPr>
        <p:txBody>
          <a:bodyPr/>
          <a:lstStyle/>
          <a:p>
            <a:r>
              <a:rPr lang="en-GB" dirty="0" err="1" smtClean="0">
                <a:latin typeface="Trebuchet MS" panose="020B0603020202020204" pitchFamily="34" charset="0"/>
              </a:rPr>
              <a:t>Tarsia</a:t>
            </a:r>
            <a:r>
              <a:rPr lang="en-GB" dirty="0" smtClean="0">
                <a:latin typeface="Trebuchet MS" panose="020B0603020202020204" pitchFamily="34" charset="0"/>
              </a:rPr>
              <a:t> Activity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1524000"/>
                <a:ext cx="8686800" cy="1752600"/>
              </a:xfrm>
            </p:spPr>
            <p:txBody>
              <a:bodyPr/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In your pairs simplify the surds and match them with their simplest form</a:t>
                </a:r>
              </a:p>
              <a:p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>
                  <a:latin typeface="Trebuchet MS" panose="020B0603020202020204" pitchFamily="34" charset="0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Hint:</a:t>
                </a: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Start with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1524000"/>
                <a:ext cx="8686800" cy="1752600"/>
              </a:xfrm>
              <a:blipFill>
                <a:blip r:embed="rId3"/>
                <a:stretch>
                  <a:fillRect t="-4514" b="-108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4880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564" y="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Solutions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062360" y="-621487"/>
            <a:ext cx="5036127" cy="88560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762000"/>
                <a:ext cx="88392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Consider </a:t>
                </a:r>
                <a:r>
                  <a:rPr lang="en-GB" dirty="0" smtClean="0">
                    <a:latin typeface="Trebuchet MS" panose="020B0603020202020204" pitchFamily="34" charset="0"/>
                  </a:rPr>
                  <a:t>the following ‘match’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=3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Is there a way to </a:t>
                </a:r>
                <a:r>
                  <a:rPr lang="en-GB" dirty="0" smtClean="0">
                    <a:latin typeface="Trebuchet MS" panose="020B0603020202020204" pitchFamily="34" charset="0"/>
                  </a:rPr>
                  <a:t>work</a:t>
                </a:r>
                <a:r>
                  <a:rPr lang="en-GB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</a:rPr>
                  <a:t>backwards?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What if we started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762000"/>
                <a:ext cx="8839200" cy="4525963"/>
              </a:xfrm>
              <a:blipFill rotWithShape="1">
                <a:blip r:embed="rId3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6952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GB" dirty="0" smtClean="0"/>
              <a:t>Discuss: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478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endParaRPr lang="en-GB" b="0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How does this help us?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47800"/>
                <a:ext cx="8229600" cy="45259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734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27331"/>
            <a:ext cx="8353425" cy="4438650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23900" y="266928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F</a:t>
            </a:r>
            <a:r>
              <a:rPr lang="en-GB" sz="2800" dirty="0" smtClean="0">
                <a:latin typeface="Trebuchet MS" panose="020B0603020202020204" pitchFamily="34" charset="0"/>
              </a:rPr>
              <a:t>ind </a:t>
            </a:r>
            <a:r>
              <a:rPr lang="en-GB" sz="2800" dirty="0">
                <a:latin typeface="Trebuchet MS" panose="020B0603020202020204" pitchFamily="34" charset="0"/>
              </a:rPr>
              <a:t>the odd one out on each </a:t>
            </a:r>
            <a:r>
              <a:rPr lang="en-GB" sz="2800" dirty="0" smtClean="0">
                <a:latin typeface="Trebuchet MS" panose="020B0603020202020204" pitchFamily="34" charset="0"/>
              </a:rPr>
              <a:t>row: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486400"/>
            <a:ext cx="7315200" cy="1200329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Challenge: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Add another </a:t>
            </a:r>
            <a:r>
              <a:rPr lang="en-GB" sz="2400" dirty="0">
                <a:latin typeface="Trebuchet MS" panose="020B0603020202020204" pitchFamily="34" charset="0"/>
              </a:rPr>
              <a:t>surd, in the empty box, that is equivalent to the odd one out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78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855755"/>
            <a:ext cx="8353425" cy="4438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3900" y="266928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F</a:t>
            </a:r>
            <a:r>
              <a:rPr lang="en-GB" sz="2800" dirty="0" smtClean="0">
                <a:latin typeface="Trebuchet MS" panose="020B0603020202020204" pitchFamily="34" charset="0"/>
              </a:rPr>
              <a:t>ind </a:t>
            </a:r>
            <a:r>
              <a:rPr lang="en-GB" sz="2800" dirty="0">
                <a:latin typeface="Trebuchet MS" panose="020B0603020202020204" pitchFamily="34" charset="0"/>
              </a:rPr>
              <a:t>the odd one out on each </a:t>
            </a:r>
            <a:r>
              <a:rPr lang="en-GB" sz="2800" dirty="0" smtClean="0">
                <a:latin typeface="Trebuchet MS" panose="020B0603020202020204" pitchFamily="34" charset="0"/>
              </a:rPr>
              <a:t>row: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4038600" y="1219200"/>
            <a:ext cx="1371600" cy="1066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953933" y="1066800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486400" y="2057400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962400" y="3048000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914400" y="4104411"/>
            <a:ext cx="1456267" cy="116627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1405350"/>
                <a:ext cx="811441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√2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05350"/>
                <a:ext cx="811441" cy="4891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0" y="2362200"/>
                <a:ext cx="981359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√6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62200"/>
                <a:ext cx="981359" cy="48917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759" y="3276600"/>
                <a:ext cx="811441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√3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9" y="3276600"/>
                <a:ext cx="811441" cy="48917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0" y="4387627"/>
                <a:ext cx="981359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√3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87627"/>
                <a:ext cx="981359" cy="48917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28600" y="5486400"/>
            <a:ext cx="7315200" cy="1200329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Challenge: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Add another </a:t>
            </a:r>
            <a:r>
              <a:rPr lang="en-GB" sz="2400" dirty="0">
                <a:latin typeface="Trebuchet MS" panose="020B0603020202020204" pitchFamily="34" charset="0"/>
              </a:rPr>
              <a:t>surd, in the empty box, that is equivalent to the odd one out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808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Write the ratio in its simplest form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 : </m:t>
                      </m:r>
                      <m:rad>
                        <m:radPr>
                          <m:degHide m:val="on"/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50 </m:t>
                          </m:r>
                        </m:e>
                      </m:rad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 : </m:t>
                      </m:r>
                      <m:rad>
                        <m:radPr>
                          <m:degHide m:val="on"/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rad>
                    </m:oMath>
                  </m:oMathPara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229600" cy="4525963"/>
              </a:xfrm>
              <a:blipFill>
                <a:blip r:embed="rId3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771650" y="172135"/>
            <a:ext cx="544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Challenge: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86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1497</TotalTime>
  <Words>560</Words>
  <Application>Microsoft Office PowerPoint</Application>
  <PresentationFormat>On-screen Show (4:3)</PresentationFormat>
  <Paragraphs>110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1_Default Design</vt:lpstr>
      <vt:lpstr>Evaluate the following:</vt:lpstr>
      <vt:lpstr>Is √16 a surd?  State your reasoning on your whiteboard</vt:lpstr>
      <vt:lpstr>Is √16 a surd?   </vt:lpstr>
      <vt:lpstr>Is √16 a surd?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Isobel and Emily are simplifying √72</vt:lpstr>
      <vt:lpstr>Tarsia Activity</vt:lpstr>
      <vt:lpstr>Solutions</vt:lpstr>
      <vt:lpstr>PowerPoint Presentation</vt:lpstr>
      <vt:lpstr>Discuss: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157</cp:revision>
  <cp:lastPrinted>1601-01-01T00:00:00Z</cp:lastPrinted>
  <dcterms:created xsi:type="dcterms:W3CDTF">1601-01-01T00:00:00Z</dcterms:created>
  <dcterms:modified xsi:type="dcterms:W3CDTF">2018-04-25T20:42:38Z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