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3" r:id="rId2"/>
    <p:sldId id="274" r:id="rId3"/>
    <p:sldId id="267" r:id="rId4"/>
    <p:sldId id="279" r:id="rId5"/>
    <p:sldId id="276" r:id="rId6"/>
    <p:sldId id="265" r:id="rId7"/>
    <p:sldId id="266" r:id="rId8"/>
    <p:sldId id="277" r:id="rId9"/>
    <p:sldId id="264" r:id="rId10"/>
    <p:sldId id="278" r:id="rId11"/>
    <p:sldId id="270" r:id="rId12"/>
    <p:sldId id="271" r:id="rId13"/>
    <p:sldId id="272" r:id="rId14"/>
    <p:sldId id="262" r:id="rId15"/>
    <p:sldId id="263" r:id="rId16"/>
    <p:sldId id="258" r:id="rId17"/>
    <p:sldId id="260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139" autoAdjust="0"/>
  </p:normalViewPr>
  <p:slideViewPr>
    <p:cSldViewPr>
      <p:cViewPr>
        <p:scale>
          <a:sx n="103" d="100"/>
          <a:sy n="103" d="100"/>
        </p:scale>
        <p:origin x="-6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19/04/2018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this as an exit ticket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2653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2209800"/>
            <a:ext cx="868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A triangle has sides of length 23.8 </a:t>
            </a:r>
            <a:r>
              <a:rPr lang="en-GB" sz="2400" dirty="0" smtClean="0">
                <a:latin typeface="Trebuchet MS" panose="020B0603020202020204" pitchFamily="34" charset="0"/>
              </a:rPr>
              <a:t>cm, 31.2 </a:t>
            </a:r>
            <a:r>
              <a:rPr lang="en-GB" sz="2400" dirty="0" smtClean="0">
                <a:latin typeface="Trebuchet MS" panose="020B0603020202020204" pitchFamily="34" charset="0"/>
              </a:rPr>
              <a:t>cm and 39.6 cm. 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Is this a right-angled triangle?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Show how you decide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93255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In pairs: </a:t>
            </a: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Discuss how you might </a:t>
            </a:r>
            <a:r>
              <a:rPr lang="en-GB" sz="2400" dirty="0" smtClean="0">
                <a:latin typeface="Trebuchet MS" panose="020B0603020202020204" pitchFamily="34" charset="0"/>
              </a:rPr>
              <a:t>answer this question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142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288473"/>
            <a:ext cx="8991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Pythagoras’ theorem </a:t>
            </a:r>
            <a:r>
              <a:rPr lang="en-GB" sz="2800" dirty="0" smtClean="0">
                <a:latin typeface="Trebuchet MS" panose="020B0603020202020204" pitchFamily="34" charset="0"/>
              </a:rPr>
              <a:t>is only true for </a:t>
            </a:r>
            <a:r>
              <a:rPr lang="en-GB" sz="2800" dirty="0" smtClean="0">
                <a:latin typeface="Trebuchet MS" panose="020B0603020202020204" pitchFamily="34" charset="0"/>
              </a:rPr>
              <a:t>right angled </a:t>
            </a:r>
            <a:r>
              <a:rPr lang="en-GB" sz="2800" dirty="0" smtClean="0">
                <a:latin typeface="Trebuchet MS" panose="020B0603020202020204" pitchFamily="34" charset="0"/>
              </a:rPr>
              <a:t>triangles.</a:t>
            </a:r>
            <a:endParaRPr lang="en-GB" sz="2800" dirty="0" smtClean="0">
              <a:latin typeface="Trebuchet MS" panose="020B0603020202020204" pitchFamily="34" charset="0"/>
            </a:endParaRPr>
          </a:p>
          <a:p>
            <a:endParaRPr lang="en-GB" sz="2800" dirty="0" smtClean="0">
              <a:latin typeface="Trebuchet MS" panose="020B0603020202020204" pitchFamily="34" charset="0"/>
            </a:endParaRPr>
          </a:p>
          <a:p>
            <a:endParaRPr lang="en-GB" sz="2800" dirty="0">
              <a:latin typeface="Trebuchet MS" panose="020B0603020202020204" pitchFamily="34" charset="0"/>
            </a:endParaRPr>
          </a:p>
          <a:p>
            <a:r>
              <a:rPr lang="en-GB" sz="2800" dirty="0" smtClean="0">
                <a:latin typeface="Trebuchet MS" panose="020B0603020202020204" pitchFamily="34" charset="0"/>
              </a:rPr>
              <a:t>If a triangle satisfies Pythagoras</a:t>
            </a:r>
            <a:r>
              <a:rPr lang="en-GB" sz="2800" dirty="0" smtClean="0">
                <a:latin typeface="Trebuchet MS" panose="020B0603020202020204" pitchFamily="34" charset="0"/>
              </a:rPr>
              <a:t>’ theorem then the triangle must be right-angled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190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81600"/>
            <a:ext cx="7543800" cy="1143000"/>
          </a:xfrm>
        </p:spPr>
        <p:txBody>
          <a:bodyPr/>
          <a:lstStyle/>
          <a:p>
            <a:pPr algn="l"/>
            <a:r>
              <a:rPr lang="en-GB" sz="1800" dirty="0" smtClean="0">
                <a:latin typeface="Trebuchet MS" panose="020B0603020202020204" pitchFamily="34" charset="0"/>
              </a:rPr>
              <a:t>The measurements in the table give the lengths of the sides of 9 different triangles. </a:t>
            </a:r>
            <a:endParaRPr lang="en-GB" sz="1800" dirty="0">
              <a:latin typeface="Trebuchet MS" panose="020B0603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343730"/>
              </p:ext>
            </p:extLst>
          </p:nvPr>
        </p:nvGraphicFramePr>
        <p:xfrm>
          <a:off x="838200" y="457200"/>
          <a:ext cx="7620000" cy="4598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7848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1: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2, 3, 4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2: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24, 45, 51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3: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3.5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7848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4: 20, 21, 29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5: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20, 48, 52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</a:t>
                      </a:r>
                      <a:r>
                        <a:rPr lang="en-GB" sz="2400" b="1" baseline="0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 6: </a:t>
                      </a: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12, 12.5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2011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7: 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6, 13, 14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</a:t>
                      </a:r>
                      <a:r>
                        <a:rPr lang="en-GB" sz="2400" b="1" baseline="0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 8: 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7, 24, 25, 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9: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5, 5¼, 7¼   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6443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761415"/>
              </p:ext>
            </p:extLst>
          </p:nvPr>
        </p:nvGraphicFramePr>
        <p:xfrm>
          <a:off x="838200" y="457200"/>
          <a:ext cx="7620000" cy="4711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7848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1: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2, 3, 4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2: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24, 45, 51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3: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3.5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7848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4: 20, 21, 29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5: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20, 48, 52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</a:t>
                      </a:r>
                      <a:r>
                        <a:rPr lang="en-GB" sz="2400" b="1" baseline="0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 6: </a:t>
                      </a: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12, 12.5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2011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7: 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6, 13, 14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</a:t>
                      </a:r>
                      <a:r>
                        <a:rPr lang="en-GB" sz="2400" b="1" baseline="0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 8: 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7, 24, 25, 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9: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5, 5¼, 7¼   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676400" y="5358824"/>
            <a:ext cx="56717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Which of the triangles are right-angled?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252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6737592"/>
              </p:ext>
            </p:extLst>
          </p:nvPr>
        </p:nvGraphicFramePr>
        <p:xfrm>
          <a:off x="990600" y="152400"/>
          <a:ext cx="7620000" cy="4598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7848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1: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2, 3, 4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3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2: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24, 45, 51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7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3: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3.5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7848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4: 20, 21, 29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5: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20, 48, 52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7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</a:t>
                      </a:r>
                      <a:r>
                        <a:rPr lang="en-GB" sz="2400" b="1" baseline="0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 6: </a:t>
                      </a: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12, 12.5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3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2011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7: 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6, 13, 14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3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</a:t>
                      </a:r>
                      <a:r>
                        <a:rPr lang="en-GB" sz="2400" b="1" baseline="0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 8: 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7, 24, 25, 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7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Triangle 9: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Trebuchet MS" panose="020B0603020202020204" pitchFamily="34" charset="0"/>
                        </a:rPr>
                        <a:t>5, 5¼, 7¼   </a:t>
                      </a:r>
                      <a:endParaRPr lang="en-GB" sz="2400" b="1" dirty="0">
                        <a:solidFill>
                          <a:srgbClr val="C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7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836184" y="4953000"/>
            <a:ext cx="52437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>
                <a:latin typeface="Trebuchet MS" panose="020B0603020202020204" pitchFamily="34" charset="0"/>
              </a:rPr>
              <a:t>O</a:t>
            </a:r>
            <a:r>
              <a:rPr lang="en-GB" sz="2400" dirty="0" smtClean="0">
                <a:latin typeface="Trebuchet MS" panose="020B0603020202020204" pitchFamily="34" charset="0"/>
              </a:rPr>
              <a:t>nly the green ones are right angled</a:t>
            </a: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Why?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701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Four </a:t>
            </a:r>
            <a:r>
              <a:rPr lang="en-GB" sz="3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congruent</a:t>
            </a:r>
            <a:r>
              <a:rPr lang="en-GB" sz="3200" dirty="0" smtClean="0">
                <a:latin typeface="Trebuchet MS" panose="020B0603020202020204" pitchFamily="34" charset="0"/>
              </a:rPr>
              <a:t> triangles are shown below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181600"/>
            <a:ext cx="8534400" cy="6397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What </a:t>
            </a:r>
            <a:r>
              <a:rPr lang="en-GB" sz="2800" dirty="0" smtClean="0">
                <a:latin typeface="Trebuchet MS" panose="020B0603020202020204" pitchFamily="34" charset="0"/>
              </a:rPr>
              <a:t>is the meaning of the word </a:t>
            </a:r>
            <a:r>
              <a:rPr lang="en-GB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congruent?</a:t>
            </a:r>
            <a:endParaRPr lang="en-GB" sz="28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9202" b="30427"/>
          <a:stretch/>
        </p:blipFill>
        <p:spPr>
          <a:xfrm>
            <a:off x="1828800" y="1101937"/>
            <a:ext cx="5257800" cy="41969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85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Four </a:t>
            </a:r>
            <a:r>
              <a:rPr lang="en-GB" sz="3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congruent</a:t>
            </a:r>
            <a:r>
              <a:rPr lang="en-GB" sz="3200" dirty="0" smtClean="0">
                <a:latin typeface="Trebuchet MS" panose="020B0603020202020204" pitchFamily="34" charset="0"/>
              </a:rPr>
              <a:t> triangles are shown below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166518"/>
            <a:ext cx="8534400" cy="63976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Use the diagram to find the coordinates of D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9202" b="30427"/>
          <a:stretch/>
        </p:blipFill>
        <p:spPr>
          <a:xfrm>
            <a:off x="1828800" y="1101937"/>
            <a:ext cx="5257800" cy="4196926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5793441"/>
            <a:ext cx="85344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800" kern="0" dirty="0" smtClean="0">
                <a:latin typeface="Trebuchet MS" panose="020B0603020202020204" pitchFamily="34" charset="0"/>
              </a:rPr>
              <a:t>Find the length of the line CE</a:t>
            </a:r>
            <a:endParaRPr lang="en-GB" sz="28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535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Four </a:t>
            </a:r>
            <a:r>
              <a:rPr lang="en-GB" sz="32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congruent</a:t>
            </a:r>
            <a:r>
              <a:rPr lang="en-GB" sz="3200" dirty="0" smtClean="0">
                <a:latin typeface="Trebuchet MS" panose="020B0603020202020204" pitchFamily="34" charset="0"/>
              </a:rPr>
              <a:t> triangles are shown below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105400"/>
            <a:ext cx="7543800" cy="1406737"/>
          </a:xfrm>
          <a:ln w="38100">
            <a:noFill/>
          </a:ln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Challenge: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Find the length of the line from the origin to the centre of the </a:t>
            </a:r>
            <a:r>
              <a:rPr lang="en-GB" sz="2400" dirty="0" smtClean="0">
                <a:latin typeface="Trebuchet MS" panose="020B0603020202020204" pitchFamily="34" charset="0"/>
              </a:rPr>
              <a:t>square.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9202" b="30427"/>
          <a:stretch/>
        </p:blipFill>
        <p:spPr>
          <a:xfrm>
            <a:off x="1828800" y="1101937"/>
            <a:ext cx="5257800" cy="41969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54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0263" b="10457"/>
          <a:stretch/>
        </p:blipFill>
        <p:spPr>
          <a:xfrm>
            <a:off x="1562100" y="274639"/>
            <a:ext cx="6019800" cy="56689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0263"/>
          <a:stretch/>
        </p:blipFill>
        <p:spPr>
          <a:xfrm>
            <a:off x="1562100" y="274638"/>
            <a:ext cx="6019800" cy="64166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79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486400"/>
                <a:ext cx="8229600" cy="6397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8.5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11.5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=14.3</m:t>
                    </m:r>
                  </m:oMath>
                </a14:m>
                <a:r>
                  <a:rPr lang="en-GB" dirty="0" smtClean="0">
                    <a:solidFill>
                      <a:srgbClr val="C00000"/>
                    </a:solidFill>
                  </a:rPr>
                  <a:t> </a:t>
                </a:r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486400"/>
                <a:ext cx="8229600" cy="63976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10263" b="27507"/>
          <a:stretch/>
        </p:blipFill>
        <p:spPr>
          <a:xfrm>
            <a:off x="1562100" y="274639"/>
            <a:ext cx="6019800" cy="44497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86300" y="1981200"/>
            <a:ext cx="3429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X</a:t>
            </a:r>
            <a:endParaRPr lang="en-GB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57750" y="1645714"/>
                <a:ext cx="12530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(11.5 , 8.5)</m:t>
                      </m:r>
                    </m:oMath>
                  </m:oMathPara>
                </a14:m>
                <a:endParaRPr lang="en-GB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750" y="1645714"/>
                <a:ext cx="1253035" cy="307777"/>
              </a:xfrm>
              <a:prstGeom prst="rect">
                <a:avLst/>
              </a:prstGeom>
              <a:blipFill>
                <a:blip r:embed="rId5"/>
                <a:stretch>
                  <a:fillRect l="-6341" r="-6829" b="-4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48005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65574" cy="1143000"/>
          </a:xfrm>
        </p:spPr>
        <p:txBody>
          <a:bodyPr/>
          <a:lstStyle/>
          <a:p>
            <a:pPr algn="l"/>
            <a:r>
              <a:rPr lang="en-GB" sz="2800" dirty="0" smtClean="0">
                <a:latin typeface="Trebuchet MS" panose="020B0603020202020204" pitchFamily="34" charset="0"/>
              </a:rPr>
              <a:t>Noah is attempting to work out the length of the base of different right-angled triangles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096000"/>
            <a:ext cx="8229600" cy="60960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Do you agree with Noah’s working?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9617"/>
          <a:stretch/>
        </p:blipFill>
        <p:spPr>
          <a:xfrm>
            <a:off x="734472" y="1524000"/>
            <a:ext cx="7376065" cy="46424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486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latin typeface="Trebuchet MS" panose="020B0603020202020204" pitchFamily="34" charset="0"/>
              </a:rPr>
              <a:t>Choose the correct statement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55" y="5257800"/>
            <a:ext cx="8229600" cy="12493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Show some working to support your answer – your pair may be asked to share!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166" t="19200" b="16800"/>
          <a:stretch/>
        </p:blipFill>
        <p:spPr>
          <a:xfrm>
            <a:off x="111090" y="1676400"/>
            <a:ext cx="8880510" cy="2895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19050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A</a:t>
            </a:r>
          </a:p>
        </p:txBody>
      </p:sp>
      <p:sp>
        <p:nvSpPr>
          <p:cNvPr id="6" name="Rectangle 5"/>
          <p:cNvSpPr/>
          <p:nvPr/>
        </p:nvSpPr>
        <p:spPr>
          <a:xfrm>
            <a:off x="301176" y="2862590"/>
            <a:ext cx="3882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B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1958" y="3810000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C</a:t>
            </a:r>
            <a:endParaRPr lang="en-GB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79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-299" t="7312" r="25448" b="54743"/>
          <a:stretch/>
        </p:blipFill>
        <p:spPr>
          <a:xfrm>
            <a:off x="1695450" y="1060172"/>
            <a:ext cx="6134100" cy="23554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87211" y="35650"/>
            <a:ext cx="5772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To finish: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6" y="536952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ABCD is a rectangle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490444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>
                <a:latin typeface="Trebuchet MS" panose="020B0603020202020204" pitchFamily="34" charset="0"/>
              </a:rPr>
              <a:t>Sunita</a:t>
            </a:r>
            <a:r>
              <a:rPr lang="en-GB" sz="2400" dirty="0" smtClean="0">
                <a:latin typeface="Trebuchet MS" panose="020B0603020202020204" pitchFamily="34" charset="0"/>
              </a:rPr>
              <a:t> calculates the length of AC but </a:t>
            </a:r>
            <a:r>
              <a:rPr lang="en-GB" sz="2400" dirty="0" smtClean="0">
                <a:latin typeface="Trebuchet MS" panose="020B0603020202020204" pitchFamily="34" charset="0"/>
              </a:rPr>
              <a:t>has made a mistake.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6303148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Can you find the mistake?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198" t="55337" r="50898" b="21025"/>
          <a:stretch/>
        </p:blipFill>
        <p:spPr>
          <a:xfrm>
            <a:off x="1371600" y="4104509"/>
            <a:ext cx="5531856" cy="20676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049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Challenge 1: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7391400" cy="1265238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A 7m ladder rests against a wall. 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The </a:t>
            </a:r>
            <a:r>
              <a:rPr lang="en-GB" sz="2400" dirty="0" smtClean="0">
                <a:latin typeface="Trebuchet MS" panose="020B0603020202020204" pitchFamily="34" charset="0"/>
              </a:rPr>
              <a:t>ladder reaches 5.5m up the wall.</a:t>
            </a:r>
          </a:p>
          <a:p>
            <a:pPr marL="0" indent="0"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The </a:t>
            </a:r>
            <a:r>
              <a:rPr lang="en-GB" sz="2400" dirty="0" smtClean="0">
                <a:latin typeface="Trebuchet MS" panose="020B0603020202020204" pitchFamily="34" charset="0"/>
              </a:rPr>
              <a:t>ladder is then moved so that it now reaches 1m </a:t>
            </a:r>
            <a:r>
              <a:rPr lang="en-GB" sz="2400" dirty="0" smtClean="0">
                <a:latin typeface="Trebuchet MS" panose="020B0603020202020204" pitchFamily="34" charset="0"/>
              </a:rPr>
              <a:t>lower </a:t>
            </a:r>
            <a:r>
              <a:rPr lang="en-GB" sz="2400" dirty="0" smtClean="0">
                <a:latin typeface="Trebuchet MS" panose="020B0603020202020204" pitchFamily="34" charset="0"/>
              </a:rPr>
              <a:t>than last time. </a:t>
            </a:r>
          </a:p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How much further </a:t>
            </a:r>
            <a:r>
              <a:rPr lang="en-GB" sz="2400" dirty="0" smtClean="0">
                <a:latin typeface="Trebuchet MS" panose="020B0603020202020204" pitchFamily="34" charset="0"/>
              </a:rPr>
              <a:t>away from the wall is </a:t>
            </a:r>
            <a:r>
              <a:rPr lang="en-GB" sz="2400" dirty="0" smtClean="0">
                <a:latin typeface="Trebuchet MS" panose="020B0603020202020204" pitchFamily="34" charset="0"/>
              </a:rPr>
              <a:t>the base of the </a:t>
            </a:r>
            <a:r>
              <a:rPr lang="en-GB" sz="2400" dirty="0" smtClean="0">
                <a:latin typeface="Trebuchet MS" panose="020B0603020202020204" pitchFamily="34" charset="0"/>
              </a:rPr>
              <a:t>ladder? 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6461" b="39095"/>
          <a:stretch/>
        </p:blipFill>
        <p:spPr>
          <a:xfrm>
            <a:off x="2209800" y="1981200"/>
            <a:ext cx="5105400" cy="29096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52400"/>
            <a:ext cx="1676399" cy="838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933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2912" r="9913" b="3047"/>
          <a:stretch/>
        </p:blipFill>
        <p:spPr>
          <a:xfrm>
            <a:off x="1028700" y="685800"/>
            <a:ext cx="7086600" cy="56212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070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Challenge 2: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8406"/>
          <a:stretch/>
        </p:blipFill>
        <p:spPr>
          <a:xfrm>
            <a:off x="2645568" y="1752600"/>
            <a:ext cx="3852863" cy="49814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4854" y="11430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Here is a piece of paper. 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733800"/>
            <a:ext cx="8305800" cy="400110"/>
          </a:xfrm>
          <a:prstGeom prst="rect">
            <a:avLst/>
          </a:prstGeom>
          <a:solidFill>
            <a:srgbClr val="FFFFF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It is folded over in the following way:</a:t>
            </a:r>
            <a:endParaRPr lang="en-GB" sz="20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0" y="6095999"/>
            <a:ext cx="6096000" cy="677108"/>
          </a:xfrm>
          <a:prstGeom prst="rect">
            <a:avLst/>
          </a:prstGeom>
          <a:solidFill>
            <a:srgbClr val="FFFFF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Find the length of x</a:t>
            </a:r>
          </a:p>
          <a:p>
            <a:pPr algn="ctr"/>
            <a:endParaRPr lang="en-GB" dirty="0" smtClean="0"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52400"/>
            <a:ext cx="1676399" cy="838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5228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775" y="2257425"/>
            <a:ext cx="3600450" cy="23431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5181600" y="3962400"/>
            <a:ext cx="1219200" cy="53340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4953000" y="3962400"/>
            <a:ext cx="1524000" cy="53340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8016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1359</TotalTime>
  <Words>522</Words>
  <Application>Microsoft Office PowerPoint</Application>
  <PresentationFormat>On-screen Show (4:3)</PresentationFormat>
  <Paragraphs>104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1_Default Design</vt:lpstr>
      <vt:lpstr>PowerPoint Presentation</vt:lpstr>
      <vt:lpstr>PowerPoint Presentation</vt:lpstr>
      <vt:lpstr>The measurements in the table give the lengths of the sides of 9 different triangles. </vt:lpstr>
      <vt:lpstr>PowerPoint Presentation</vt:lpstr>
      <vt:lpstr>PowerPoint Presentation</vt:lpstr>
      <vt:lpstr>Four congruent triangles are shown below</vt:lpstr>
      <vt:lpstr>Four congruent triangles are shown below</vt:lpstr>
      <vt:lpstr>Four congruent triangles are shown below</vt:lpstr>
      <vt:lpstr>PowerPoint Presentation</vt:lpstr>
      <vt:lpstr>PowerPoint Presentation</vt:lpstr>
      <vt:lpstr>Noah is attempting to work out the length of the base of different right-angled triangles</vt:lpstr>
      <vt:lpstr>Choose the correct statement</vt:lpstr>
      <vt:lpstr>PowerPoint Presentation</vt:lpstr>
      <vt:lpstr>Challenge 1:</vt:lpstr>
      <vt:lpstr>PowerPoint Presentation</vt:lpstr>
      <vt:lpstr>Challenge 2: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141</cp:revision>
  <cp:lastPrinted>1601-01-01T00:00:00Z</cp:lastPrinted>
  <dcterms:created xsi:type="dcterms:W3CDTF">1601-01-01T00:00:00Z</dcterms:created>
  <dcterms:modified xsi:type="dcterms:W3CDTF">2018-04-19T12:46:59Z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