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81" r:id="rId2"/>
    <p:sldId id="282" r:id="rId3"/>
    <p:sldId id="262" r:id="rId4"/>
    <p:sldId id="272" r:id="rId5"/>
    <p:sldId id="273" r:id="rId6"/>
    <p:sldId id="274" r:id="rId7"/>
    <p:sldId id="276" r:id="rId8"/>
    <p:sldId id="277" r:id="rId9"/>
    <p:sldId id="293" r:id="rId10"/>
    <p:sldId id="294" r:id="rId11"/>
    <p:sldId id="292" r:id="rId12"/>
    <p:sldId id="291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139" autoAdjust="0"/>
  </p:normalViewPr>
  <p:slideViewPr>
    <p:cSldViewPr>
      <p:cViewPr>
        <p:scale>
          <a:sx n="72" d="100"/>
          <a:sy n="72" d="100"/>
        </p:scale>
        <p:origin x="-990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19/04/2018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541523" y="1905000"/>
            <a:ext cx="2162175" cy="1455737"/>
            <a:chOff x="1186" y="1645"/>
            <a:chExt cx="1362" cy="917"/>
          </a:xfrm>
        </p:grpSpPr>
        <p:sp>
          <p:nvSpPr>
            <p:cNvPr id="11267" name="AutoShape 3"/>
            <p:cNvSpPr>
              <a:spLocks noChangeArrowheads="1"/>
            </p:cNvSpPr>
            <p:nvPr/>
          </p:nvSpPr>
          <p:spPr bwMode="auto">
            <a:xfrm>
              <a:off x="1186" y="1645"/>
              <a:ext cx="1362" cy="917"/>
            </a:xfrm>
            <a:prstGeom prst="rtTriangl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1271" name="Rectangle 7"/>
            <p:cNvSpPr>
              <a:spLocks noChangeArrowheads="1"/>
            </p:cNvSpPr>
            <p:nvPr/>
          </p:nvSpPr>
          <p:spPr bwMode="auto">
            <a:xfrm>
              <a:off x="1186" y="2498"/>
              <a:ext cx="64" cy="64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2911072" y="2492422"/>
            <a:ext cx="7445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2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4227323" y="3440504"/>
            <a:ext cx="1293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7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4573587" y="2115557"/>
            <a:ext cx="12938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2832100" y="209550"/>
            <a:ext cx="3363913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dirty="0" smtClean="0">
                <a:latin typeface="Trebuchet MS" panose="020B0603020202020204" pitchFamily="34" charset="0"/>
              </a:rPr>
              <a:t>On your whiteboards…</a:t>
            </a:r>
          </a:p>
          <a:p>
            <a:pPr algn="ctr">
              <a:spcBef>
                <a:spcPct val="50000"/>
              </a:spcBef>
            </a:pPr>
            <a:r>
              <a:rPr lang="en-GB" sz="2500" dirty="0" smtClean="0">
                <a:latin typeface="Trebuchet MS" panose="020B0603020202020204" pitchFamily="34" charset="0"/>
              </a:rPr>
              <a:t>Find </a:t>
            </a:r>
            <a:r>
              <a:rPr lang="en-GB" sz="2500" dirty="0">
                <a:latin typeface="Trebuchet MS" panose="020B0603020202020204" pitchFamily="34" charset="0"/>
              </a:rPr>
              <a:t>the length of </a:t>
            </a: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dirty="0">
                <a:latin typeface="Trebuchet MS" panose="020B0603020202020204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45441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9" grpId="0"/>
      <p:bldP spid="11280" grpId="0"/>
      <p:bldP spid="11281" grpId="0"/>
      <p:bldP spid="1128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352800" y="1905000"/>
            <a:ext cx="2162175" cy="1455737"/>
            <a:chOff x="1186" y="1645"/>
            <a:chExt cx="1362" cy="917"/>
          </a:xfrm>
        </p:grpSpPr>
        <p:sp>
          <p:nvSpPr>
            <p:cNvPr id="11267" name="AutoShape 3"/>
            <p:cNvSpPr>
              <a:spLocks noChangeArrowheads="1"/>
            </p:cNvSpPr>
            <p:nvPr/>
          </p:nvSpPr>
          <p:spPr bwMode="auto">
            <a:xfrm>
              <a:off x="1186" y="1645"/>
              <a:ext cx="1362" cy="917"/>
            </a:xfrm>
            <a:prstGeom prst="rtTriangl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1271" name="Rectangle 7"/>
            <p:cNvSpPr>
              <a:spLocks noChangeArrowheads="1"/>
            </p:cNvSpPr>
            <p:nvPr/>
          </p:nvSpPr>
          <p:spPr bwMode="auto">
            <a:xfrm>
              <a:off x="1186" y="2498"/>
              <a:ext cx="64" cy="64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2709863" y="2497088"/>
            <a:ext cx="7445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2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4144168" y="2201762"/>
            <a:ext cx="1293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7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4123041" y="3282999"/>
            <a:ext cx="12938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990600" y="209550"/>
            <a:ext cx="70866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dirty="0" smtClean="0">
                <a:latin typeface="Trebuchet MS" panose="020B0603020202020204" pitchFamily="34" charset="0"/>
              </a:rPr>
              <a:t>How is this question different?</a:t>
            </a:r>
            <a:endParaRPr lang="en-GB" sz="25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5101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9" grpId="0"/>
      <p:bldP spid="11280" grpId="0"/>
      <p:bldP spid="11281" grpId="0"/>
      <p:bldP spid="112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392113" y="3089275"/>
            <a:ext cx="1490662" cy="1449388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1889125" y="4538663"/>
            <a:ext cx="2181225" cy="2166937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612775" y="3511550"/>
            <a:ext cx="113982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dirty="0" smtClean="0">
                <a:latin typeface="Trebuchet MS" panose="020B0603020202020204" pitchFamily="34" charset="0"/>
              </a:rPr>
              <a:t>4 cm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 rot="39833390">
            <a:off x="2410808" y="1436084"/>
            <a:ext cx="2640013" cy="2640012"/>
          </a:xfrm>
          <a:prstGeom prst="rect">
            <a:avLst/>
          </a:prstGeom>
          <a:solidFill>
            <a:srgbClr val="FD2B15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2312988" y="5357813"/>
            <a:ext cx="13493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dirty="0" smtClean="0">
                <a:latin typeface="Trebuchet MS" panose="020B0603020202020204" pitchFamily="34" charset="0"/>
              </a:rPr>
              <a:t>45 cm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82775" y="3084513"/>
            <a:ext cx="2162175" cy="1455737"/>
            <a:chOff x="1186" y="1645"/>
            <a:chExt cx="1362" cy="917"/>
          </a:xfrm>
        </p:grpSpPr>
        <p:sp>
          <p:nvSpPr>
            <p:cNvPr id="11267" name="AutoShape 3"/>
            <p:cNvSpPr>
              <a:spLocks noChangeArrowheads="1"/>
            </p:cNvSpPr>
            <p:nvPr/>
          </p:nvSpPr>
          <p:spPr bwMode="auto">
            <a:xfrm>
              <a:off x="1186" y="1645"/>
              <a:ext cx="1362" cy="917"/>
            </a:xfrm>
            <a:prstGeom prst="rtTriangl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1271" name="Rectangle 7"/>
            <p:cNvSpPr>
              <a:spLocks noChangeArrowheads="1"/>
            </p:cNvSpPr>
            <p:nvPr/>
          </p:nvSpPr>
          <p:spPr bwMode="auto">
            <a:xfrm>
              <a:off x="1186" y="2498"/>
              <a:ext cx="64" cy="64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1830388" y="3681413"/>
            <a:ext cx="7445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2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2674143" y="3381275"/>
            <a:ext cx="1293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7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2653016" y="4462512"/>
            <a:ext cx="12938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2832100" y="209550"/>
            <a:ext cx="3363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dirty="0">
                <a:latin typeface="Trebuchet MS" panose="020B0603020202020204" pitchFamily="34" charset="0"/>
              </a:rPr>
              <a:t>Find the length of </a:t>
            </a: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dirty="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3068034" y="2560033"/>
            <a:ext cx="13493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dirty="0" smtClean="0">
                <a:latin typeface="Trebuchet MS" panose="020B0603020202020204" pitchFamily="34" charset="0"/>
              </a:rPr>
              <a:t>49 cm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grpSp>
        <p:nvGrpSpPr>
          <p:cNvPr id="18" name="Group 22"/>
          <p:cNvGrpSpPr>
            <a:grpSpLocks/>
          </p:cNvGrpSpPr>
          <p:nvPr/>
        </p:nvGrpSpPr>
        <p:grpSpPr bwMode="auto">
          <a:xfrm>
            <a:off x="5867400" y="4572000"/>
            <a:ext cx="2601913" cy="1538288"/>
            <a:chOff x="3150" y="2301"/>
            <a:chExt cx="1639" cy="969"/>
          </a:xfrm>
          <a:noFill/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150" y="2301"/>
                  <a:ext cx="1639" cy="335"/>
                </a:xfrm>
                <a:prstGeom prst="rect">
                  <a:avLst/>
                </a:prstGeom>
                <a:grp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2500" i="1" dirty="0">
                      <a:latin typeface="Trebuchet MS" panose="020B0603020202020204" pitchFamily="34" charset="0"/>
                    </a:rPr>
                    <a:t>x</a:t>
                  </a:r>
                  <a:r>
                    <a:rPr lang="en-GB" sz="2500" dirty="0">
                      <a:latin typeface="Trebuchet MS" panose="020B0603020202020204" pitchFamily="34" charset="0"/>
                    </a:rPr>
                    <a:t> = </a:t>
                  </a:r>
                  <a14:m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5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GB" sz="2500" dirty="0">
                              <a:latin typeface="Trebuchet MS" panose="020B0603020202020204" pitchFamily="34" charset="0"/>
                              <a:sym typeface="Symbol" pitchFamily="18" charset="2"/>
                            </a:rPr>
                            <m:t>45</m:t>
                          </m:r>
                        </m:e>
                      </m:rad>
                    </m:oMath>
                  </a14:m>
                  <a:endParaRPr lang="en-GB" sz="2500" dirty="0">
                    <a:latin typeface="Trebuchet MS" panose="020B0603020202020204" pitchFamily="34" charset="0"/>
                    <a:sym typeface="Symbol" pitchFamily="18" charset="2"/>
                  </a:endParaRPr>
                </a:p>
              </p:txBody>
            </p:sp>
          </mc:Choice>
          <mc:Fallback xmlns="">
            <p:sp>
              <p:nvSpPr>
                <p:cNvPr id="19" name="Text 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50" y="2301"/>
                  <a:ext cx="1639" cy="33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25287"/>
                  </a:stretch>
                </a:blipFill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3731" y="3270"/>
              <a:ext cx="239" cy="0"/>
            </a:xfrm>
            <a:prstGeom prst="line">
              <a:avLst/>
            </a:prstGeom>
            <a:grpFill/>
            <a:ln w="1905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6019800" y="2606306"/>
            <a:ext cx="2601913" cy="4770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</a:t>
            </a:r>
            <a:r>
              <a:rPr lang="en-GB" sz="2500" dirty="0" smtClean="0">
                <a:latin typeface="Trebuchet MS" panose="020B0603020202020204" pitchFamily="34" charset="0"/>
                <a:sym typeface="Symbol" pitchFamily="18" charset="2"/>
              </a:rPr>
              <a:t>7</a:t>
            </a:r>
            <a:r>
              <a:rPr lang="en-GB" sz="2500" baseline="30000" dirty="0" smtClean="0">
                <a:latin typeface="Trebuchet MS" panose="020B0603020202020204" pitchFamily="34" charset="0"/>
                <a:sym typeface="Symbol" pitchFamily="18" charset="2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  <a:sym typeface="Symbol" pitchFamily="18" charset="2"/>
              </a:rPr>
              <a:t> - 2</a:t>
            </a:r>
            <a:r>
              <a:rPr lang="en-GB" sz="2500" baseline="30000" dirty="0" smtClean="0">
                <a:latin typeface="Trebuchet MS" panose="020B0603020202020204" pitchFamily="34" charset="0"/>
                <a:sym typeface="Symbol" pitchFamily="18" charset="2"/>
              </a:rPr>
              <a:t>2</a:t>
            </a:r>
            <a:endParaRPr lang="en-GB" sz="2500" dirty="0">
              <a:latin typeface="Trebuchet MS" panose="020B0603020202020204" pitchFamily="34" charset="0"/>
              <a:sym typeface="Symbol" pitchFamily="18" charset="2"/>
            </a:endParaRP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5995988" y="3180546"/>
            <a:ext cx="2601913" cy="4770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</a:t>
            </a:r>
            <a:r>
              <a:rPr lang="en-GB" sz="2500" dirty="0" smtClean="0">
                <a:latin typeface="Trebuchet MS" panose="020B0603020202020204" pitchFamily="34" charset="0"/>
              </a:rPr>
              <a:t>4</a:t>
            </a:r>
            <a:r>
              <a:rPr lang="en-GB" sz="2500" dirty="0" smtClean="0">
                <a:latin typeface="Trebuchet MS" panose="020B0603020202020204" pitchFamily="34" charset="0"/>
                <a:sym typeface="Symbol" pitchFamily="18" charset="2"/>
              </a:rPr>
              <a:t>9 - 4</a:t>
            </a:r>
            <a:endParaRPr lang="en-GB" sz="2500" dirty="0">
              <a:latin typeface="Trebuchet MS" panose="020B0603020202020204" pitchFamily="34" charset="0"/>
              <a:sym typeface="Symbol" pitchFamily="18" charset="2"/>
            </a:endParaRP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5730203" y="3888136"/>
            <a:ext cx="2601913" cy="4770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</a:t>
            </a:r>
            <a:r>
              <a:rPr lang="en-GB" sz="2500" dirty="0" smtClean="0">
                <a:latin typeface="Trebuchet MS" panose="020B0603020202020204" pitchFamily="34" charset="0"/>
                <a:sym typeface="Symbol" pitchFamily="18" charset="2"/>
              </a:rPr>
              <a:t>45</a:t>
            </a:r>
            <a:endParaRPr lang="en-GB" sz="2500" dirty="0">
              <a:latin typeface="Trebuchet MS" panose="020B0603020202020204" pitchFamily="34" charset="0"/>
              <a:sym typeface="Symbol" pitchFamily="18" charset="2"/>
            </a:endParaRPr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6096000" y="5215293"/>
            <a:ext cx="2601913" cy="492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dirty="0">
                <a:latin typeface="Trebuchet MS" panose="020B0603020202020204" pitchFamily="34" charset="0"/>
              </a:rPr>
              <a:t> </a:t>
            </a:r>
            <a:r>
              <a:rPr lang="en-GB" sz="2500" dirty="0" smtClean="0">
                <a:latin typeface="Trebuchet MS" panose="020B0603020202020204" pitchFamily="34" charset="0"/>
              </a:rPr>
              <a:t>= 6.7 </a:t>
            </a:r>
            <a:r>
              <a:rPr lang="en-GB" sz="2500" dirty="0" smtClean="0">
                <a:latin typeface="Trebuchet MS" panose="020B0603020202020204" pitchFamily="34" charset="0"/>
                <a:sym typeface="Symbol" pitchFamily="18" charset="2"/>
              </a:rPr>
              <a:t>cm</a:t>
            </a:r>
            <a:endParaRPr lang="en-GB" sz="2500" dirty="0">
              <a:latin typeface="Trebuchet MS" panose="020B0603020202020204" pitchFamily="34" charset="0"/>
              <a:sym typeface="Symbol" pitchFamily="18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9290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nimBg="1"/>
      <p:bldP spid="11273" grpId="0" animBg="1"/>
      <p:bldP spid="11274" grpId="0"/>
      <p:bldP spid="16" grpId="0" animBg="1"/>
      <p:bldP spid="11275" grpId="0"/>
      <p:bldP spid="11279" grpId="0"/>
      <p:bldP spid="11280" grpId="0"/>
      <p:bldP spid="11281" grpId="0"/>
      <p:bldP spid="11284" grpId="0"/>
      <p:bldP spid="17" grpId="0" autoUpdateAnimBg="0"/>
      <p:bldP spid="21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9" name="Rectangle 15"/>
          <p:cNvSpPr>
            <a:spLocks noChangeArrowheads="1"/>
          </p:cNvSpPr>
          <p:nvPr/>
        </p:nvSpPr>
        <p:spPr bwMode="auto">
          <a:xfrm rot="39833390">
            <a:off x="2227263" y="1509716"/>
            <a:ext cx="2640012" cy="2640013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28600" y="3187704"/>
            <a:ext cx="1490662" cy="144938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725612" y="4637093"/>
            <a:ext cx="2181225" cy="206850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719262" y="3182941"/>
            <a:ext cx="2162175" cy="1533524"/>
            <a:chOff x="1186" y="1645"/>
            <a:chExt cx="1362" cy="966"/>
          </a:xfrm>
          <a:solidFill>
            <a:srgbClr val="FF0000"/>
          </a:solidFill>
        </p:grpSpPr>
        <p:sp>
          <p:nvSpPr>
            <p:cNvPr id="16390" name="AutoShape 6"/>
            <p:cNvSpPr>
              <a:spLocks noChangeArrowheads="1"/>
            </p:cNvSpPr>
            <p:nvPr/>
          </p:nvSpPr>
          <p:spPr bwMode="auto">
            <a:xfrm>
              <a:off x="1186" y="1645"/>
              <a:ext cx="1362" cy="917"/>
            </a:xfrm>
            <a:prstGeom prst="rtTriangle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  <p:sp>
          <p:nvSpPr>
            <p:cNvPr id="16393" name="AutoShape 9"/>
            <p:cNvSpPr>
              <a:spLocks noChangeArrowheads="1"/>
            </p:cNvSpPr>
            <p:nvPr/>
          </p:nvSpPr>
          <p:spPr bwMode="auto">
            <a:xfrm rot="6505459">
              <a:off x="2296" y="2370"/>
              <a:ext cx="182" cy="300"/>
            </a:xfrm>
            <a:prstGeom prst="triangle">
              <a:avLst>
                <a:gd name="adj" fmla="val 445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  <p:sp>
          <p:nvSpPr>
            <p:cNvPr id="16394" name="Rectangle 10"/>
            <p:cNvSpPr>
              <a:spLocks noChangeArrowheads="1"/>
            </p:cNvSpPr>
            <p:nvPr/>
          </p:nvSpPr>
          <p:spPr bwMode="auto">
            <a:xfrm>
              <a:off x="1186" y="2498"/>
              <a:ext cx="64" cy="64"/>
            </a:xfrm>
            <a:prstGeom prst="rect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2568575" y="3498854"/>
            <a:ext cx="7445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latin typeface="Trebuchet MS" panose="020B0603020202020204" pitchFamily="34" charset="0"/>
              </a:rPr>
              <a:t>12cm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2443162" y="4629154"/>
            <a:ext cx="1293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latin typeface="Trebuchet MS" panose="020B0603020202020204" pitchFamily="34" charset="0"/>
              </a:rPr>
              <a:t>8cm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1358900" y="3686179"/>
            <a:ext cx="4222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5627687" y="2412863"/>
            <a:ext cx="3363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dirty="0">
                <a:latin typeface="Trebuchet MS" panose="020B0603020202020204" pitchFamily="34" charset="0"/>
              </a:rPr>
              <a:t>Find the length of </a:t>
            </a: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dirty="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171407" y="3093899"/>
            <a:ext cx="2220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12</a:t>
            </a:r>
            <a:r>
              <a:rPr lang="en-GB" sz="2500" baseline="30000" dirty="0">
                <a:latin typeface="Trebuchet MS" panose="020B0603020202020204" pitchFamily="34" charset="0"/>
              </a:rPr>
              <a:t>2 </a:t>
            </a:r>
            <a:r>
              <a:rPr lang="en-GB" sz="2500" dirty="0">
                <a:latin typeface="Trebuchet MS" panose="020B0603020202020204" pitchFamily="34" charset="0"/>
              </a:rPr>
              <a:t> - 8</a:t>
            </a:r>
            <a:r>
              <a:rPr lang="en-GB" sz="2500" baseline="30000" dirty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6171407" y="3714612"/>
            <a:ext cx="2276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144</a:t>
            </a:r>
            <a:r>
              <a:rPr lang="en-GB" sz="2500" baseline="30000" dirty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 - 64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171407" y="4336912"/>
            <a:ext cx="19113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80</a:t>
            </a:r>
          </a:p>
        </p:txBody>
      </p:sp>
      <p:grpSp>
        <p:nvGrpSpPr>
          <p:cNvPr id="19" name="Group 19"/>
          <p:cNvGrpSpPr>
            <a:grpSpLocks/>
          </p:cNvGrpSpPr>
          <p:nvPr/>
        </p:nvGrpSpPr>
        <p:grpSpPr bwMode="auto">
          <a:xfrm>
            <a:off x="6190457" y="4917942"/>
            <a:ext cx="2736850" cy="477838"/>
            <a:chOff x="3471" y="3019"/>
            <a:chExt cx="1532" cy="301"/>
          </a:xfrm>
        </p:grpSpPr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471" y="3019"/>
              <a:ext cx="1532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500" i="1" dirty="0">
                  <a:latin typeface="Trebuchet MS" panose="020B0603020202020204" pitchFamily="34" charset="0"/>
                </a:rPr>
                <a:t>x  </a:t>
              </a:r>
              <a:r>
                <a:rPr lang="en-GB" sz="2500" dirty="0">
                  <a:latin typeface="Trebuchet MS" panose="020B0603020202020204" pitchFamily="34" charset="0"/>
                </a:rPr>
                <a:t>= </a:t>
              </a:r>
              <a:r>
                <a:rPr lang="en-GB" sz="2500" dirty="0">
                  <a:latin typeface="Trebuchet MS" panose="020B0603020202020204" pitchFamily="34" charset="0"/>
                  <a:sym typeface="Symbol" pitchFamily="18" charset="2"/>
                </a:rPr>
                <a:t></a:t>
              </a:r>
              <a:r>
                <a:rPr lang="en-GB" sz="2500" dirty="0">
                  <a:latin typeface="Trebuchet MS" panose="020B0603020202020204" pitchFamily="34" charset="0"/>
                </a:rPr>
                <a:t>80 = </a:t>
              </a:r>
              <a:r>
                <a:rPr lang="en-GB" sz="2500" dirty="0" smtClean="0">
                  <a:latin typeface="Trebuchet MS" panose="020B0603020202020204" pitchFamily="34" charset="0"/>
                </a:rPr>
                <a:t>8.9 cm</a:t>
              </a:r>
              <a:endParaRPr lang="en-GB" sz="2500" dirty="0">
                <a:latin typeface="Trebuchet MS" panose="020B0603020202020204" pitchFamily="34" charset="0"/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37" y="3040"/>
              <a:ext cx="3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2" name="Oval 21"/>
          <p:cNvSpPr/>
          <p:nvPr/>
        </p:nvSpPr>
        <p:spPr bwMode="auto">
          <a:xfrm>
            <a:off x="7391400" y="914400"/>
            <a:ext cx="887442" cy="995422"/>
          </a:xfrm>
          <a:prstGeom prst="ellipse">
            <a:avLst/>
          </a:prstGeom>
          <a:solidFill>
            <a:srgbClr val="FF0000"/>
          </a:solidFill>
          <a:ln w="38100">
            <a:solidFill>
              <a:srgbClr val="CC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F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6096000" y="941104"/>
            <a:ext cx="887442" cy="995422"/>
          </a:xfrm>
          <a:prstGeom prst="ellipse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76400" y="2286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In your pairs …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3287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9" grpId="0" animBg="1"/>
      <p:bldP spid="16387" grpId="0" animBg="1"/>
      <p:bldP spid="16388" grpId="0" animBg="1"/>
      <p:bldP spid="16395" grpId="0"/>
      <p:bldP spid="16396" grpId="0"/>
      <p:bldP spid="16397" grpId="0"/>
      <p:bldP spid="16398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9" name="Rectangle 15"/>
          <p:cNvSpPr>
            <a:spLocks noChangeArrowheads="1"/>
          </p:cNvSpPr>
          <p:nvPr/>
        </p:nvSpPr>
        <p:spPr bwMode="auto">
          <a:xfrm rot="39833390">
            <a:off x="624491" y="1426179"/>
            <a:ext cx="2640012" cy="2640013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298698" y="4559656"/>
            <a:ext cx="1446264" cy="144938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733800" y="2384384"/>
            <a:ext cx="2225679" cy="2175272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 rot="16200000">
            <a:off x="1984374" y="2714699"/>
            <a:ext cx="2162175" cy="1533524"/>
            <a:chOff x="1186" y="1645"/>
            <a:chExt cx="1362" cy="966"/>
          </a:xfrm>
          <a:solidFill>
            <a:srgbClr val="FF0000"/>
          </a:solidFill>
        </p:grpSpPr>
        <p:sp>
          <p:nvSpPr>
            <p:cNvPr id="16390" name="AutoShape 6"/>
            <p:cNvSpPr>
              <a:spLocks noChangeArrowheads="1"/>
            </p:cNvSpPr>
            <p:nvPr/>
          </p:nvSpPr>
          <p:spPr bwMode="auto">
            <a:xfrm>
              <a:off x="1186" y="1645"/>
              <a:ext cx="1362" cy="917"/>
            </a:xfrm>
            <a:prstGeom prst="rtTriangle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  <p:sp>
          <p:nvSpPr>
            <p:cNvPr id="16393" name="AutoShape 9"/>
            <p:cNvSpPr>
              <a:spLocks noChangeArrowheads="1"/>
            </p:cNvSpPr>
            <p:nvPr/>
          </p:nvSpPr>
          <p:spPr bwMode="auto">
            <a:xfrm rot="6505459">
              <a:off x="2296" y="2370"/>
              <a:ext cx="182" cy="300"/>
            </a:xfrm>
            <a:prstGeom prst="triangle">
              <a:avLst>
                <a:gd name="adj" fmla="val 445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  <p:sp>
          <p:nvSpPr>
            <p:cNvPr id="16394" name="Rectangle 10"/>
            <p:cNvSpPr>
              <a:spLocks noChangeArrowheads="1"/>
            </p:cNvSpPr>
            <p:nvPr/>
          </p:nvSpPr>
          <p:spPr bwMode="auto">
            <a:xfrm>
              <a:off x="1186" y="2498"/>
              <a:ext cx="64" cy="64"/>
            </a:xfrm>
            <a:prstGeom prst="rect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2371710" y="3177415"/>
            <a:ext cx="7445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10cm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3816448" y="3353178"/>
            <a:ext cx="1293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6cm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2905109" y="4460948"/>
            <a:ext cx="4222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6003878" y="2236815"/>
            <a:ext cx="3363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dirty="0">
                <a:latin typeface="Trebuchet MS" panose="020B0603020202020204" pitchFamily="34" charset="0"/>
              </a:rPr>
              <a:t>Find the length of </a:t>
            </a: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dirty="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421438" y="2927126"/>
            <a:ext cx="2220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</a:t>
            </a:r>
            <a:r>
              <a:rPr lang="en-GB" sz="2500" dirty="0" smtClean="0">
                <a:latin typeface="Trebuchet MS" panose="020B0603020202020204" pitchFamily="34" charset="0"/>
              </a:rPr>
              <a:t>10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500" dirty="0" smtClean="0">
                <a:latin typeface="Trebuchet MS" panose="020B0603020202020204" pitchFamily="34" charset="0"/>
              </a:rPr>
              <a:t> + 6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6421438" y="3547839"/>
            <a:ext cx="2276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</a:t>
            </a:r>
            <a:r>
              <a:rPr lang="en-GB" sz="2500" dirty="0" smtClean="0">
                <a:latin typeface="Trebuchet MS" panose="020B0603020202020204" pitchFamily="34" charset="0"/>
              </a:rPr>
              <a:t>100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 </a:t>
            </a:r>
            <a:r>
              <a:rPr lang="en-GB" sz="2500" dirty="0" smtClean="0">
                <a:latin typeface="Trebuchet MS" panose="020B0603020202020204" pitchFamily="34" charset="0"/>
              </a:rPr>
              <a:t> + 36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421438" y="4170139"/>
            <a:ext cx="19113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</a:t>
            </a:r>
            <a:r>
              <a:rPr lang="en-GB" sz="2500" dirty="0" smtClean="0">
                <a:latin typeface="Trebuchet MS" panose="020B0603020202020204" pitchFamily="34" charset="0"/>
              </a:rPr>
              <a:t>136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grpSp>
        <p:nvGrpSpPr>
          <p:cNvPr id="19" name="Group 19"/>
          <p:cNvGrpSpPr>
            <a:grpSpLocks/>
          </p:cNvGrpSpPr>
          <p:nvPr/>
        </p:nvGrpSpPr>
        <p:grpSpPr bwMode="auto">
          <a:xfrm>
            <a:off x="6440488" y="4751169"/>
            <a:ext cx="3084512" cy="1054101"/>
            <a:chOff x="3471" y="3019"/>
            <a:chExt cx="1532" cy="664"/>
          </a:xfrm>
        </p:grpSpPr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471" y="3019"/>
              <a:ext cx="1532" cy="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500" i="1" dirty="0">
                  <a:latin typeface="Trebuchet MS" panose="020B0603020202020204" pitchFamily="34" charset="0"/>
                </a:rPr>
                <a:t>x  </a:t>
              </a:r>
              <a:r>
                <a:rPr lang="en-GB" sz="2500" dirty="0">
                  <a:latin typeface="Trebuchet MS" panose="020B0603020202020204" pitchFamily="34" charset="0"/>
                </a:rPr>
                <a:t>= </a:t>
              </a:r>
              <a:r>
                <a:rPr lang="en-GB" sz="2500" dirty="0" smtClean="0">
                  <a:latin typeface="Trebuchet MS" panose="020B0603020202020204" pitchFamily="34" charset="0"/>
                  <a:sym typeface="Symbol" pitchFamily="18" charset="2"/>
                </a:rPr>
                <a:t>136</a:t>
              </a:r>
              <a:r>
                <a:rPr lang="en-GB" sz="2500" dirty="0" smtClean="0">
                  <a:latin typeface="Trebuchet MS" panose="020B0603020202020204" pitchFamily="34" charset="0"/>
                </a:rPr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en-GB" sz="2500" dirty="0" smtClean="0">
                  <a:latin typeface="Trebuchet MS" panose="020B0603020202020204" pitchFamily="34" charset="0"/>
                </a:rPr>
                <a:t>x  = 11.7 cm</a:t>
              </a:r>
              <a:endParaRPr lang="en-GB" sz="2500" dirty="0">
                <a:latin typeface="Trebuchet MS" panose="020B0603020202020204" pitchFamily="34" charset="0"/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05" y="3040"/>
              <a:ext cx="3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2" name="Oval 21"/>
          <p:cNvSpPr/>
          <p:nvPr/>
        </p:nvSpPr>
        <p:spPr bwMode="auto">
          <a:xfrm>
            <a:off x="7646958" y="838200"/>
            <a:ext cx="887442" cy="995422"/>
          </a:xfrm>
          <a:prstGeom prst="ellipse">
            <a:avLst/>
          </a:prstGeom>
          <a:solidFill>
            <a:srgbClr val="FF0000"/>
          </a:solidFill>
          <a:ln w="38100">
            <a:solidFill>
              <a:srgbClr val="CC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F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6351558" y="864904"/>
            <a:ext cx="887442" cy="995422"/>
          </a:xfrm>
          <a:prstGeom prst="ellipse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76400" y="2286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Trebuchet MS" panose="020B0603020202020204" pitchFamily="34" charset="0"/>
              </a:rPr>
              <a:t>I</a:t>
            </a:r>
            <a:r>
              <a:rPr lang="en-GB" sz="3600" dirty="0" smtClean="0">
                <a:latin typeface="Trebuchet MS" panose="020B0603020202020204" pitchFamily="34" charset="0"/>
              </a:rPr>
              <a:t>n your pairs …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23801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9" grpId="0" animBg="1"/>
      <p:bldP spid="16387" grpId="0" animBg="1"/>
      <p:bldP spid="16388" grpId="0" animBg="1"/>
      <p:bldP spid="16395" grpId="0"/>
      <p:bldP spid="16396" grpId="0"/>
      <p:bldP spid="16397" grpId="0"/>
      <p:bldP spid="16398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9" name="Rectangle 15"/>
          <p:cNvSpPr>
            <a:spLocks noChangeArrowheads="1"/>
          </p:cNvSpPr>
          <p:nvPr/>
        </p:nvSpPr>
        <p:spPr bwMode="auto">
          <a:xfrm rot="17997336">
            <a:off x="687109" y="3437493"/>
            <a:ext cx="2640012" cy="2640013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 rot="3790660">
            <a:off x="1084250" y="1258048"/>
            <a:ext cx="1490662" cy="144938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 rot="20000741">
            <a:off x="3185701" y="1801075"/>
            <a:ext cx="2181225" cy="206850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 rot="3814366" flipV="1">
            <a:off x="1592740" y="2829668"/>
            <a:ext cx="2162175" cy="1533524"/>
            <a:chOff x="1186" y="1645"/>
            <a:chExt cx="1362" cy="966"/>
          </a:xfrm>
          <a:solidFill>
            <a:srgbClr val="FF0000"/>
          </a:solidFill>
        </p:grpSpPr>
        <p:sp>
          <p:nvSpPr>
            <p:cNvPr id="16390" name="AutoShape 6"/>
            <p:cNvSpPr>
              <a:spLocks noChangeArrowheads="1"/>
            </p:cNvSpPr>
            <p:nvPr/>
          </p:nvSpPr>
          <p:spPr bwMode="auto">
            <a:xfrm>
              <a:off x="1186" y="1645"/>
              <a:ext cx="1362" cy="917"/>
            </a:xfrm>
            <a:prstGeom prst="rtTriangle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  <p:sp>
          <p:nvSpPr>
            <p:cNvPr id="16393" name="AutoShape 9"/>
            <p:cNvSpPr>
              <a:spLocks noChangeArrowheads="1"/>
            </p:cNvSpPr>
            <p:nvPr/>
          </p:nvSpPr>
          <p:spPr bwMode="auto">
            <a:xfrm rot="6505459">
              <a:off x="2296" y="2370"/>
              <a:ext cx="182" cy="300"/>
            </a:xfrm>
            <a:prstGeom prst="triangle">
              <a:avLst>
                <a:gd name="adj" fmla="val 445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  <p:sp>
          <p:nvSpPr>
            <p:cNvPr id="16394" name="Rectangle 10"/>
            <p:cNvSpPr>
              <a:spLocks noChangeArrowheads="1"/>
            </p:cNvSpPr>
            <p:nvPr/>
          </p:nvSpPr>
          <p:spPr bwMode="auto">
            <a:xfrm>
              <a:off x="1186" y="2498"/>
              <a:ext cx="64" cy="64"/>
            </a:xfrm>
            <a:prstGeom prst="rect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2097386" y="3604646"/>
            <a:ext cx="7445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11 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1759652" y="2272506"/>
            <a:ext cx="1293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4 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3205966" y="2802908"/>
            <a:ext cx="4222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5740009" y="2819400"/>
            <a:ext cx="3363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dirty="0">
                <a:latin typeface="Trebuchet MS" panose="020B0603020202020204" pitchFamily="34" charset="0"/>
              </a:rPr>
              <a:t>Find the length of </a:t>
            </a: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dirty="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172200" y="3479663"/>
            <a:ext cx="2220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</a:t>
            </a:r>
            <a:r>
              <a:rPr lang="en-GB" sz="2500" dirty="0" smtClean="0">
                <a:latin typeface="Trebuchet MS" panose="020B0603020202020204" pitchFamily="34" charset="0"/>
              </a:rPr>
              <a:t>11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- </a:t>
            </a:r>
            <a:r>
              <a:rPr lang="en-GB" sz="2500" dirty="0" smtClean="0">
                <a:latin typeface="Trebuchet MS" panose="020B0603020202020204" pitchFamily="34" charset="0"/>
              </a:rPr>
              <a:t>4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6172200" y="4100376"/>
            <a:ext cx="2276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</a:t>
            </a:r>
            <a:r>
              <a:rPr lang="en-GB" sz="2500" dirty="0" smtClean="0">
                <a:latin typeface="Trebuchet MS" panose="020B0603020202020204" pitchFamily="34" charset="0"/>
              </a:rPr>
              <a:t>121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 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- </a:t>
            </a:r>
            <a:r>
              <a:rPr lang="en-GB" sz="2500" dirty="0" smtClean="0">
                <a:latin typeface="Trebuchet MS" panose="020B0603020202020204" pitchFamily="34" charset="0"/>
              </a:rPr>
              <a:t>16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172200" y="4722676"/>
            <a:ext cx="19113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</a:t>
            </a:r>
            <a:r>
              <a:rPr lang="en-GB" sz="2500" dirty="0" smtClean="0">
                <a:latin typeface="Trebuchet MS" panose="020B0603020202020204" pitchFamily="34" charset="0"/>
              </a:rPr>
              <a:t>105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grpSp>
        <p:nvGrpSpPr>
          <p:cNvPr id="19" name="Group 19"/>
          <p:cNvGrpSpPr>
            <a:grpSpLocks/>
          </p:cNvGrpSpPr>
          <p:nvPr/>
        </p:nvGrpSpPr>
        <p:grpSpPr bwMode="auto">
          <a:xfrm>
            <a:off x="6191250" y="5303706"/>
            <a:ext cx="3028950" cy="477838"/>
            <a:chOff x="3471" y="3019"/>
            <a:chExt cx="1532" cy="301"/>
          </a:xfrm>
        </p:grpSpPr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471" y="3019"/>
              <a:ext cx="1532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500" i="1" dirty="0">
                  <a:latin typeface="Trebuchet MS" panose="020B0603020202020204" pitchFamily="34" charset="0"/>
                </a:rPr>
                <a:t>x  </a:t>
              </a:r>
              <a:r>
                <a:rPr lang="en-GB" sz="2500" dirty="0">
                  <a:latin typeface="Trebuchet MS" panose="020B0603020202020204" pitchFamily="34" charset="0"/>
                </a:rPr>
                <a:t>= </a:t>
              </a:r>
              <a:r>
                <a:rPr lang="en-GB" sz="2500" dirty="0" smtClean="0">
                  <a:latin typeface="Trebuchet MS" panose="020B0603020202020204" pitchFamily="34" charset="0"/>
                  <a:sym typeface="Symbol" pitchFamily="18" charset="2"/>
                </a:rPr>
                <a:t>105</a:t>
              </a:r>
              <a:r>
                <a:rPr lang="en-GB" sz="2500" dirty="0" smtClean="0">
                  <a:latin typeface="Trebuchet MS" panose="020B0603020202020204" pitchFamily="34" charset="0"/>
                </a:rPr>
                <a:t> </a:t>
              </a:r>
              <a:r>
                <a:rPr lang="en-GB" sz="2500" dirty="0">
                  <a:latin typeface="Trebuchet MS" panose="020B0603020202020204" pitchFamily="34" charset="0"/>
                </a:rPr>
                <a:t>= </a:t>
              </a:r>
              <a:r>
                <a:rPr lang="en-GB" sz="2500" dirty="0" smtClean="0">
                  <a:latin typeface="Trebuchet MS" panose="020B0603020202020204" pitchFamily="34" charset="0"/>
                </a:rPr>
                <a:t>10.2 cm</a:t>
              </a:r>
              <a:endParaRPr lang="en-GB" sz="2500" dirty="0">
                <a:latin typeface="Trebuchet MS" panose="020B0603020202020204" pitchFamily="34" charset="0"/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885" y="3040"/>
              <a:ext cx="3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4" name="Oval 23"/>
          <p:cNvSpPr/>
          <p:nvPr/>
        </p:nvSpPr>
        <p:spPr bwMode="auto">
          <a:xfrm>
            <a:off x="7391400" y="1219200"/>
            <a:ext cx="887442" cy="995422"/>
          </a:xfrm>
          <a:prstGeom prst="ellipse">
            <a:avLst/>
          </a:prstGeom>
          <a:solidFill>
            <a:srgbClr val="FF0000"/>
          </a:solidFill>
          <a:ln w="38100">
            <a:solidFill>
              <a:srgbClr val="CC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F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096000" y="1245904"/>
            <a:ext cx="887442" cy="995422"/>
          </a:xfrm>
          <a:prstGeom prst="ellipse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76400" y="191869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In your pairs …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1457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9" grpId="0" animBg="1"/>
      <p:bldP spid="16387" grpId="0" animBg="1"/>
      <p:bldP spid="16388" grpId="0" animBg="1"/>
      <p:bldP spid="16395" grpId="0"/>
      <p:bldP spid="16396" grpId="0"/>
      <p:bldP spid="16397" grpId="0"/>
      <p:bldP spid="16398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1719262" y="3182941"/>
            <a:ext cx="2162175" cy="1455737"/>
          </a:xfrm>
          <a:prstGeom prst="rtTriangle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1719262" y="4537078"/>
            <a:ext cx="101600" cy="1016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2568575" y="3498854"/>
            <a:ext cx="7445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8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2443162" y="4629154"/>
            <a:ext cx="1293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6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1358900" y="3686179"/>
            <a:ext cx="4222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endParaRPr lang="en-GB" sz="2500" i="1" dirty="0">
              <a:latin typeface="Trebuchet MS" panose="020B06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4375" y="228600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In your books…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4889074" y="3008316"/>
            <a:ext cx="2220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</a:t>
            </a:r>
            <a:r>
              <a:rPr lang="en-GB" sz="2500" dirty="0" smtClean="0">
                <a:latin typeface="Trebuchet MS" panose="020B0603020202020204" pitchFamily="34" charset="0"/>
              </a:rPr>
              <a:t>8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- </a:t>
            </a:r>
            <a:r>
              <a:rPr lang="en-GB" sz="2500" dirty="0" smtClean="0">
                <a:latin typeface="Trebuchet MS" panose="020B0603020202020204" pitchFamily="34" charset="0"/>
              </a:rPr>
              <a:t>6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4889074" y="3629029"/>
            <a:ext cx="2276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</a:t>
            </a:r>
            <a:r>
              <a:rPr lang="en-GB" sz="2500" dirty="0" smtClean="0">
                <a:latin typeface="Trebuchet MS" panose="020B0603020202020204" pitchFamily="34" charset="0"/>
              </a:rPr>
              <a:t>64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 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- </a:t>
            </a:r>
            <a:r>
              <a:rPr lang="en-GB" sz="2500" dirty="0" smtClean="0">
                <a:latin typeface="Trebuchet MS" panose="020B0603020202020204" pitchFamily="34" charset="0"/>
              </a:rPr>
              <a:t>36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4889074" y="4251329"/>
            <a:ext cx="19113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</a:t>
            </a:r>
            <a:r>
              <a:rPr lang="en-GB" sz="2500" dirty="0" smtClean="0">
                <a:latin typeface="Trebuchet MS" panose="020B0603020202020204" pitchFamily="34" charset="0"/>
              </a:rPr>
              <a:t>= 28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grpSp>
        <p:nvGrpSpPr>
          <p:cNvPr id="19" name="Group 19"/>
          <p:cNvGrpSpPr>
            <a:grpSpLocks/>
          </p:cNvGrpSpPr>
          <p:nvPr/>
        </p:nvGrpSpPr>
        <p:grpSpPr bwMode="auto">
          <a:xfrm>
            <a:off x="4908124" y="4832359"/>
            <a:ext cx="3028950" cy="477838"/>
            <a:chOff x="3471" y="3019"/>
            <a:chExt cx="1532" cy="301"/>
          </a:xfrm>
        </p:grpSpPr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471" y="3019"/>
              <a:ext cx="1532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500" i="1" dirty="0">
                  <a:latin typeface="Trebuchet MS" panose="020B0603020202020204" pitchFamily="34" charset="0"/>
                </a:rPr>
                <a:t>x  </a:t>
              </a:r>
              <a:r>
                <a:rPr lang="en-GB" sz="2500" dirty="0">
                  <a:latin typeface="Trebuchet MS" panose="020B0603020202020204" pitchFamily="34" charset="0"/>
                </a:rPr>
                <a:t>= </a:t>
              </a:r>
              <a:r>
                <a:rPr lang="en-GB" sz="2500" dirty="0" smtClean="0">
                  <a:latin typeface="Trebuchet MS" panose="020B0603020202020204" pitchFamily="34" charset="0"/>
                  <a:sym typeface="Symbol" pitchFamily="18" charset="2"/>
                </a:rPr>
                <a:t>28</a:t>
              </a:r>
              <a:r>
                <a:rPr lang="en-GB" sz="2500" dirty="0" smtClean="0">
                  <a:latin typeface="Trebuchet MS" panose="020B0603020202020204" pitchFamily="34" charset="0"/>
                </a:rPr>
                <a:t> </a:t>
              </a:r>
              <a:r>
                <a:rPr lang="en-GB" sz="2500" dirty="0">
                  <a:latin typeface="Trebuchet MS" panose="020B0603020202020204" pitchFamily="34" charset="0"/>
                </a:rPr>
                <a:t>= </a:t>
              </a:r>
              <a:r>
                <a:rPr lang="en-GB" sz="2500" dirty="0" smtClean="0">
                  <a:latin typeface="Trebuchet MS" panose="020B0603020202020204" pitchFamily="34" charset="0"/>
                </a:rPr>
                <a:t>5.3 cm</a:t>
              </a:r>
              <a:endParaRPr lang="en-GB" sz="2500" dirty="0">
                <a:latin typeface="Trebuchet MS" panose="020B0603020202020204" pitchFamily="34" charset="0"/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885" y="3040"/>
              <a:ext cx="232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2063751" y="1824884"/>
            <a:ext cx="486727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dirty="0">
                <a:latin typeface="Trebuchet MS" panose="020B0603020202020204" pitchFamily="34" charset="0"/>
              </a:rPr>
              <a:t>Find the length of </a:t>
            </a:r>
            <a:r>
              <a:rPr lang="en-GB" sz="2500" i="1" dirty="0" smtClean="0">
                <a:latin typeface="Trebuchet MS" panose="020B0603020202020204" pitchFamily="34" charset="0"/>
              </a:rPr>
              <a:t>x </a:t>
            </a:r>
            <a:r>
              <a:rPr lang="en-GB" sz="2500" dirty="0" smtClean="0">
                <a:latin typeface="Trebuchet MS" panose="020B0603020202020204" pitchFamily="34" charset="0"/>
              </a:rPr>
              <a:t>to 1dp.</a:t>
            </a:r>
            <a:endParaRPr lang="en-GB" sz="25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4578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5" grpId="0"/>
      <p:bldP spid="16396" grpId="0"/>
      <p:bldP spid="16397" grpId="0"/>
      <p:bldP spid="16" grpId="0"/>
      <p:bldP spid="17" grpId="0"/>
      <p:bldP spid="18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AutoShape 6"/>
          <p:cNvSpPr>
            <a:spLocks noChangeArrowheads="1"/>
          </p:cNvSpPr>
          <p:nvPr/>
        </p:nvSpPr>
        <p:spPr bwMode="auto">
          <a:xfrm rot="16200000">
            <a:off x="864394" y="3206291"/>
            <a:ext cx="2162175" cy="1455737"/>
          </a:xfrm>
          <a:prstGeom prst="rtTriangle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 rot="16200000">
            <a:off x="2571750" y="4913647"/>
            <a:ext cx="101600" cy="1016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1203658" y="3723815"/>
            <a:ext cx="7445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6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1681159" y="4999707"/>
            <a:ext cx="1293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4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2687305" y="3837499"/>
            <a:ext cx="4222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4375" y="228600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In your books…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4648235" y="2840372"/>
            <a:ext cx="2220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</a:t>
            </a:r>
            <a:r>
              <a:rPr lang="en-GB" sz="2500" dirty="0" smtClean="0">
                <a:latin typeface="Trebuchet MS" panose="020B0603020202020204" pitchFamily="34" charset="0"/>
              </a:rPr>
              <a:t>6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- </a:t>
            </a:r>
            <a:r>
              <a:rPr lang="en-GB" sz="2500" dirty="0" smtClean="0">
                <a:latin typeface="Trebuchet MS" panose="020B0603020202020204" pitchFamily="34" charset="0"/>
              </a:rPr>
              <a:t>4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4648235" y="3461085"/>
            <a:ext cx="2276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</a:t>
            </a:r>
            <a:r>
              <a:rPr lang="en-GB" sz="2500" dirty="0" smtClean="0">
                <a:latin typeface="Trebuchet MS" panose="020B0603020202020204" pitchFamily="34" charset="0"/>
              </a:rPr>
              <a:t>36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 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- </a:t>
            </a:r>
            <a:r>
              <a:rPr lang="en-GB" sz="2500" dirty="0" smtClean="0">
                <a:latin typeface="Trebuchet MS" panose="020B0603020202020204" pitchFamily="34" charset="0"/>
              </a:rPr>
              <a:t>16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4648235" y="4083385"/>
            <a:ext cx="19113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</a:t>
            </a:r>
            <a:r>
              <a:rPr lang="en-GB" sz="2500" dirty="0" smtClean="0">
                <a:latin typeface="Trebuchet MS" panose="020B0603020202020204" pitchFamily="34" charset="0"/>
              </a:rPr>
              <a:t>= 20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grpSp>
        <p:nvGrpSpPr>
          <p:cNvPr id="19" name="Group 19"/>
          <p:cNvGrpSpPr>
            <a:grpSpLocks/>
          </p:cNvGrpSpPr>
          <p:nvPr/>
        </p:nvGrpSpPr>
        <p:grpSpPr bwMode="auto">
          <a:xfrm>
            <a:off x="4667285" y="4664415"/>
            <a:ext cx="3028950" cy="477838"/>
            <a:chOff x="3471" y="3019"/>
            <a:chExt cx="1532" cy="301"/>
          </a:xfrm>
        </p:grpSpPr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471" y="3019"/>
              <a:ext cx="1532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500" i="1" dirty="0">
                  <a:latin typeface="Trebuchet MS" panose="020B0603020202020204" pitchFamily="34" charset="0"/>
                </a:rPr>
                <a:t>x  </a:t>
              </a:r>
              <a:r>
                <a:rPr lang="en-GB" sz="2500" dirty="0">
                  <a:latin typeface="Trebuchet MS" panose="020B0603020202020204" pitchFamily="34" charset="0"/>
                </a:rPr>
                <a:t>= </a:t>
              </a:r>
              <a:r>
                <a:rPr lang="en-GB" sz="2500" dirty="0" smtClean="0">
                  <a:latin typeface="Trebuchet MS" panose="020B0603020202020204" pitchFamily="34" charset="0"/>
                  <a:sym typeface="Symbol" pitchFamily="18" charset="2"/>
                </a:rPr>
                <a:t>20</a:t>
              </a:r>
              <a:r>
                <a:rPr lang="en-GB" sz="2500" dirty="0" smtClean="0">
                  <a:latin typeface="Trebuchet MS" panose="020B0603020202020204" pitchFamily="34" charset="0"/>
                </a:rPr>
                <a:t> </a:t>
              </a:r>
              <a:r>
                <a:rPr lang="en-GB" sz="2500" dirty="0">
                  <a:latin typeface="Trebuchet MS" panose="020B0603020202020204" pitchFamily="34" charset="0"/>
                </a:rPr>
                <a:t>= </a:t>
              </a:r>
              <a:r>
                <a:rPr lang="en-GB" sz="2500" dirty="0" smtClean="0">
                  <a:latin typeface="Trebuchet MS" panose="020B0603020202020204" pitchFamily="34" charset="0"/>
                </a:rPr>
                <a:t>4.5 cm</a:t>
              </a:r>
              <a:endParaRPr lang="en-GB" sz="2500" dirty="0">
                <a:latin typeface="Trebuchet MS" panose="020B0603020202020204" pitchFamily="34" charset="0"/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885" y="3040"/>
              <a:ext cx="232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2063751" y="1824884"/>
            <a:ext cx="486727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dirty="0">
                <a:latin typeface="Trebuchet MS" panose="020B0603020202020204" pitchFamily="34" charset="0"/>
              </a:rPr>
              <a:t>Find the length of </a:t>
            </a:r>
            <a:r>
              <a:rPr lang="en-GB" sz="2500" i="1" dirty="0" smtClean="0">
                <a:latin typeface="Trebuchet MS" panose="020B0603020202020204" pitchFamily="34" charset="0"/>
              </a:rPr>
              <a:t>x </a:t>
            </a:r>
            <a:r>
              <a:rPr lang="en-GB" sz="2500" dirty="0" smtClean="0">
                <a:latin typeface="Trebuchet MS" panose="020B0603020202020204" pitchFamily="34" charset="0"/>
              </a:rPr>
              <a:t>to 1dp.</a:t>
            </a:r>
            <a:endParaRPr lang="en-GB" sz="25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8188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5" grpId="0"/>
      <p:bldP spid="16396" grpId="0"/>
      <p:bldP spid="16397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6868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In your pairs…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3200" dirty="0" smtClean="0">
                <a:latin typeface="Trebuchet MS" panose="020B0603020202020204" pitchFamily="34" charset="0"/>
              </a:rPr>
              <a:t>One of you is student A and one is student B.</a:t>
            </a:r>
          </a:p>
          <a:p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3200" dirty="0" smtClean="0">
                <a:latin typeface="Trebuchet MS" panose="020B0603020202020204" pitchFamily="34" charset="0"/>
              </a:rPr>
              <a:t>Student A: complete the three questions on the left hand side of the sheet,</a:t>
            </a:r>
          </a:p>
          <a:p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3200" dirty="0" smtClean="0">
                <a:latin typeface="Trebuchet MS" panose="020B0603020202020204" pitchFamily="34" charset="0"/>
              </a:rPr>
              <a:t>Student B: complete the three questions on the right hand side of the sheet.</a:t>
            </a:r>
          </a:p>
          <a:p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3200" dirty="0" smtClean="0">
                <a:latin typeface="Trebuchet MS" panose="020B0603020202020204" pitchFamily="34" charset="0"/>
              </a:rPr>
              <a:t>You have 5 minutes in silence…</a:t>
            </a:r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802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686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In your pairs…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3200" dirty="0" smtClean="0">
                <a:latin typeface="Trebuchet MS" panose="020B0603020202020204" pitchFamily="34" charset="0"/>
              </a:rPr>
              <a:t>Now swap and read each other’s work.</a:t>
            </a:r>
          </a:p>
          <a:p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3200" dirty="0" smtClean="0">
                <a:latin typeface="Trebuchet MS" panose="020B0603020202020204" pitchFamily="34" charset="0"/>
              </a:rPr>
              <a:t>Correct using your green pen.</a:t>
            </a:r>
          </a:p>
          <a:p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3200" dirty="0" smtClean="0">
                <a:latin typeface="Trebuchet MS" panose="020B0603020202020204" pitchFamily="34" charset="0"/>
              </a:rPr>
              <a:t>Discuss any mistakes.</a:t>
            </a:r>
          </a:p>
          <a:p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3200" dirty="0" smtClean="0">
                <a:latin typeface="Trebuchet MS" panose="020B0603020202020204" pitchFamily="34" charset="0"/>
              </a:rPr>
              <a:t>When you have finished answer the question at the bottom of the sheet together.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522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8600"/>
            <a:ext cx="541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latin typeface="Trebuchet MS" panose="020B0603020202020204" pitchFamily="34" charset="0"/>
              </a:rPr>
              <a:t>To finish …</a:t>
            </a:r>
            <a:endParaRPr lang="en-GB" sz="4400" dirty="0">
              <a:latin typeface="Trebuchet MS" panose="020B0603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1"/>
            <a:ext cx="8229600" cy="685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 smtClean="0">
                <a:latin typeface="Trebuchet MS" panose="020B0603020202020204" pitchFamily="34" charset="0"/>
              </a:rPr>
              <a:t>In your pairs, find the length of AB</a:t>
            </a:r>
            <a:endParaRPr lang="en-GB" kern="0" dirty="0">
              <a:latin typeface="Trebuchet MS" panose="020B0603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105" y="2209800"/>
            <a:ext cx="4607935" cy="45258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719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28600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Trebuchet MS" panose="020B0603020202020204" pitchFamily="34" charset="0"/>
              </a:rPr>
              <a:t>Challenge:</a:t>
            </a:r>
            <a:endParaRPr lang="en-GB" sz="4000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26280" b="33527"/>
          <a:stretch/>
        </p:blipFill>
        <p:spPr>
          <a:xfrm>
            <a:off x="1981200" y="3276600"/>
            <a:ext cx="5105400" cy="22921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1214497"/>
            <a:ext cx="8915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Shown is an isosceles triangle. The hypotenuse is 8cm. </a:t>
            </a:r>
          </a:p>
          <a:p>
            <a:pPr algn="ctr"/>
            <a:endParaRPr lang="en-GB" sz="2800" dirty="0">
              <a:latin typeface="Trebuchet MS" panose="020B0603020202020204" pitchFamily="34" charset="0"/>
            </a:endParaRPr>
          </a:p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Find the area of the triangle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234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1207</TotalTime>
  <Words>370</Words>
  <Application>Microsoft Office PowerPoint</Application>
  <PresentationFormat>On-screen Show (4:3)</PresentationFormat>
  <Paragraphs>97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124</cp:revision>
  <cp:lastPrinted>1601-01-01T00:00:00Z</cp:lastPrinted>
  <dcterms:created xsi:type="dcterms:W3CDTF">1601-01-01T00:00:00Z</dcterms:created>
  <dcterms:modified xsi:type="dcterms:W3CDTF">2018-04-19T12:01:15Z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