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300" r:id="rId2"/>
    <p:sldId id="316" r:id="rId3"/>
    <p:sldId id="317" r:id="rId4"/>
    <p:sldId id="318" r:id="rId5"/>
    <p:sldId id="319" r:id="rId6"/>
    <p:sldId id="320" r:id="rId7"/>
    <p:sldId id="326" r:id="rId8"/>
    <p:sldId id="327" r:id="rId9"/>
    <p:sldId id="328" r:id="rId10"/>
    <p:sldId id="329" r:id="rId11"/>
    <p:sldId id="321" r:id="rId12"/>
    <p:sldId id="322" r:id="rId13"/>
    <p:sldId id="273" r:id="rId14"/>
    <p:sldId id="323" r:id="rId15"/>
    <p:sldId id="324" r:id="rId16"/>
    <p:sldId id="325" r:id="rId17"/>
    <p:sldId id="308" r:id="rId18"/>
    <p:sldId id="309" r:id="rId19"/>
    <p:sldId id="310" r:id="rId20"/>
    <p:sldId id="291" r:id="rId21"/>
    <p:sldId id="315" r:id="rId22"/>
    <p:sldId id="292" r:id="rId23"/>
    <p:sldId id="311" r:id="rId24"/>
    <p:sldId id="312" r:id="rId25"/>
    <p:sldId id="313" r:id="rId26"/>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66"/>
    <a:srgbClr val="DDDDDB"/>
    <a:srgbClr val="FFFFFA"/>
    <a:srgbClr val="FFC000"/>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89165" autoAdjust="0"/>
  </p:normalViewPr>
  <p:slideViewPr>
    <p:cSldViewPr>
      <p:cViewPr>
        <p:scale>
          <a:sx n="60" d="100"/>
          <a:sy n="60" d="100"/>
        </p:scale>
        <p:origin x="-98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1D59403-2AC4-4440-A57F-1AAF5847DA89}" type="datetimeFigureOut">
              <a:rPr lang="en-GB" smtClean="0"/>
              <a:t>15/04/2018</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ED63807-BA29-41AD-8123-25389EBB11C7}" type="slidenum">
              <a:rPr lang="en-GB" smtClean="0"/>
              <a:t>‹#›</a:t>
            </a:fld>
            <a:endParaRPr lang="en-GB" dirty="0"/>
          </a:p>
        </p:txBody>
      </p:sp>
    </p:spTree>
    <p:extLst>
      <p:ext uri="{BB962C8B-B14F-4D97-AF65-F5344CB8AC3E}">
        <p14:creationId xmlns:p14="http://schemas.microsoft.com/office/powerpoint/2010/main" val="684545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link is to a</a:t>
            </a:r>
            <a:r>
              <a:rPr lang="en-GB" baseline="0" dirty="0" smtClean="0"/>
              <a:t> </a:t>
            </a:r>
            <a:r>
              <a:rPr lang="en-GB" baseline="0" dirty="0" err="1" smtClean="0"/>
              <a:t>Geogebra</a:t>
            </a:r>
            <a:r>
              <a:rPr lang="en-GB" baseline="0" dirty="0" smtClean="0"/>
              <a:t> file.  Drag the green slider to animate.</a:t>
            </a:r>
          </a:p>
          <a:p>
            <a:r>
              <a:rPr lang="en-GB" baseline="0" dirty="0" smtClean="0"/>
              <a:t>The second link is to a YouTube clip of an episode of QI which uses a gadget to demonstrate Pythagoras’ Theorem. This clip uses the letters in an alternative way, which is a good talking point. It also has the triangle in a different orientation which is also a useful discussion to have.</a:t>
            </a:r>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6</a:t>
            </a:fld>
            <a:endParaRPr lang="en-GB" dirty="0"/>
          </a:p>
        </p:txBody>
      </p:sp>
    </p:spTree>
    <p:extLst>
      <p:ext uri="{BB962C8B-B14F-4D97-AF65-F5344CB8AC3E}">
        <p14:creationId xmlns:p14="http://schemas.microsoft.com/office/powerpoint/2010/main" val="337034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7</a:t>
            </a:fld>
            <a:endParaRPr lang="en-GB" dirty="0"/>
          </a:p>
        </p:txBody>
      </p:sp>
    </p:spTree>
    <p:extLst>
      <p:ext uri="{BB962C8B-B14F-4D97-AF65-F5344CB8AC3E}">
        <p14:creationId xmlns:p14="http://schemas.microsoft.com/office/powerpoint/2010/main" val="337034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link is to a</a:t>
            </a:r>
            <a:r>
              <a:rPr lang="en-GB" baseline="0" dirty="0" smtClean="0"/>
              <a:t> </a:t>
            </a:r>
            <a:r>
              <a:rPr lang="en-GB" baseline="0" dirty="0" err="1" smtClean="0"/>
              <a:t>Geogebra</a:t>
            </a:r>
            <a:r>
              <a:rPr lang="en-GB" baseline="0" dirty="0" smtClean="0"/>
              <a:t> file.  Drag the green slider to animate.</a:t>
            </a:r>
          </a:p>
          <a:p>
            <a:r>
              <a:rPr lang="en-GB" baseline="0" dirty="0" smtClean="0"/>
              <a:t>The second link is to a YouTube clip of an episode of QI which uses a gadget to demonstrate Pythagoras’ Theorem. This clip uses the letters in an alternative way, which is a good talking point.</a:t>
            </a:r>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11</a:t>
            </a:fld>
            <a:endParaRPr lang="en-GB" dirty="0"/>
          </a:p>
        </p:txBody>
      </p:sp>
    </p:spTree>
    <p:extLst>
      <p:ext uri="{BB962C8B-B14F-4D97-AF65-F5344CB8AC3E}">
        <p14:creationId xmlns:p14="http://schemas.microsoft.com/office/powerpoint/2010/main" val="337034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Example-Problem pair is a method taken from Craig Barton’s book</a:t>
            </a:r>
            <a:r>
              <a:rPr lang="en-GB" baseline="0" dirty="0" smtClean="0"/>
              <a:t> which combines the </a:t>
            </a:r>
            <a:r>
              <a:rPr lang="en-GB" i="1" baseline="0" dirty="0" smtClean="0"/>
              <a:t>Silent Teacher</a:t>
            </a:r>
            <a:r>
              <a:rPr lang="en-GB" i="0" baseline="0" dirty="0" smtClean="0"/>
              <a:t> with </a:t>
            </a:r>
            <a:r>
              <a:rPr lang="en-GB" i="1" baseline="0" dirty="0" smtClean="0"/>
              <a:t>Show Call</a:t>
            </a:r>
            <a:endParaRPr lang="en-GB" i="1" dirty="0"/>
          </a:p>
        </p:txBody>
      </p:sp>
      <p:sp>
        <p:nvSpPr>
          <p:cNvPr id="4" name="Slide Number Placeholder 3"/>
          <p:cNvSpPr>
            <a:spLocks noGrp="1"/>
          </p:cNvSpPr>
          <p:nvPr>
            <p:ph type="sldNum" sz="quarter" idx="10"/>
          </p:nvPr>
        </p:nvSpPr>
        <p:spPr/>
        <p:txBody>
          <a:bodyPr/>
          <a:lstStyle/>
          <a:p>
            <a:fld id="{8ED63807-BA29-41AD-8123-25389EBB11C7}" type="slidenum">
              <a:rPr lang="en-GB" smtClean="0"/>
              <a:t>12</a:t>
            </a:fld>
            <a:endParaRPr lang="en-GB" dirty="0"/>
          </a:p>
        </p:txBody>
      </p:sp>
    </p:spTree>
    <p:extLst>
      <p:ext uri="{BB962C8B-B14F-4D97-AF65-F5344CB8AC3E}">
        <p14:creationId xmlns:p14="http://schemas.microsoft.com/office/powerpoint/2010/main" val="337034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diagrams</a:t>
            </a:r>
            <a:r>
              <a:rPr lang="en-GB" baseline="0" dirty="0" smtClean="0"/>
              <a:t> are used initially to ensure all students can access the activity. We will move away from the diagrams most students as the unit progresses, with only those requiring the scaffolding continuing to use them.</a:t>
            </a:r>
          </a:p>
        </p:txBody>
      </p:sp>
      <p:sp>
        <p:nvSpPr>
          <p:cNvPr id="4" name="Slide Number Placeholder 3"/>
          <p:cNvSpPr>
            <a:spLocks noGrp="1"/>
          </p:cNvSpPr>
          <p:nvPr>
            <p:ph type="sldNum" sz="quarter" idx="10"/>
          </p:nvPr>
        </p:nvSpPr>
        <p:spPr/>
        <p:txBody>
          <a:bodyPr/>
          <a:lstStyle/>
          <a:p>
            <a:fld id="{8ED63807-BA29-41AD-8123-25389EBB11C7}" type="slidenum">
              <a:rPr lang="en-GB" smtClean="0"/>
              <a:t>13</a:t>
            </a:fld>
            <a:endParaRPr lang="en-GB" dirty="0"/>
          </a:p>
        </p:txBody>
      </p:sp>
    </p:spTree>
    <p:extLst>
      <p:ext uri="{BB962C8B-B14F-4D97-AF65-F5344CB8AC3E}">
        <p14:creationId xmlns:p14="http://schemas.microsoft.com/office/powerpoint/2010/main" val="22382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Students now answer the next question on their whiteboards. Look around for any errors or particularly good examples.</a:t>
            </a:r>
          </a:p>
        </p:txBody>
      </p:sp>
      <p:sp>
        <p:nvSpPr>
          <p:cNvPr id="4" name="Slide Number Placeholder 3"/>
          <p:cNvSpPr>
            <a:spLocks noGrp="1"/>
          </p:cNvSpPr>
          <p:nvPr>
            <p:ph type="sldNum" sz="quarter" idx="10"/>
          </p:nvPr>
        </p:nvSpPr>
        <p:spPr/>
        <p:txBody>
          <a:bodyPr/>
          <a:lstStyle/>
          <a:p>
            <a:fld id="{8ED63807-BA29-41AD-8123-25389EBB11C7}" type="slidenum">
              <a:rPr lang="en-GB" smtClean="0"/>
              <a:t>14</a:t>
            </a:fld>
            <a:endParaRPr lang="en-GB" dirty="0"/>
          </a:p>
        </p:txBody>
      </p:sp>
    </p:spTree>
    <p:extLst>
      <p:ext uri="{BB962C8B-B14F-4D97-AF65-F5344CB8AC3E}">
        <p14:creationId xmlns:p14="http://schemas.microsoft.com/office/powerpoint/2010/main" val="22382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Pick four or five examples to share with the class. Choose correct examples and also examples with errors to discuss.</a:t>
            </a:r>
          </a:p>
          <a:p>
            <a:r>
              <a:rPr lang="en-GB" baseline="0" dirty="0" smtClean="0"/>
              <a:t>Show by:</a:t>
            </a:r>
          </a:p>
          <a:p>
            <a:r>
              <a:rPr lang="en-GB" baseline="0" dirty="0" smtClean="0"/>
              <a:t>Showing whiteboards</a:t>
            </a:r>
          </a:p>
          <a:p>
            <a:r>
              <a:rPr lang="en-GB" baseline="0" dirty="0" smtClean="0"/>
              <a:t>Using the </a:t>
            </a:r>
            <a:r>
              <a:rPr lang="en-GB" baseline="0" dirty="0" err="1" smtClean="0"/>
              <a:t>visualiser</a:t>
            </a:r>
            <a:endParaRPr lang="en-GB" baseline="0" dirty="0" smtClean="0"/>
          </a:p>
          <a:p>
            <a:r>
              <a:rPr lang="en-GB" baseline="0" dirty="0" smtClean="0"/>
              <a:t>Taking photos with your phone and saving to Google Photos which can be shown immediately on the screen.</a:t>
            </a:r>
          </a:p>
        </p:txBody>
      </p:sp>
      <p:sp>
        <p:nvSpPr>
          <p:cNvPr id="4" name="Slide Number Placeholder 3"/>
          <p:cNvSpPr>
            <a:spLocks noGrp="1"/>
          </p:cNvSpPr>
          <p:nvPr>
            <p:ph type="sldNum" sz="quarter" idx="10"/>
          </p:nvPr>
        </p:nvSpPr>
        <p:spPr/>
        <p:txBody>
          <a:bodyPr/>
          <a:lstStyle/>
          <a:p>
            <a:fld id="{8ED63807-BA29-41AD-8123-25389EBB11C7}" type="slidenum">
              <a:rPr lang="en-GB" smtClean="0"/>
              <a:t>15</a:t>
            </a:fld>
            <a:endParaRPr lang="en-GB" dirty="0"/>
          </a:p>
        </p:txBody>
      </p:sp>
    </p:spTree>
    <p:extLst>
      <p:ext uri="{BB962C8B-B14F-4D97-AF65-F5344CB8AC3E}">
        <p14:creationId xmlns:p14="http://schemas.microsoft.com/office/powerpoint/2010/main" val="22382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19</a:t>
            </a:fld>
            <a:endParaRPr lang="en-GB" dirty="0"/>
          </a:p>
        </p:txBody>
      </p:sp>
    </p:spTree>
    <p:extLst>
      <p:ext uri="{BB962C8B-B14F-4D97-AF65-F5344CB8AC3E}">
        <p14:creationId xmlns:p14="http://schemas.microsoft.com/office/powerpoint/2010/main" val="2420543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23</a:t>
            </a:fld>
            <a:endParaRPr lang="en-GB" dirty="0"/>
          </a:p>
        </p:txBody>
      </p:sp>
    </p:spTree>
    <p:extLst>
      <p:ext uri="{BB962C8B-B14F-4D97-AF65-F5344CB8AC3E}">
        <p14:creationId xmlns:p14="http://schemas.microsoft.com/office/powerpoint/2010/main" val="3720673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24</a:t>
            </a:fld>
            <a:endParaRPr lang="en-GB" dirty="0"/>
          </a:p>
        </p:txBody>
      </p:sp>
    </p:spTree>
    <p:extLst>
      <p:ext uri="{BB962C8B-B14F-4D97-AF65-F5344CB8AC3E}">
        <p14:creationId xmlns:p14="http://schemas.microsoft.com/office/powerpoint/2010/main" val="1800772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challenge question for when students</a:t>
            </a:r>
            <a:r>
              <a:rPr lang="en-GB" baseline="0" dirty="0" smtClean="0"/>
              <a:t> </a:t>
            </a:r>
            <a:r>
              <a:rPr lang="en-GB" baseline="0" smtClean="0"/>
              <a:t>have finished.</a:t>
            </a:r>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25</a:t>
            </a:fld>
            <a:endParaRPr lang="en-GB" dirty="0"/>
          </a:p>
        </p:txBody>
      </p:sp>
    </p:spTree>
    <p:extLst>
      <p:ext uri="{BB962C8B-B14F-4D97-AF65-F5344CB8AC3E}">
        <p14:creationId xmlns:p14="http://schemas.microsoft.com/office/powerpoint/2010/main" val="183341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BDD6A609-8187-4CB5-94D5-DF277E6A631B}" type="slidenum">
              <a:rPr lang="en-GB"/>
              <a:pPr>
                <a:defRPr/>
              </a:pPr>
              <a:t>‹#›</a:t>
            </a:fld>
            <a:endParaRPr lang="en-GB" dirty="0"/>
          </a:p>
        </p:txBody>
      </p:sp>
    </p:spTree>
    <p:extLst>
      <p:ext uri="{BB962C8B-B14F-4D97-AF65-F5344CB8AC3E}">
        <p14:creationId xmlns:p14="http://schemas.microsoft.com/office/powerpoint/2010/main" val="22919403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D2AB36EB-0382-43E4-8065-F0BE3325CA4D}" type="slidenum">
              <a:rPr lang="en-GB"/>
              <a:pPr>
                <a:defRPr/>
              </a:pPr>
              <a:t>‹#›</a:t>
            </a:fld>
            <a:endParaRPr lang="en-GB" dirty="0"/>
          </a:p>
        </p:txBody>
      </p:sp>
    </p:spTree>
    <p:extLst>
      <p:ext uri="{BB962C8B-B14F-4D97-AF65-F5344CB8AC3E}">
        <p14:creationId xmlns:p14="http://schemas.microsoft.com/office/powerpoint/2010/main" val="13257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23374A7B-D5CD-4124-A076-6B72649CE2FF}" type="slidenum">
              <a:rPr lang="en-GB"/>
              <a:pPr>
                <a:defRPr/>
              </a:pPr>
              <a:t>‹#›</a:t>
            </a:fld>
            <a:endParaRPr lang="en-GB" dirty="0"/>
          </a:p>
        </p:txBody>
      </p:sp>
    </p:spTree>
    <p:extLst>
      <p:ext uri="{BB962C8B-B14F-4D97-AF65-F5344CB8AC3E}">
        <p14:creationId xmlns:p14="http://schemas.microsoft.com/office/powerpoint/2010/main" val="366612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3A0E1B3B-1198-4D0A-ACA6-E8D8D6AAE5C7}" type="slidenum">
              <a:rPr lang="en-GB"/>
              <a:pPr>
                <a:defRPr/>
              </a:pPr>
              <a:t>‹#›</a:t>
            </a:fld>
            <a:endParaRPr lang="en-GB" dirty="0"/>
          </a:p>
        </p:txBody>
      </p:sp>
    </p:spTree>
    <p:extLst>
      <p:ext uri="{BB962C8B-B14F-4D97-AF65-F5344CB8AC3E}">
        <p14:creationId xmlns:p14="http://schemas.microsoft.com/office/powerpoint/2010/main" val="1482742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9" name="Rectangle 6"/>
          <p:cNvSpPr>
            <a:spLocks noGrp="1" noChangeArrowheads="1"/>
          </p:cNvSpPr>
          <p:nvPr>
            <p:ph type="sldNum" sz="quarter" idx="12"/>
          </p:nvPr>
        </p:nvSpPr>
        <p:spPr>
          <a:ln/>
        </p:spPr>
        <p:txBody>
          <a:bodyPr/>
          <a:lstStyle>
            <a:lvl1pPr>
              <a:defRPr/>
            </a:lvl1pPr>
          </a:lstStyle>
          <a:p>
            <a:pPr>
              <a:defRPr/>
            </a:pPr>
            <a:fld id="{2AD6C6AB-6310-4CFF-8091-02A786CBA96D}" type="slidenum">
              <a:rPr lang="en-GB"/>
              <a:pPr>
                <a:defRPr/>
              </a:pPr>
              <a:t>‹#›</a:t>
            </a:fld>
            <a:endParaRPr lang="en-GB" dirty="0"/>
          </a:p>
        </p:txBody>
      </p:sp>
    </p:spTree>
    <p:extLst>
      <p:ext uri="{BB962C8B-B14F-4D97-AF65-F5344CB8AC3E}">
        <p14:creationId xmlns:p14="http://schemas.microsoft.com/office/powerpoint/2010/main" val="974252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5" name="Rectangle 6"/>
          <p:cNvSpPr>
            <a:spLocks noGrp="1" noChangeArrowheads="1"/>
          </p:cNvSpPr>
          <p:nvPr>
            <p:ph type="sldNum" sz="quarter" idx="12"/>
          </p:nvPr>
        </p:nvSpPr>
        <p:spPr>
          <a:ln/>
        </p:spPr>
        <p:txBody>
          <a:bodyPr/>
          <a:lstStyle>
            <a:lvl1pPr>
              <a:defRPr/>
            </a:lvl1pPr>
          </a:lstStyle>
          <a:p>
            <a:pPr>
              <a:defRPr/>
            </a:pPr>
            <a:fld id="{74B414F8-8348-4B19-8534-718A0CEFC94F}" type="slidenum">
              <a:rPr lang="en-GB"/>
              <a:pPr>
                <a:defRPr/>
              </a:pPr>
              <a:t>‹#›</a:t>
            </a:fld>
            <a:endParaRPr lang="en-GB" dirty="0"/>
          </a:p>
        </p:txBody>
      </p:sp>
    </p:spTree>
    <p:extLst>
      <p:ext uri="{BB962C8B-B14F-4D97-AF65-F5344CB8AC3E}">
        <p14:creationId xmlns:p14="http://schemas.microsoft.com/office/powerpoint/2010/main" val="1584215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4" name="Rectangle 6"/>
          <p:cNvSpPr>
            <a:spLocks noGrp="1" noChangeArrowheads="1"/>
          </p:cNvSpPr>
          <p:nvPr>
            <p:ph type="sldNum" sz="quarter" idx="12"/>
          </p:nvPr>
        </p:nvSpPr>
        <p:spPr>
          <a:ln/>
        </p:spPr>
        <p:txBody>
          <a:bodyPr/>
          <a:lstStyle>
            <a:lvl1pPr>
              <a:defRPr/>
            </a:lvl1pPr>
          </a:lstStyle>
          <a:p>
            <a:pPr>
              <a:defRPr/>
            </a:pPr>
            <a:fld id="{934AE141-21D5-4281-9F22-3ED4745BE01C}" type="slidenum">
              <a:rPr lang="en-GB"/>
              <a:pPr>
                <a:defRPr/>
              </a:pPr>
              <a:t>‹#›</a:t>
            </a:fld>
            <a:endParaRPr lang="en-GB" dirty="0"/>
          </a:p>
        </p:txBody>
      </p:sp>
    </p:spTree>
    <p:extLst>
      <p:ext uri="{BB962C8B-B14F-4D97-AF65-F5344CB8AC3E}">
        <p14:creationId xmlns:p14="http://schemas.microsoft.com/office/powerpoint/2010/main" val="990899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3AABED02-69AC-4CF7-811D-519C9DAD1BE5}" type="slidenum">
              <a:rPr lang="en-GB"/>
              <a:pPr>
                <a:defRPr/>
              </a:pPr>
              <a:t>‹#›</a:t>
            </a:fld>
            <a:endParaRPr lang="en-GB" dirty="0"/>
          </a:p>
        </p:txBody>
      </p:sp>
    </p:spTree>
    <p:extLst>
      <p:ext uri="{BB962C8B-B14F-4D97-AF65-F5344CB8AC3E}">
        <p14:creationId xmlns:p14="http://schemas.microsoft.com/office/powerpoint/2010/main" val="4099497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B308215A-2683-4D40-93B3-1695D49E3676}" type="slidenum">
              <a:rPr lang="en-GB"/>
              <a:pPr>
                <a:defRPr/>
              </a:pPr>
              <a:t>‹#›</a:t>
            </a:fld>
            <a:endParaRPr lang="en-GB" dirty="0"/>
          </a:p>
        </p:txBody>
      </p:sp>
    </p:spTree>
    <p:extLst>
      <p:ext uri="{BB962C8B-B14F-4D97-AF65-F5344CB8AC3E}">
        <p14:creationId xmlns:p14="http://schemas.microsoft.com/office/powerpoint/2010/main" val="401334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4B99CC74-8E89-4B12-AD9A-FD695D0919FB}" type="slidenum">
              <a:rPr lang="en-GB"/>
              <a:pPr>
                <a:defRPr/>
              </a:pPr>
              <a:t>‹#›</a:t>
            </a:fld>
            <a:endParaRPr lang="en-GB" dirty="0"/>
          </a:p>
        </p:txBody>
      </p:sp>
    </p:spTree>
    <p:extLst>
      <p:ext uri="{BB962C8B-B14F-4D97-AF65-F5344CB8AC3E}">
        <p14:creationId xmlns:p14="http://schemas.microsoft.com/office/powerpoint/2010/main" val="4163325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AC8543FF-A07B-429E-A3FE-1E5AB634DA45}" type="slidenum">
              <a:rPr lang="en-GB"/>
              <a:pPr>
                <a:defRPr/>
              </a:pPr>
              <a:t>‹#›</a:t>
            </a:fld>
            <a:endParaRPr lang="en-GB" dirty="0"/>
          </a:p>
        </p:txBody>
      </p:sp>
    </p:spTree>
    <p:extLst>
      <p:ext uri="{BB962C8B-B14F-4D97-AF65-F5344CB8AC3E}">
        <p14:creationId xmlns:p14="http://schemas.microsoft.com/office/powerpoint/2010/main" val="1833565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400" smtClean="0"/>
            </a:lvl1pPr>
          </a:lstStyle>
          <a:p>
            <a:pPr>
              <a:defRPr/>
            </a:pPr>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smtClean="0"/>
            </a:lvl1pPr>
          </a:lstStyle>
          <a:p>
            <a:pPr>
              <a:defRPr/>
            </a:pPr>
            <a:endParaRPr lang="en-GB"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smtClean="0"/>
            </a:lvl1pPr>
          </a:lstStyle>
          <a:p>
            <a:pPr>
              <a:defRPr/>
            </a:pPr>
            <a:fld id="{07CFB874-0697-4B5B-81B9-7325BB74ABC0}" type="slidenum">
              <a:rPr lang="en-GB"/>
              <a:pPr>
                <a:defRPr/>
              </a:pPr>
              <a:t>‹#›</a:t>
            </a:fld>
            <a:endParaRPr lang="en-GB" dirty="0"/>
          </a:p>
        </p:txBody>
      </p:sp>
      <p:sp>
        <p:nvSpPr>
          <p:cNvPr id="11" name="Rectangle 7"/>
          <p:cNvSpPr>
            <a:spLocks noChangeArrowheads="1"/>
          </p:cNvSpPr>
          <p:nvPr userDrawn="1"/>
        </p:nvSpPr>
        <p:spPr bwMode="auto">
          <a:xfrm>
            <a:off x="0" y="0"/>
            <a:ext cx="9144000" cy="6858000"/>
          </a:xfrm>
          <a:prstGeom prst="rect">
            <a:avLst/>
          </a:prstGeom>
          <a:noFill/>
          <a:ln w="152400" algn="ctr">
            <a:solidFill>
              <a:srgbClr val="2D2D8A">
                <a:lumMod val="75000"/>
              </a:srgb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smtClean="0">
              <a:ln>
                <a:noFill/>
              </a:ln>
              <a:solidFill>
                <a:srgbClr val="FFFFFF"/>
              </a:solidFill>
              <a:effectLst/>
              <a:uLnTx/>
              <a:uFillTx/>
              <a:latin typeface="Comic Sans MS" pitchFamily="66" charset="0"/>
              <a:cs typeface="Arial" charset="0"/>
            </a:endParaRPr>
          </a:p>
        </p:txBody>
      </p:sp>
      <p:pic>
        <p:nvPicPr>
          <p:cNvPr id="12" name="Picture 11"/>
          <p:cNvPicPr>
            <a:picLocks noChangeAspect="1"/>
          </p:cNvPicPr>
          <p:nvPr userDrawn="1"/>
        </p:nvPicPr>
        <p:blipFill rotWithShape="1">
          <a:blip r:embed="rId13">
            <a:extLst>
              <a:ext uri="{28A0092B-C50C-407E-A947-70E740481C1C}">
                <a14:useLocalDpi xmlns:a14="http://schemas.microsoft.com/office/drawing/2010/main" val="0"/>
              </a:ext>
            </a:extLst>
          </a:blip>
          <a:srcRect r="15398" b="9959"/>
          <a:stretch/>
        </p:blipFill>
        <p:spPr>
          <a:xfrm>
            <a:off x="7812360" y="5661248"/>
            <a:ext cx="888831" cy="952494"/>
          </a:xfrm>
          <a:prstGeom prst="rect">
            <a:avLst/>
          </a:prstGeom>
        </p:spPr>
      </p:pic>
    </p:spTree>
    <p:extLst>
      <p:ext uri="{BB962C8B-B14F-4D97-AF65-F5344CB8AC3E}">
        <p14:creationId xmlns:p14="http://schemas.microsoft.com/office/powerpoint/2010/main" val="187546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hyperlink" Target="https://www.youtube.com/watch?v=_e6w5GtkcGI" TargetMode="External"/><Relationship Id="rId4" Type="http://schemas.openxmlformats.org/officeDocument/2006/relationships/hyperlink" Target="https://www.geogebra.org/m/wz5Y3QMZ#material/YMCJKp3Y"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6.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7.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33400"/>
            <a:ext cx="8686800" cy="2862322"/>
          </a:xfrm>
          <a:prstGeom prst="rect">
            <a:avLst/>
          </a:prstGeom>
          <a:noFill/>
        </p:spPr>
        <p:txBody>
          <a:bodyPr wrap="square" rtlCol="0">
            <a:spAutoFit/>
          </a:bodyPr>
          <a:lstStyle/>
          <a:p>
            <a:r>
              <a:rPr lang="en-GB" sz="3600" dirty="0" smtClean="0">
                <a:latin typeface="Trebuchet MS" panose="020B0603020202020204" pitchFamily="34" charset="0"/>
              </a:rPr>
              <a:t>From last lesson:</a:t>
            </a:r>
          </a:p>
          <a:p>
            <a:pPr algn="ctr"/>
            <a:r>
              <a:rPr lang="en-GB" sz="3600" dirty="0" smtClean="0">
                <a:latin typeface="Trebuchet MS" panose="020B0603020202020204" pitchFamily="34" charset="0"/>
              </a:rPr>
              <a:t>Pythagoras’ Theorem</a:t>
            </a:r>
            <a:endParaRPr lang="en-GB" sz="3600" dirty="0">
              <a:latin typeface="Trebuchet MS" panose="020B0603020202020204" pitchFamily="34" charset="0"/>
            </a:endParaRPr>
          </a:p>
          <a:p>
            <a:pPr algn="ctr"/>
            <a:r>
              <a:rPr lang="en-GB" sz="3600" dirty="0" smtClean="0">
                <a:solidFill>
                  <a:srgbClr val="FF0000"/>
                </a:solidFill>
                <a:latin typeface="Trebuchet MS" panose="020B0603020202020204" pitchFamily="34" charset="0"/>
              </a:rPr>
              <a:t>c</a:t>
            </a:r>
            <a:r>
              <a:rPr lang="en-GB" sz="3600" baseline="30000" dirty="0" smtClean="0">
                <a:solidFill>
                  <a:srgbClr val="FF0000"/>
                </a:solidFill>
                <a:latin typeface="Trebuchet MS" panose="020B0603020202020204" pitchFamily="34" charset="0"/>
              </a:rPr>
              <a:t>2 </a:t>
            </a:r>
            <a:r>
              <a:rPr lang="en-GB" sz="3600" dirty="0" smtClean="0">
                <a:solidFill>
                  <a:srgbClr val="FF0000"/>
                </a:solidFill>
                <a:latin typeface="Trebuchet MS" panose="020B0603020202020204" pitchFamily="34" charset="0"/>
              </a:rPr>
              <a:t>= a</a:t>
            </a:r>
            <a:r>
              <a:rPr lang="en-GB" sz="3600" baseline="30000" dirty="0" smtClean="0">
                <a:solidFill>
                  <a:srgbClr val="FF0000"/>
                </a:solidFill>
                <a:latin typeface="Trebuchet MS" panose="020B0603020202020204" pitchFamily="34" charset="0"/>
              </a:rPr>
              <a:t>2</a:t>
            </a:r>
            <a:r>
              <a:rPr lang="en-GB" sz="3600" dirty="0" smtClean="0">
                <a:solidFill>
                  <a:srgbClr val="FF0000"/>
                </a:solidFill>
                <a:latin typeface="Trebuchet MS" panose="020B0603020202020204" pitchFamily="34" charset="0"/>
              </a:rPr>
              <a:t> </a:t>
            </a:r>
            <a:r>
              <a:rPr lang="en-GB" sz="3600" dirty="0">
                <a:solidFill>
                  <a:srgbClr val="FF0000"/>
                </a:solidFill>
                <a:latin typeface="Trebuchet MS" panose="020B0603020202020204" pitchFamily="34" charset="0"/>
              </a:rPr>
              <a:t>+ </a:t>
            </a:r>
            <a:r>
              <a:rPr lang="en-GB" sz="3600" dirty="0" smtClean="0">
                <a:solidFill>
                  <a:srgbClr val="FF0000"/>
                </a:solidFill>
                <a:latin typeface="Trebuchet MS" panose="020B0603020202020204" pitchFamily="34" charset="0"/>
              </a:rPr>
              <a:t>b</a:t>
            </a:r>
            <a:r>
              <a:rPr lang="en-GB" sz="3600" baseline="30000" dirty="0" smtClean="0">
                <a:solidFill>
                  <a:srgbClr val="FF0000"/>
                </a:solidFill>
                <a:latin typeface="Trebuchet MS" panose="020B0603020202020204" pitchFamily="34" charset="0"/>
              </a:rPr>
              <a:t>2</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2362200"/>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sz="2800" kern="0" dirty="0" smtClean="0">
                <a:latin typeface="Trebuchet MS" panose="020B0603020202020204" pitchFamily="34" charset="0"/>
              </a:rPr>
              <a:t>We can use this formula to find missing lengths in right-angled triangles, where a and b are the sides either side of the right angle, and c is the </a:t>
            </a:r>
            <a:r>
              <a:rPr lang="en-GB" sz="2800" kern="0" dirty="0" smtClean="0">
                <a:solidFill>
                  <a:srgbClr val="FF0000"/>
                </a:solidFill>
                <a:latin typeface="Trebuchet MS" panose="020B0603020202020204" pitchFamily="34" charset="0"/>
              </a:rPr>
              <a:t>hypotenuse</a:t>
            </a:r>
            <a:r>
              <a:rPr lang="en-GB" sz="2800" kern="0" dirty="0" smtClean="0">
                <a:latin typeface="Trebuchet MS" panose="020B0603020202020204" pitchFamily="34" charset="0"/>
              </a:rPr>
              <a:t>.</a:t>
            </a:r>
            <a:endParaRPr lang="en-GB" sz="2800" kern="0" dirty="0">
              <a:latin typeface="Trebuchet MS" panose="020B0603020202020204" pitchFamily="34" charset="0"/>
            </a:endParaRPr>
          </a:p>
        </p:txBody>
      </p:sp>
      <p:grpSp>
        <p:nvGrpSpPr>
          <p:cNvPr id="6" name="Group 2"/>
          <p:cNvGrpSpPr>
            <a:grpSpLocks/>
          </p:cNvGrpSpPr>
          <p:nvPr/>
        </p:nvGrpSpPr>
        <p:grpSpPr bwMode="auto">
          <a:xfrm>
            <a:off x="3839166" y="4038600"/>
            <a:ext cx="1618068" cy="1146428"/>
            <a:chOff x="1186" y="1645"/>
            <a:chExt cx="1362" cy="965"/>
          </a:xfrm>
        </p:grpSpPr>
        <p:sp>
          <p:nvSpPr>
            <p:cNvPr id="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grpSp>
          <p:nvGrpSpPr>
            <p:cNvPr id="8" name="Group 4"/>
            <p:cNvGrpSpPr>
              <a:grpSpLocks/>
            </p:cNvGrpSpPr>
            <p:nvPr/>
          </p:nvGrpSpPr>
          <p:grpSpPr bwMode="auto">
            <a:xfrm>
              <a:off x="2183" y="2397"/>
              <a:ext cx="354" cy="213"/>
              <a:chOff x="3559" y="2957"/>
              <a:chExt cx="838" cy="506"/>
            </a:xfrm>
          </p:grpSpPr>
          <p:sp>
            <p:nvSpPr>
              <p:cNvPr id="10" name="Arc 5"/>
              <p:cNvSpPr>
                <a:spLocks/>
              </p:cNvSpPr>
              <p:nvPr/>
            </p:nvSpPr>
            <p:spPr bwMode="auto">
              <a:xfrm rot="20606576" flipH="1">
                <a:off x="3559" y="2957"/>
                <a:ext cx="287" cy="3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28575">
                <a:solidFill>
                  <a:schemeClr val="tx1"/>
                </a:solidFill>
                <a:round/>
                <a:headEnd/>
                <a:tailEnd/>
              </a:ln>
              <a:effectLst/>
            </p:spPr>
            <p:txBody>
              <a:bodyPr wrap="none" anchor="ctr"/>
              <a:lstStyle/>
              <a:p>
                <a:endParaRPr lang="en-GB"/>
              </a:p>
            </p:txBody>
          </p:sp>
          <p:sp>
            <p:nvSpPr>
              <p:cNvPr id="11" name="AutoShape 6"/>
              <p:cNvSpPr>
                <a:spLocks noChangeArrowheads="1"/>
              </p:cNvSpPr>
              <p:nvPr/>
            </p:nvSpPr>
            <p:spPr bwMode="auto">
              <a:xfrm rot="6505459">
                <a:off x="3826" y="2892"/>
                <a:ext cx="432" cy="710"/>
              </a:xfrm>
              <a:prstGeom prst="triangle">
                <a:avLst>
                  <a:gd name="adj" fmla="val 44532"/>
                </a:avLst>
              </a:prstGeom>
              <a:solidFill>
                <a:schemeClr val="tx1"/>
              </a:solidFill>
              <a:ln w="9525">
                <a:solidFill>
                  <a:schemeClr val="tx1"/>
                </a:solidFill>
                <a:miter lim="800000"/>
                <a:headEnd/>
                <a:tailEnd/>
              </a:ln>
              <a:effectLst/>
            </p:spPr>
            <p:txBody>
              <a:bodyPr wrap="none" anchor="ctr"/>
              <a:lstStyle/>
              <a:p>
                <a:endParaRPr lang="en-GB"/>
              </a:p>
            </p:txBody>
          </p:sp>
        </p:grpSp>
        <p:sp>
          <p:nvSpPr>
            <p:cNvPr id="9"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2" name="Text Box 15"/>
          <p:cNvSpPr txBox="1">
            <a:spLocks noChangeArrowheads="1"/>
          </p:cNvSpPr>
          <p:nvPr/>
        </p:nvSpPr>
        <p:spPr bwMode="auto">
          <a:xfrm>
            <a:off x="3505200" y="4492387"/>
            <a:ext cx="879913"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a</a:t>
            </a:r>
            <a:endParaRPr lang="en-GB" dirty="0">
              <a:latin typeface="Trebuchet MS" panose="020B0603020202020204" pitchFamily="34" charset="0"/>
            </a:endParaRPr>
          </a:p>
        </p:txBody>
      </p:sp>
      <p:sp>
        <p:nvSpPr>
          <p:cNvPr id="13" name="Text Box 16"/>
          <p:cNvSpPr txBox="1">
            <a:spLocks noChangeArrowheads="1"/>
          </p:cNvSpPr>
          <p:nvPr/>
        </p:nvSpPr>
        <p:spPr bwMode="auto">
          <a:xfrm>
            <a:off x="4365774" y="5117414"/>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b</a:t>
            </a:r>
            <a:endParaRPr lang="en-GB" dirty="0">
              <a:latin typeface="Trebuchet MS" panose="020B0603020202020204" pitchFamily="34" charset="0"/>
            </a:endParaRPr>
          </a:p>
        </p:txBody>
      </p:sp>
      <p:sp>
        <p:nvSpPr>
          <p:cNvPr id="14" name="Text Box 16"/>
          <p:cNvSpPr txBox="1">
            <a:spLocks noChangeArrowheads="1"/>
          </p:cNvSpPr>
          <p:nvPr/>
        </p:nvSpPr>
        <p:spPr bwMode="auto">
          <a:xfrm>
            <a:off x="4594374" y="4213970"/>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c</a:t>
            </a:r>
            <a:endParaRPr lang="en-GB"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429108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8"/>
          <p:cNvSpPr>
            <a:spLocks noChangeArrowheads="1"/>
          </p:cNvSpPr>
          <p:nvPr/>
        </p:nvSpPr>
        <p:spPr bwMode="auto">
          <a:xfrm>
            <a:off x="2727434" y="4039285"/>
            <a:ext cx="1115539" cy="1084652"/>
          </a:xfrm>
          <a:prstGeom prst="rect">
            <a:avLst/>
          </a:prstGeom>
          <a:solidFill>
            <a:srgbClr val="92D050"/>
          </a:solidFill>
          <a:ln w="38100">
            <a:solidFill>
              <a:schemeClr val="tx1"/>
            </a:solidFill>
            <a:miter lim="800000"/>
            <a:headEnd/>
            <a:tailEnd/>
          </a:ln>
          <a:effectLst/>
        </p:spPr>
        <p:txBody>
          <a:bodyPr wrap="none" anchor="ctr"/>
          <a:lstStyle/>
          <a:p>
            <a:endParaRPr lang="en-GB"/>
          </a:p>
        </p:txBody>
      </p:sp>
      <p:sp>
        <p:nvSpPr>
          <p:cNvPr id="4" name="TextBox 3"/>
          <p:cNvSpPr txBox="1"/>
          <p:nvPr/>
        </p:nvSpPr>
        <p:spPr>
          <a:xfrm>
            <a:off x="304800" y="533400"/>
            <a:ext cx="8686800" cy="3416320"/>
          </a:xfrm>
          <a:prstGeom prst="rect">
            <a:avLst/>
          </a:prstGeom>
          <a:noFill/>
        </p:spPr>
        <p:txBody>
          <a:bodyPr wrap="square" rtlCol="0">
            <a:spAutoFit/>
          </a:bodyPr>
          <a:lstStyle/>
          <a:p>
            <a:r>
              <a:rPr lang="en-GB" sz="3600" dirty="0" smtClean="0">
                <a:latin typeface="Trebuchet MS" panose="020B0603020202020204" pitchFamily="34" charset="0"/>
              </a:rPr>
              <a:t>From last lesson:</a:t>
            </a:r>
          </a:p>
          <a:p>
            <a:pPr algn="ctr"/>
            <a:r>
              <a:rPr lang="en-GB" sz="3600" dirty="0" smtClean="0">
                <a:latin typeface="Trebuchet MS" panose="020B0603020202020204" pitchFamily="34" charset="0"/>
              </a:rPr>
              <a:t>Pythagoras’ Theorem</a:t>
            </a:r>
          </a:p>
          <a:p>
            <a:pPr algn="ctr"/>
            <a:endParaRPr lang="en-GB" sz="3600" dirty="0">
              <a:latin typeface="Trebuchet MS" panose="020B0603020202020204" pitchFamily="34" charset="0"/>
            </a:endParaRPr>
          </a:p>
          <a:p>
            <a:pPr algn="ctr"/>
            <a:r>
              <a:rPr lang="en-GB" sz="3600" dirty="0" smtClean="0">
                <a:solidFill>
                  <a:srgbClr val="FF0000"/>
                </a:solidFill>
                <a:latin typeface="Trebuchet MS" panose="020B0603020202020204" pitchFamily="34" charset="0"/>
              </a:rPr>
              <a:t>c</a:t>
            </a:r>
            <a:r>
              <a:rPr lang="en-GB" sz="3600" baseline="30000" dirty="0" smtClean="0">
                <a:solidFill>
                  <a:srgbClr val="FF0000"/>
                </a:solidFill>
                <a:latin typeface="Trebuchet MS" panose="020B0603020202020204" pitchFamily="34" charset="0"/>
              </a:rPr>
              <a:t>2 </a:t>
            </a:r>
            <a:r>
              <a:rPr lang="en-GB" sz="3600" dirty="0" smtClean="0">
                <a:solidFill>
                  <a:srgbClr val="FF0000"/>
                </a:solidFill>
                <a:latin typeface="Trebuchet MS" panose="020B0603020202020204" pitchFamily="34" charset="0"/>
              </a:rPr>
              <a:t>= a</a:t>
            </a:r>
            <a:r>
              <a:rPr lang="en-GB" sz="3600" baseline="30000" dirty="0" smtClean="0">
                <a:solidFill>
                  <a:srgbClr val="FF0000"/>
                </a:solidFill>
                <a:latin typeface="Trebuchet MS" panose="020B0603020202020204" pitchFamily="34" charset="0"/>
              </a:rPr>
              <a:t>2</a:t>
            </a:r>
            <a:r>
              <a:rPr lang="en-GB" sz="3600" dirty="0" smtClean="0">
                <a:solidFill>
                  <a:srgbClr val="FF0000"/>
                </a:solidFill>
                <a:latin typeface="Trebuchet MS" panose="020B0603020202020204" pitchFamily="34" charset="0"/>
              </a:rPr>
              <a:t> </a:t>
            </a:r>
            <a:r>
              <a:rPr lang="en-GB" sz="3600" dirty="0">
                <a:solidFill>
                  <a:srgbClr val="FF0000"/>
                </a:solidFill>
                <a:latin typeface="Trebuchet MS" panose="020B0603020202020204" pitchFamily="34" charset="0"/>
              </a:rPr>
              <a:t>+ </a:t>
            </a:r>
            <a:r>
              <a:rPr lang="en-GB" sz="3600" dirty="0" smtClean="0">
                <a:solidFill>
                  <a:srgbClr val="FF0000"/>
                </a:solidFill>
                <a:latin typeface="Trebuchet MS" panose="020B0603020202020204" pitchFamily="34" charset="0"/>
              </a:rPr>
              <a:t>b</a:t>
            </a:r>
            <a:r>
              <a:rPr lang="en-GB" sz="3600" baseline="30000" dirty="0" smtClean="0">
                <a:solidFill>
                  <a:srgbClr val="FF0000"/>
                </a:solidFill>
                <a:latin typeface="Trebuchet MS" panose="020B0603020202020204" pitchFamily="34" charset="0"/>
              </a:rPr>
              <a:t>2</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3205042"/>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sz="2800" dirty="0" smtClean="0">
                <a:solidFill>
                  <a:srgbClr val="FF0000"/>
                </a:solidFill>
                <a:latin typeface="Trebuchet MS" panose="020B0603020202020204" pitchFamily="34" charset="0"/>
              </a:rPr>
              <a:t>a</a:t>
            </a:r>
            <a:r>
              <a:rPr lang="en-GB" sz="2800" baseline="30000" dirty="0" smtClean="0">
                <a:solidFill>
                  <a:srgbClr val="FF0000"/>
                </a:solidFill>
                <a:latin typeface="Trebuchet MS" panose="020B0603020202020204" pitchFamily="34" charset="0"/>
              </a:rPr>
              <a:t>2 </a:t>
            </a:r>
            <a:r>
              <a:rPr lang="en-GB" sz="2800" dirty="0" smtClean="0">
                <a:latin typeface="Trebuchet MS" panose="020B0603020202020204" pitchFamily="34" charset="0"/>
              </a:rPr>
              <a:t>can be thought of as the </a:t>
            </a:r>
            <a:r>
              <a:rPr lang="en-GB" sz="2800" dirty="0" smtClean="0">
                <a:solidFill>
                  <a:srgbClr val="FF0000"/>
                </a:solidFill>
                <a:latin typeface="Trebuchet MS" panose="020B0603020202020204" pitchFamily="34" charset="0"/>
              </a:rPr>
              <a:t>area of a square </a:t>
            </a:r>
            <a:r>
              <a:rPr lang="en-GB" sz="2800" dirty="0" smtClean="0">
                <a:latin typeface="Trebuchet MS" panose="020B0603020202020204" pitchFamily="34" charset="0"/>
              </a:rPr>
              <a:t>with length a</a:t>
            </a:r>
            <a:endParaRPr lang="en-GB" sz="2800" kern="0" dirty="0">
              <a:latin typeface="Trebuchet MS" panose="020B0603020202020204" pitchFamily="34" charset="0"/>
            </a:endParaRPr>
          </a:p>
        </p:txBody>
      </p:sp>
      <p:grpSp>
        <p:nvGrpSpPr>
          <p:cNvPr id="6" name="Group 2"/>
          <p:cNvGrpSpPr>
            <a:grpSpLocks/>
          </p:cNvGrpSpPr>
          <p:nvPr/>
        </p:nvGrpSpPr>
        <p:grpSpPr bwMode="auto">
          <a:xfrm>
            <a:off x="3839166" y="4038600"/>
            <a:ext cx="1618068" cy="1146428"/>
            <a:chOff x="1186" y="1645"/>
            <a:chExt cx="1362" cy="965"/>
          </a:xfrm>
        </p:grpSpPr>
        <p:sp>
          <p:nvSpPr>
            <p:cNvPr id="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grpSp>
          <p:nvGrpSpPr>
            <p:cNvPr id="8" name="Group 4"/>
            <p:cNvGrpSpPr>
              <a:grpSpLocks/>
            </p:cNvGrpSpPr>
            <p:nvPr/>
          </p:nvGrpSpPr>
          <p:grpSpPr bwMode="auto">
            <a:xfrm>
              <a:off x="2183" y="2397"/>
              <a:ext cx="354" cy="213"/>
              <a:chOff x="3559" y="2957"/>
              <a:chExt cx="838" cy="506"/>
            </a:xfrm>
          </p:grpSpPr>
          <p:sp>
            <p:nvSpPr>
              <p:cNvPr id="10" name="Arc 5"/>
              <p:cNvSpPr>
                <a:spLocks/>
              </p:cNvSpPr>
              <p:nvPr/>
            </p:nvSpPr>
            <p:spPr bwMode="auto">
              <a:xfrm rot="20606576" flipH="1">
                <a:off x="3559" y="2957"/>
                <a:ext cx="287" cy="3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28575">
                <a:solidFill>
                  <a:schemeClr val="tx1"/>
                </a:solidFill>
                <a:round/>
                <a:headEnd/>
                <a:tailEnd/>
              </a:ln>
              <a:effectLst/>
            </p:spPr>
            <p:txBody>
              <a:bodyPr wrap="none" anchor="ctr"/>
              <a:lstStyle/>
              <a:p>
                <a:endParaRPr lang="en-GB"/>
              </a:p>
            </p:txBody>
          </p:sp>
          <p:sp>
            <p:nvSpPr>
              <p:cNvPr id="11" name="AutoShape 6"/>
              <p:cNvSpPr>
                <a:spLocks noChangeArrowheads="1"/>
              </p:cNvSpPr>
              <p:nvPr/>
            </p:nvSpPr>
            <p:spPr bwMode="auto">
              <a:xfrm rot="6505459">
                <a:off x="3826" y="2892"/>
                <a:ext cx="432" cy="710"/>
              </a:xfrm>
              <a:prstGeom prst="triangle">
                <a:avLst>
                  <a:gd name="adj" fmla="val 44532"/>
                </a:avLst>
              </a:prstGeom>
              <a:solidFill>
                <a:schemeClr val="tx1"/>
              </a:solidFill>
              <a:ln w="9525">
                <a:solidFill>
                  <a:schemeClr val="tx1"/>
                </a:solidFill>
                <a:miter lim="800000"/>
                <a:headEnd/>
                <a:tailEnd/>
              </a:ln>
              <a:effectLst/>
            </p:spPr>
            <p:txBody>
              <a:bodyPr wrap="none" anchor="ctr"/>
              <a:lstStyle/>
              <a:p>
                <a:endParaRPr lang="en-GB"/>
              </a:p>
            </p:txBody>
          </p:sp>
        </p:grpSp>
        <p:sp>
          <p:nvSpPr>
            <p:cNvPr id="9"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2" name="Text Box 15"/>
          <p:cNvSpPr txBox="1">
            <a:spLocks noChangeArrowheads="1"/>
          </p:cNvSpPr>
          <p:nvPr/>
        </p:nvSpPr>
        <p:spPr bwMode="auto">
          <a:xfrm>
            <a:off x="3505200" y="4492387"/>
            <a:ext cx="879913"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a</a:t>
            </a:r>
            <a:endParaRPr lang="en-GB" dirty="0">
              <a:latin typeface="Trebuchet MS" panose="020B0603020202020204" pitchFamily="34" charset="0"/>
            </a:endParaRPr>
          </a:p>
        </p:txBody>
      </p:sp>
      <p:sp>
        <p:nvSpPr>
          <p:cNvPr id="13" name="Text Box 16"/>
          <p:cNvSpPr txBox="1">
            <a:spLocks noChangeArrowheads="1"/>
          </p:cNvSpPr>
          <p:nvPr/>
        </p:nvSpPr>
        <p:spPr bwMode="auto">
          <a:xfrm>
            <a:off x="4365774" y="5117414"/>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b</a:t>
            </a:r>
            <a:endParaRPr lang="en-GB" dirty="0">
              <a:latin typeface="Trebuchet MS" panose="020B0603020202020204" pitchFamily="34" charset="0"/>
            </a:endParaRPr>
          </a:p>
        </p:txBody>
      </p:sp>
      <p:sp>
        <p:nvSpPr>
          <p:cNvPr id="14" name="Text Box 16"/>
          <p:cNvSpPr txBox="1">
            <a:spLocks noChangeArrowheads="1"/>
          </p:cNvSpPr>
          <p:nvPr/>
        </p:nvSpPr>
        <p:spPr bwMode="auto">
          <a:xfrm>
            <a:off x="4594374" y="4213970"/>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c</a:t>
            </a:r>
            <a:endParaRPr lang="en-GB" dirty="0">
              <a:latin typeface="Trebuchet MS" panose="020B0603020202020204" pitchFamily="34" charset="0"/>
            </a:endParaRPr>
          </a:p>
        </p:txBody>
      </p:sp>
      <p:sp>
        <p:nvSpPr>
          <p:cNvPr id="17" name="Text Box 10"/>
          <p:cNvSpPr txBox="1">
            <a:spLocks noChangeArrowheads="1"/>
          </p:cNvSpPr>
          <p:nvPr/>
        </p:nvSpPr>
        <p:spPr bwMode="auto">
          <a:xfrm>
            <a:off x="2727434" y="4398636"/>
            <a:ext cx="1088708" cy="477054"/>
          </a:xfrm>
          <a:prstGeom prst="rect">
            <a:avLst/>
          </a:prstGeom>
          <a:noFill/>
          <a:ln w="9525">
            <a:noFill/>
            <a:miter lim="800000"/>
            <a:headEnd/>
            <a:tailEnd/>
          </a:ln>
          <a:effectLst/>
        </p:spPr>
        <p:txBody>
          <a:bodyPr wrap="square">
            <a:spAutoFit/>
          </a:bodyPr>
          <a:lstStyle/>
          <a:p>
            <a:pPr algn="ctr">
              <a:spcBef>
                <a:spcPct val="50000"/>
              </a:spcBef>
            </a:pPr>
            <a:r>
              <a:rPr lang="en-GB" sz="2500" dirty="0">
                <a:solidFill>
                  <a:srgbClr val="FF0000"/>
                </a:solidFill>
                <a:latin typeface="Trebuchet MS" panose="020B0603020202020204" pitchFamily="34" charset="0"/>
              </a:rPr>
              <a:t>a</a:t>
            </a:r>
            <a:r>
              <a:rPr lang="en-GB" sz="2500" baseline="30000" dirty="0" smtClean="0">
                <a:solidFill>
                  <a:srgbClr val="FF0000"/>
                </a:solidFill>
                <a:latin typeface="Trebuchet MS" panose="020B0603020202020204" pitchFamily="34" charset="0"/>
              </a:rPr>
              <a:t>2</a:t>
            </a:r>
            <a:endParaRPr lang="en-GB" sz="2500" dirty="0">
              <a:solidFill>
                <a:srgbClr val="FF0000"/>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161934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3853534" y="5117470"/>
            <a:ext cx="1632323" cy="1621631"/>
          </a:xfrm>
          <a:prstGeom prst="rect">
            <a:avLst/>
          </a:prstGeom>
          <a:solidFill>
            <a:srgbClr val="FFC000"/>
          </a:solidFill>
          <a:ln w="38100">
            <a:solidFill>
              <a:schemeClr val="tx1"/>
            </a:solidFill>
            <a:miter lim="800000"/>
            <a:headEnd/>
            <a:tailEnd/>
          </a:ln>
          <a:effectLst/>
        </p:spPr>
        <p:txBody>
          <a:bodyPr wrap="none" anchor="ctr"/>
          <a:lstStyle/>
          <a:p>
            <a:endParaRPr lang="en-GB"/>
          </a:p>
        </p:txBody>
      </p:sp>
      <p:sp>
        <p:nvSpPr>
          <p:cNvPr id="4" name="TextBox 3"/>
          <p:cNvSpPr txBox="1"/>
          <p:nvPr/>
        </p:nvSpPr>
        <p:spPr>
          <a:xfrm>
            <a:off x="304800" y="533400"/>
            <a:ext cx="8686800" cy="3416320"/>
          </a:xfrm>
          <a:prstGeom prst="rect">
            <a:avLst/>
          </a:prstGeom>
          <a:noFill/>
        </p:spPr>
        <p:txBody>
          <a:bodyPr wrap="square" rtlCol="0">
            <a:spAutoFit/>
          </a:bodyPr>
          <a:lstStyle/>
          <a:p>
            <a:r>
              <a:rPr lang="en-GB" sz="3600" dirty="0" smtClean="0">
                <a:latin typeface="Trebuchet MS" panose="020B0603020202020204" pitchFamily="34" charset="0"/>
              </a:rPr>
              <a:t>From last lesson:</a:t>
            </a:r>
          </a:p>
          <a:p>
            <a:pPr algn="ctr"/>
            <a:r>
              <a:rPr lang="en-GB" sz="3600" dirty="0" smtClean="0">
                <a:latin typeface="Trebuchet MS" panose="020B0603020202020204" pitchFamily="34" charset="0"/>
              </a:rPr>
              <a:t>Pythagoras’ Theorem</a:t>
            </a:r>
          </a:p>
          <a:p>
            <a:pPr algn="ctr"/>
            <a:endParaRPr lang="en-GB" sz="3600" dirty="0">
              <a:latin typeface="Trebuchet MS" panose="020B0603020202020204" pitchFamily="34" charset="0"/>
            </a:endParaRPr>
          </a:p>
          <a:p>
            <a:pPr algn="ctr"/>
            <a:r>
              <a:rPr lang="en-GB" sz="3600" dirty="0" smtClean="0">
                <a:solidFill>
                  <a:srgbClr val="FF0000"/>
                </a:solidFill>
                <a:latin typeface="Trebuchet MS" panose="020B0603020202020204" pitchFamily="34" charset="0"/>
              </a:rPr>
              <a:t>c</a:t>
            </a:r>
            <a:r>
              <a:rPr lang="en-GB" sz="3600" baseline="30000" dirty="0" smtClean="0">
                <a:solidFill>
                  <a:srgbClr val="FF0000"/>
                </a:solidFill>
                <a:latin typeface="Trebuchet MS" panose="020B0603020202020204" pitchFamily="34" charset="0"/>
              </a:rPr>
              <a:t>2 </a:t>
            </a:r>
            <a:r>
              <a:rPr lang="en-GB" sz="3600" dirty="0" smtClean="0">
                <a:solidFill>
                  <a:srgbClr val="FF0000"/>
                </a:solidFill>
                <a:latin typeface="Trebuchet MS" panose="020B0603020202020204" pitchFamily="34" charset="0"/>
              </a:rPr>
              <a:t>= a</a:t>
            </a:r>
            <a:r>
              <a:rPr lang="en-GB" sz="3600" baseline="30000" dirty="0" smtClean="0">
                <a:solidFill>
                  <a:srgbClr val="FF0000"/>
                </a:solidFill>
                <a:latin typeface="Trebuchet MS" panose="020B0603020202020204" pitchFamily="34" charset="0"/>
              </a:rPr>
              <a:t>2</a:t>
            </a:r>
            <a:r>
              <a:rPr lang="en-GB" sz="3600" dirty="0" smtClean="0">
                <a:solidFill>
                  <a:srgbClr val="FF0000"/>
                </a:solidFill>
                <a:latin typeface="Trebuchet MS" panose="020B0603020202020204" pitchFamily="34" charset="0"/>
              </a:rPr>
              <a:t> </a:t>
            </a:r>
            <a:r>
              <a:rPr lang="en-GB" sz="3600" dirty="0">
                <a:solidFill>
                  <a:srgbClr val="FF0000"/>
                </a:solidFill>
                <a:latin typeface="Trebuchet MS" panose="020B0603020202020204" pitchFamily="34" charset="0"/>
              </a:rPr>
              <a:t>+ </a:t>
            </a:r>
            <a:r>
              <a:rPr lang="en-GB" sz="3600" dirty="0" smtClean="0">
                <a:solidFill>
                  <a:srgbClr val="FF0000"/>
                </a:solidFill>
                <a:latin typeface="Trebuchet MS" panose="020B0603020202020204" pitchFamily="34" charset="0"/>
              </a:rPr>
              <a:t>b</a:t>
            </a:r>
            <a:r>
              <a:rPr lang="en-GB" sz="3600" baseline="30000" dirty="0" smtClean="0">
                <a:solidFill>
                  <a:srgbClr val="FF0000"/>
                </a:solidFill>
                <a:latin typeface="Trebuchet MS" panose="020B0603020202020204" pitchFamily="34" charset="0"/>
              </a:rPr>
              <a:t>2</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3205042"/>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sz="2800" dirty="0" smtClean="0">
                <a:solidFill>
                  <a:srgbClr val="FF0000"/>
                </a:solidFill>
                <a:latin typeface="Trebuchet MS" panose="020B0603020202020204" pitchFamily="34" charset="0"/>
              </a:rPr>
              <a:t>b</a:t>
            </a:r>
            <a:r>
              <a:rPr lang="en-GB" sz="2800" baseline="30000" dirty="0" smtClean="0">
                <a:solidFill>
                  <a:srgbClr val="FF0000"/>
                </a:solidFill>
                <a:latin typeface="Trebuchet MS" panose="020B0603020202020204" pitchFamily="34" charset="0"/>
              </a:rPr>
              <a:t>2 </a:t>
            </a:r>
            <a:r>
              <a:rPr lang="en-GB" sz="2800" dirty="0" smtClean="0">
                <a:latin typeface="Trebuchet MS" panose="020B0603020202020204" pitchFamily="34" charset="0"/>
              </a:rPr>
              <a:t>can be thought of as the </a:t>
            </a:r>
            <a:r>
              <a:rPr lang="en-GB" sz="2800" dirty="0" smtClean="0">
                <a:solidFill>
                  <a:srgbClr val="FF0000"/>
                </a:solidFill>
                <a:latin typeface="Trebuchet MS" panose="020B0603020202020204" pitchFamily="34" charset="0"/>
              </a:rPr>
              <a:t>area of a square </a:t>
            </a:r>
            <a:r>
              <a:rPr lang="en-GB" sz="2800" dirty="0" smtClean="0">
                <a:latin typeface="Trebuchet MS" panose="020B0603020202020204" pitchFamily="34" charset="0"/>
              </a:rPr>
              <a:t>with length b</a:t>
            </a:r>
            <a:endParaRPr lang="en-GB" sz="2800" kern="0" dirty="0">
              <a:latin typeface="Trebuchet MS" panose="020B0603020202020204" pitchFamily="34" charset="0"/>
            </a:endParaRPr>
          </a:p>
        </p:txBody>
      </p:sp>
      <p:grpSp>
        <p:nvGrpSpPr>
          <p:cNvPr id="6" name="Group 2"/>
          <p:cNvGrpSpPr>
            <a:grpSpLocks/>
          </p:cNvGrpSpPr>
          <p:nvPr/>
        </p:nvGrpSpPr>
        <p:grpSpPr bwMode="auto">
          <a:xfrm>
            <a:off x="3839166" y="4038600"/>
            <a:ext cx="1618068" cy="1146428"/>
            <a:chOff x="1186" y="1645"/>
            <a:chExt cx="1362" cy="965"/>
          </a:xfrm>
        </p:grpSpPr>
        <p:sp>
          <p:nvSpPr>
            <p:cNvPr id="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grpSp>
          <p:nvGrpSpPr>
            <p:cNvPr id="8" name="Group 4"/>
            <p:cNvGrpSpPr>
              <a:grpSpLocks/>
            </p:cNvGrpSpPr>
            <p:nvPr/>
          </p:nvGrpSpPr>
          <p:grpSpPr bwMode="auto">
            <a:xfrm>
              <a:off x="2183" y="2397"/>
              <a:ext cx="354" cy="213"/>
              <a:chOff x="3559" y="2957"/>
              <a:chExt cx="838" cy="506"/>
            </a:xfrm>
          </p:grpSpPr>
          <p:sp>
            <p:nvSpPr>
              <p:cNvPr id="10" name="Arc 5"/>
              <p:cNvSpPr>
                <a:spLocks/>
              </p:cNvSpPr>
              <p:nvPr/>
            </p:nvSpPr>
            <p:spPr bwMode="auto">
              <a:xfrm rot="20606576" flipH="1">
                <a:off x="3559" y="2957"/>
                <a:ext cx="287" cy="3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28575">
                <a:solidFill>
                  <a:schemeClr val="tx1"/>
                </a:solidFill>
                <a:round/>
                <a:headEnd/>
                <a:tailEnd/>
              </a:ln>
              <a:effectLst/>
            </p:spPr>
            <p:txBody>
              <a:bodyPr wrap="none" anchor="ctr"/>
              <a:lstStyle/>
              <a:p>
                <a:endParaRPr lang="en-GB"/>
              </a:p>
            </p:txBody>
          </p:sp>
          <p:sp>
            <p:nvSpPr>
              <p:cNvPr id="11" name="AutoShape 6"/>
              <p:cNvSpPr>
                <a:spLocks noChangeArrowheads="1"/>
              </p:cNvSpPr>
              <p:nvPr/>
            </p:nvSpPr>
            <p:spPr bwMode="auto">
              <a:xfrm rot="6505459">
                <a:off x="3826" y="2892"/>
                <a:ext cx="432" cy="710"/>
              </a:xfrm>
              <a:prstGeom prst="triangle">
                <a:avLst>
                  <a:gd name="adj" fmla="val 44532"/>
                </a:avLst>
              </a:prstGeom>
              <a:solidFill>
                <a:schemeClr val="tx1"/>
              </a:solidFill>
              <a:ln w="9525">
                <a:solidFill>
                  <a:schemeClr val="tx1"/>
                </a:solidFill>
                <a:miter lim="800000"/>
                <a:headEnd/>
                <a:tailEnd/>
              </a:ln>
              <a:effectLst/>
            </p:spPr>
            <p:txBody>
              <a:bodyPr wrap="none" anchor="ctr"/>
              <a:lstStyle/>
              <a:p>
                <a:endParaRPr lang="en-GB"/>
              </a:p>
            </p:txBody>
          </p:sp>
        </p:grpSp>
        <p:sp>
          <p:nvSpPr>
            <p:cNvPr id="9"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2" name="Text Box 15"/>
          <p:cNvSpPr txBox="1">
            <a:spLocks noChangeArrowheads="1"/>
          </p:cNvSpPr>
          <p:nvPr/>
        </p:nvSpPr>
        <p:spPr bwMode="auto">
          <a:xfrm>
            <a:off x="3505200" y="4492387"/>
            <a:ext cx="879913"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a</a:t>
            </a:r>
            <a:endParaRPr lang="en-GB" dirty="0">
              <a:latin typeface="Trebuchet MS" panose="020B0603020202020204" pitchFamily="34" charset="0"/>
            </a:endParaRPr>
          </a:p>
        </p:txBody>
      </p:sp>
      <p:sp>
        <p:nvSpPr>
          <p:cNvPr id="13" name="Text Box 16"/>
          <p:cNvSpPr txBox="1">
            <a:spLocks noChangeArrowheads="1"/>
          </p:cNvSpPr>
          <p:nvPr/>
        </p:nvSpPr>
        <p:spPr bwMode="auto">
          <a:xfrm>
            <a:off x="4365774" y="5117414"/>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b</a:t>
            </a:r>
            <a:endParaRPr lang="en-GB" dirty="0">
              <a:latin typeface="Trebuchet MS" panose="020B0603020202020204" pitchFamily="34" charset="0"/>
            </a:endParaRPr>
          </a:p>
        </p:txBody>
      </p:sp>
      <p:sp>
        <p:nvSpPr>
          <p:cNvPr id="14" name="Text Box 16"/>
          <p:cNvSpPr txBox="1">
            <a:spLocks noChangeArrowheads="1"/>
          </p:cNvSpPr>
          <p:nvPr/>
        </p:nvSpPr>
        <p:spPr bwMode="auto">
          <a:xfrm>
            <a:off x="4594374" y="4213970"/>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c</a:t>
            </a:r>
            <a:endParaRPr lang="en-GB" dirty="0">
              <a:latin typeface="Trebuchet MS" panose="020B0603020202020204" pitchFamily="34" charset="0"/>
            </a:endParaRPr>
          </a:p>
        </p:txBody>
      </p:sp>
      <p:sp>
        <p:nvSpPr>
          <p:cNvPr id="17" name="Text Box 10"/>
          <p:cNvSpPr txBox="1">
            <a:spLocks noChangeArrowheads="1"/>
          </p:cNvSpPr>
          <p:nvPr/>
        </p:nvSpPr>
        <p:spPr bwMode="auto">
          <a:xfrm>
            <a:off x="4125341" y="5705193"/>
            <a:ext cx="1088708" cy="477054"/>
          </a:xfrm>
          <a:prstGeom prst="rect">
            <a:avLst/>
          </a:prstGeom>
          <a:noFill/>
          <a:ln w="9525">
            <a:noFill/>
            <a:miter lim="800000"/>
            <a:headEnd/>
            <a:tailEnd/>
          </a:ln>
          <a:effectLst/>
        </p:spPr>
        <p:txBody>
          <a:bodyPr wrap="square">
            <a:spAutoFit/>
          </a:bodyPr>
          <a:lstStyle/>
          <a:p>
            <a:pPr algn="ctr">
              <a:spcBef>
                <a:spcPct val="50000"/>
              </a:spcBef>
            </a:pPr>
            <a:r>
              <a:rPr lang="en-GB" sz="2500" dirty="0" smtClean="0">
                <a:solidFill>
                  <a:srgbClr val="FF0000"/>
                </a:solidFill>
                <a:latin typeface="Trebuchet MS" panose="020B0603020202020204" pitchFamily="34" charset="0"/>
              </a:rPr>
              <a:t>b</a:t>
            </a:r>
            <a:r>
              <a:rPr lang="en-GB" sz="2500" baseline="30000" dirty="0" smtClean="0">
                <a:solidFill>
                  <a:srgbClr val="FF0000"/>
                </a:solidFill>
                <a:latin typeface="Trebuchet MS" panose="020B0603020202020204" pitchFamily="34" charset="0"/>
              </a:rPr>
              <a:t>2</a:t>
            </a:r>
            <a:endParaRPr lang="en-GB" sz="2500" dirty="0">
              <a:solidFill>
                <a:srgbClr val="FF0000"/>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422519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52400" y="3205042"/>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sz="2800" dirty="0" smtClean="0">
                <a:solidFill>
                  <a:srgbClr val="FF0000"/>
                </a:solidFill>
                <a:latin typeface="Trebuchet MS" panose="020B0603020202020204" pitchFamily="34" charset="0"/>
              </a:rPr>
              <a:t>c</a:t>
            </a:r>
            <a:r>
              <a:rPr lang="en-GB" sz="2800" baseline="30000" dirty="0" smtClean="0">
                <a:solidFill>
                  <a:srgbClr val="FF0000"/>
                </a:solidFill>
                <a:latin typeface="Trebuchet MS" panose="020B0603020202020204" pitchFamily="34" charset="0"/>
              </a:rPr>
              <a:t>2 </a:t>
            </a:r>
            <a:r>
              <a:rPr lang="en-GB" sz="2800" dirty="0" smtClean="0">
                <a:latin typeface="Trebuchet MS" panose="020B0603020202020204" pitchFamily="34" charset="0"/>
              </a:rPr>
              <a:t>can be thought of as the </a:t>
            </a:r>
            <a:r>
              <a:rPr lang="en-GB" sz="2800" dirty="0" smtClean="0">
                <a:solidFill>
                  <a:srgbClr val="FF0000"/>
                </a:solidFill>
                <a:latin typeface="Trebuchet MS" panose="020B0603020202020204" pitchFamily="34" charset="0"/>
              </a:rPr>
              <a:t>area of a square </a:t>
            </a:r>
            <a:r>
              <a:rPr lang="en-GB" sz="2800" dirty="0" smtClean="0">
                <a:latin typeface="Trebuchet MS" panose="020B0603020202020204" pitchFamily="34" charset="0"/>
              </a:rPr>
              <a:t>with length c</a:t>
            </a:r>
            <a:endParaRPr lang="en-GB" sz="2800" kern="0" dirty="0">
              <a:latin typeface="Trebuchet MS" panose="020B0603020202020204" pitchFamily="34" charset="0"/>
            </a:endParaRPr>
          </a:p>
        </p:txBody>
      </p:sp>
      <p:sp>
        <p:nvSpPr>
          <p:cNvPr id="4" name="TextBox 3"/>
          <p:cNvSpPr txBox="1"/>
          <p:nvPr/>
        </p:nvSpPr>
        <p:spPr>
          <a:xfrm>
            <a:off x="304800" y="533400"/>
            <a:ext cx="8686800" cy="3416320"/>
          </a:xfrm>
          <a:prstGeom prst="rect">
            <a:avLst/>
          </a:prstGeom>
          <a:noFill/>
        </p:spPr>
        <p:txBody>
          <a:bodyPr wrap="square" rtlCol="0">
            <a:spAutoFit/>
          </a:bodyPr>
          <a:lstStyle/>
          <a:p>
            <a:r>
              <a:rPr lang="en-GB" sz="3600" dirty="0" smtClean="0">
                <a:latin typeface="Trebuchet MS" panose="020B0603020202020204" pitchFamily="34" charset="0"/>
              </a:rPr>
              <a:t>From last lesson:</a:t>
            </a:r>
          </a:p>
          <a:p>
            <a:pPr algn="ctr"/>
            <a:r>
              <a:rPr lang="en-GB" sz="3600" dirty="0" smtClean="0">
                <a:latin typeface="Trebuchet MS" panose="020B0603020202020204" pitchFamily="34" charset="0"/>
              </a:rPr>
              <a:t>Pythagoras’ Theorem</a:t>
            </a:r>
          </a:p>
          <a:p>
            <a:pPr algn="ctr"/>
            <a:endParaRPr lang="en-GB" sz="3600" dirty="0">
              <a:latin typeface="Trebuchet MS" panose="020B0603020202020204" pitchFamily="34" charset="0"/>
            </a:endParaRPr>
          </a:p>
          <a:p>
            <a:pPr algn="ctr"/>
            <a:r>
              <a:rPr lang="en-GB" sz="3600" dirty="0" smtClean="0">
                <a:solidFill>
                  <a:srgbClr val="FF0000"/>
                </a:solidFill>
                <a:latin typeface="Trebuchet MS" panose="020B0603020202020204" pitchFamily="34" charset="0"/>
              </a:rPr>
              <a:t>c</a:t>
            </a:r>
            <a:r>
              <a:rPr lang="en-GB" sz="3600" baseline="30000" dirty="0" smtClean="0">
                <a:solidFill>
                  <a:srgbClr val="FF0000"/>
                </a:solidFill>
                <a:latin typeface="Trebuchet MS" panose="020B0603020202020204" pitchFamily="34" charset="0"/>
              </a:rPr>
              <a:t>2 </a:t>
            </a:r>
            <a:r>
              <a:rPr lang="en-GB" sz="3600" dirty="0" smtClean="0">
                <a:solidFill>
                  <a:srgbClr val="FF0000"/>
                </a:solidFill>
                <a:latin typeface="Trebuchet MS" panose="020B0603020202020204" pitchFamily="34" charset="0"/>
              </a:rPr>
              <a:t>= a</a:t>
            </a:r>
            <a:r>
              <a:rPr lang="en-GB" sz="3600" baseline="30000" dirty="0" smtClean="0">
                <a:solidFill>
                  <a:srgbClr val="FF0000"/>
                </a:solidFill>
                <a:latin typeface="Trebuchet MS" panose="020B0603020202020204" pitchFamily="34" charset="0"/>
              </a:rPr>
              <a:t>2</a:t>
            </a:r>
            <a:r>
              <a:rPr lang="en-GB" sz="3600" dirty="0" smtClean="0">
                <a:solidFill>
                  <a:srgbClr val="FF0000"/>
                </a:solidFill>
                <a:latin typeface="Trebuchet MS" panose="020B0603020202020204" pitchFamily="34" charset="0"/>
              </a:rPr>
              <a:t> </a:t>
            </a:r>
            <a:r>
              <a:rPr lang="en-GB" sz="3600" dirty="0">
                <a:solidFill>
                  <a:srgbClr val="FF0000"/>
                </a:solidFill>
                <a:latin typeface="Trebuchet MS" panose="020B0603020202020204" pitchFamily="34" charset="0"/>
              </a:rPr>
              <a:t>+ </a:t>
            </a:r>
            <a:r>
              <a:rPr lang="en-GB" sz="3600" dirty="0" smtClean="0">
                <a:solidFill>
                  <a:srgbClr val="FF0000"/>
                </a:solidFill>
                <a:latin typeface="Trebuchet MS" panose="020B0603020202020204" pitchFamily="34" charset="0"/>
              </a:rPr>
              <a:t>b</a:t>
            </a:r>
            <a:r>
              <a:rPr lang="en-GB" sz="3600" baseline="30000" dirty="0" smtClean="0">
                <a:solidFill>
                  <a:srgbClr val="FF0000"/>
                </a:solidFill>
                <a:latin typeface="Trebuchet MS" panose="020B0603020202020204" pitchFamily="34" charset="0"/>
              </a:rPr>
              <a:t>2</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15" name="Rectangle 16"/>
          <p:cNvSpPr>
            <a:spLocks noChangeArrowheads="1"/>
          </p:cNvSpPr>
          <p:nvPr/>
        </p:nvSpPr>
        <p:spPr bwMode="auto">
          <a:xfrm rot="39833390">
            <a:off x="4248727" y="2872667"/>
            <a:ext cx="1786820" cy="1939036"/>
          </a:xfrm>
          <a:prstGeom prst="rect">
            <a:avLst/>
          </a:prstGeom>
          <a:solidFill>
            <a:srgbClr val="FD2B15"/>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nvGrpSpPr>
          <p:cNvPr id="6" name="Group 2"/>
          <p:cNvGrpSpPr>
            <a:grpSpLocks/>
          </p:cNvGrpSpPr>
          <p:nvPr/>
        </p:nvGrpSpPr>
        <p:grpSpPr bwMode="auto">
          <a:xfrm>
            <a:off x="3839166" y="4038600"/>
            <a:ext cx="1618068" cy="1146428"/>
            <a:chOff x="1186" y="1645"/>
            <a:chExt cx="1362" cy="965"/>
          </a:xfrm>
        </p:grpSpPr>
        <p:sp>
          <p:nvSpPr>
            <p:cNvPr id="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grpSp>
          <p:nvGrpSpPr>
            <p:cNvPr id="8" name="Group 4"/>
            <p:cNvGrpSpPr>
              <a:grpSpLocks/>
            </p:cNvGrpSpPr>
            <p:nvPr/>
          </p:nvGrpSpPr>
          <p:grpSpPr bwMode="auto">
            <a:xfrm>
              <a:off x="2183" y="2397"/>
              <a:ext cx="354" cy="213"/>
              <a:chOff x="3559" y="2957"/>
              <a:chExt cx="838" cy="506"/>
            </a:xfrm>
          </p:grpSpPr>
          <p:sp>
            <p:nvSpPr>
              <p:cNvPr id="10" name="Arc 5"/>
              <p:cNvSpPr>
                <a:spLocks/>
              </p:cNvSpPr>
              <p:nvPr/>
            </p:nvSpPr>
            <p:spPr bwMode="auto">
              <a:xfrm rot="20606576" flipH="1">
                <a:off x="3559" y="2957"/>
                <a:ext cx="287" cy="3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28575">
                <a:solidFill>
                  <a:schemeClr val="tx1"/>
                </a:solidFill>
                <a:round/>
                <a:headEnd/>
                <a:tailEnd/>
              </a:ln>
              <a:effectLst/>
            </p:spPr>
            <p:txBody>
              <a:bodyPr wrap="none" anchor="ctr"/>
              <a:lstStyle/>
              <a:p>
                <a:endParaRPr lang="en-GB"/>
              </a:p>
            </p:txBody>
          </p:sp>
          <p:sp>
            <p:nvSpPr>
              <p:cNvPr id="11" name="AutoShape 6"/>
              <p:cNvSpPr>
                <a:spLocks noChangeArrowheads="1"/>
              </p:cNvSpPr>
              <p:nvPr/>
            </p:nvSpPr>
            <p:spPr bwMode="auto">
              <a:xfrm rot="6505459">
                <a:off x="3826" y="2892"/>
                <a:ext cx="432" cy="710"/>
              </a:xfrm>
              <a:prstGeom prst="triangle">
                <a:avLst>
                  <a:gd name="adj" fmla="val 44532"/>
                </a:avLst>
              </a:prstGeom>
              <a:solidFill>
                <a:schemeClr val="tx1"/>
              </a:solidFill>
              <a:ln w="9525">
                <a:solidFill>
                  <a:schemeClr val="tx1"/>
                </a:solidFill>
                <a:miter lim="800000"/>
                <a:headEnd/>
                <a:tailEnd/>
              </a:ln>
              <a:effectLst/>
            </p:spPr>
            <p:txBody>
              <a:bodyPr wrap="none" anchor="ctr"/>
              <a:lstStyle/>
              <a:p>
                <a:endParaRPr lang="en-GB"/>
              </a:p>
            </p:txBody>
          </p:sp>
        </p:grpSp>
        <p:sp>
          <p:nvSpPr>
            <p:cNvPr id="9"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2" name="Text Box 15"/>
          <p:cNvSpPr txBox="1">
            <a:spLocks noChangeArrowheads="1"/>
          </p:cNvSpPr>
          <p:nvPr/>
        </p:nvSpPr>
        <p:spPr bwMode="auto">
          <a:xfrm>
            <a:off x="3505200" y="4492387"/>
            <a:ext cx="879913"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a</a:t>
            </a:r>
            <a:endParaRPr lang="en-GB" dirty="0">
              <a:latin typeface="Trebuchet MS" panose="020B0603020202020204" pitchFamily="34" charset="0"/>
            </a:endParaRPr>
          </a:p>
        </p:txBody>
      </p:sp>
      <p:sp>
        <p:nvSpPr>
          <p:cNvPr id="13" name="Text Box 16"/>
          <p:cNvSpPr txBox="1">
            <a:spLocks noChangeArrowheads="1"/>
          </p:cNvSpPr>
          <p:nvPr/>
        </p:nvSpPr>
        <p:spPr bwMode="auto">
          <a:xfrm>
            <a:off x="4365774" y="5117414"/>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b</a:t>
            </a:r>
            <a:endParaRPr lang="en-GB" dirty="0">
              <a:latin typeface="Trebuchet MS" panose="020B0603020202020204" pitchFamily="34" charset="0"/>
            </a:endParaRPr>
          </a:p>
        </p:txBody>
      </p:sp>
      <p:sp>
        <p:nvSpPr>
          <p:cNvPr id="14" name="Text Box 16"/>
          <p:cNvSpPr txBox="1">
            <a:spLocks noChangeArrowheads="1"/>
          </p:cNvSpPr>
          <p:nvPr/>
        </p:nvSpPr>
        <p:spPr bwMode="auto">
          <a:xfrm>
            <a:off x="4594374" y="4213970"/>
            <a:ext cx="968226"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c</a:t>
            </a:r>
            <a:endParaRPr lang="en-GB" dirty="0">
              <a:latin typeface="Trebuchet MS" panose="020B0603020202020204" pitchFamily="34" charset="0"/>
            </a:endParaRPr>
          </a:p>
        </p:txBody>
      </p:sp>
      <p:sp>
        <p:nvSpPr>
          <p:cNvPr id="17" name="Text Box 10"/>
          <p:cNvSpPr txBox="1">
            <a:spLocks noChangeArrowheads="1"/>
          </p:cNvSpPr>
          <p:nvPr/>
        </p:nvSpPr>
        <p:spPr bwMode="auto">
          <a:xfrm>
            <a:off x="4721653" y="3603658"/>
            <a:ext cx="1088708" cy="477054"/>
          </a:xfrm>
          <a:prstGeom prst="rect">
            <a:avLst/>
          </a:prstGeom>
          <a:noFill/>
          <a:ln w="9525">
            <a:noFill/>
            <a:miter lim="800000"/>
            <a:headEnd/>
            <a:tailEnd/>
          </a:ln>
          <a:effectLst/>
        </p:spPr>
        <p:txBody>
          <a:bodyPr wrap="square">
            <a:spAutoFit/>
          </a:bodyPr>
          <a:lstStyle/>
          <a:p>
            <a:pPr algn="ctr">
              <a:spcBef>
                <a:spcPct val="50000"/>
              </a:spcBef>
            </a:pPr>
            <a:r>
              <a:rPr lang="en-GB" sz="2500" dirty="0" smtClean="0">
                <a:solidFill>
                  <a:schemeClr val="bg1">
                    <a:lumMod val="10000"/>
                  </a:schemeClr>
                </a:solidFill>
                <a:latin typeface="Trebuchet MS" panose="020B0603020202020204" pitchFamily="34" charset="0"/>
              </a:rPr>
              <a:t>c</a:t>
            </a:r>
            <a:r>
              <a:rPr lang="en-GB" sz="2500" baseline="30000" dirty="0" smtClean="0">
                <a:solidFill>
                  <a:schemeClr val="bg1">
                    <a:lumMod val="10000"/>
                  </a:schemeClr>
                </a:solidFill>
                <a:latin typeface="Trebuchet MS" panose="020B0603020202020204" pitchFamily="34" charset="0"/>
              </a:rPr>
              <a:t>2</a:t>
            </a:r>
            <a:endParaRPr lang="en-GB" sz="2500" dirty="0">
              <a:solidFill>
                <a:schemeClr val="bg1">
                  <a:lumMod val="10000"/>
                </a:schemeClr>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353039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33400"/>
            <a:ext cx="8686800" cy="3416320"/>
          </a:xfrm>
          <a:prstGeom prst="rect">
            <a:avLst/>
          </a:prstGeom>
          <a:noFill/>
        </p:spPr>
        <p:txBody>
          <a:bodyPr wrap="square" rtlCol="0">
            <a:spAutoFit/>
          </a:bodyPr>
          <a:lstStyle/>
          <a:p>
            <a:r>
              <a:rPr lang="en-GB" sz="3600" dirty="0" smtClean="0">
                <a:latin typeface="Trebuchet MS" panose="020B0603020202020204" pitchFamily="34" charset="0"/>
              </a:rPr>
              <a:t>From last lesson:</a:t>
            </a:r>
          </a:p>
          <a:p>
            <a:pPr algn="ctr"/>
            <a:r>
              <a:rPr lang="en-GB" sz="3600" dirty="0" smtClean="0">
                <a:latin typeface="Trebuchet MS" panose="020B0603020202020204" pitchFamily="34" charset="0"/>
              </a:rPr>
              <a:t>Pythagoras’ Theorem</a:t>
            </a:r>
          </a:p>
          <a:p>
            <a:pPr algn="ctr"/>
            <a:endParaRPr lang="en-GB" sz="3600" dirty="0">
              <a:latin typeface="Trebuchet MS" panose="020B0603020202020204" pitchFamily="34" charset="0"/>
            </a:endParaRPr>
          </a:p>
          <a:p>
            <a:pPr algn="ctr"/>
            <a:r>
              <a:rPr lang="en-GB" sz="3600" dirty="0" smtClean="0">
                <a:solidFill>
                  <a:srgbClr val="FF0000"/>
                </a:solidFill>
                <a:latin typeface="Trebuchet MS" panose="020B0603020202020204" pitchFamily="34" charset="0"/>
              </a:rPr>
              <a:t>c</a:t>
            </a:r>
            <a:r>
              <a:rPr lang="en-GB" sz="3600" baseline="30000" dirty="0" smtClean="0">
                <a:solidFill>
                  <a:srgbClr val="FF0000"/>
                </a:solidFill>
                <a:latin typeface="Trebuchet MS" panose="020B0603020202020204" pitchFamily="34" charset="0"/>
              </a:rPr>
              <a:t>2 </a:t>
            </a:r>
            <a:r>
              <a:rPr lang="en-GB" sz="3600" dirty="0" smtClean="0">
                <a:solidFill>
                  <a:srgbClr val="FF0000"/>
                </a:solidFill>
                <a:latin typeface="Trebuchet MS" panose="020B0603020202020204" pitchFamily="34" charset="0"/>
              </a:rPr>
              <a:t>= a</a:t>
            </a:r>
            <a:r>
              <a:rPr lang="en-GB" sz="3600" baseline="30000" dirty="0" smtClean="0">
                <a:solidFill>
                  <a:srgbClr val="FF0000"/>
                </a:solidFill>
                <a:latin typeface="Trebuchet MS" panose="020B0603020202020204" pitchFamily="34" charset="0"/>
              </a:rPr>
              <a:t>2</a:t>
            </a:r>
            <a:r>
              <a:rPr lang="en-GB" sz="3600" dirty="0" smtClean="0">
                <a:solidFill>
                  <a:srgbClr val="FF0000"/>
                </a:solidFill>
                <a:latin typeface="Trebuchet MS" panose="020B0603020202020204" pitchFamily="34" charset="0"/>
              </a:rPr>
              <a:t> </a:t>
            </a:r>
            <a:r>
              <a:rPr lang="en-GB" sz="3600" dirty="0">
                <a:solidFill>
                  <a:srgbClr val="FF0000"/>
                </a:solidFill>
                <a:latin typeface="Trebuchet MS" panose="020B0603020202020204" pitchFamily="34" charset="0"/>
              </a:rPr>
              <a:t>+ </a:t>
            </a:r>
            <a:r>
              <a:rPr lang="en-GB" sz="3600" dirty="0" smtClean="0">
                <a:solidFill>
                  <a:srgbClr val="FF0000"/>
                </a:solidFill>
                <a:latin typeface="Trebuchet MS" panose="020B0603020202020204" pitchFamily="34" charset="0"/>
              </a:rPr>
              <a:t>b</a:t>
            </a:r>
            <a:r>
              <a:rPr lang="en-GB" sz="3600" baseline="30000" dirty="0" smtClean="0">
                <a:solidFill>
                  <a:srgbClr val="FF0000"/>
                </a:solidFill>
                <a:latin typeface="Trebuchet MS" panose="020B0603020202020204" pitchFamily="34" charset="0"/>
              </a:rPr>
              <a:t>2</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3205042"/>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sz="2800" dirty="0" smtClean="0">
                <a:solidFill>
                  <a:schemeClr val="bg1">
                    <a:lumMod val="10000"/>
                  </a:schemeClr>
                </a:solidFill>
                <a:latin typeface="Trebuchet MS" panose="020B0603020202020204" pitchFamily="34" charset="0"/>
              </a:rPr>
              <a:t>So according to Pythagoras’ Theorem, the sum of the areas of the two smaller squares is equal to the square on the hypotenuse.</a:t>
            </a:r>
            <a:endParaRPr lang="en-GB" sz="2800" kern="0" dirty="0">
              <a:solidFill>
                <a:schemeClr val="bg1">
                  <a:lumMod val="10000"/>
                </a:schemeClr>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3287398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33400"/>
            <a:ext cx="8686800" cy="3416320"/>
          </a:xfrm>
          <a:prstGeom prst="rect">
            <a:avLst/>
          </a:prstGeom>
          <a:noFill/>
        </p:spPr>
        <p:txBody>
          <a:bodyPr wrap="square" rtlCol="0">
            <a:spAutoFit/>
          </a:bodyPr>
          <a:lstStyle/>
          <a:p>
            <a:r>
              <a:rPr lang="en-GB" sz="3600" dirty="0" smtClean="0">
                <a:latin typeface="Trebuchet MS" panose="020B0603020202020204" pitchFamily="34" charset="0"/>
              </a:rPr>
              <a:t>From last lesson:</a:t>
            </a:r>
          </a:p>
          <a:p>
            <a:pPr algn="ctr"/>
            <a:r>
              <a:rPr lang="en-GB" sz="3600" dirty="0" smtClean="0">
                <a:latin typeface="Trebuchet MS" panose="020B0603020202020204" pitchFamily="34" charset="0"/>
              </a:rPr>
              <a:t>Pythagoras’ Theorem</a:t>
            </a:r>
          </a:p>
          <a:p>
            <a:pPr algn="ctr"/>
            <a:endParaRPr lang="en-GB" sz="3600" dirty="0">
              <a:latin typeface="Trebuchet MS" panose="020B0603020202020204" pitchFamily="34" charset="0"/>
            </a:endParaRPr>
          </a:p>
          <a:p>
            <a:pPr algn="ctr"/>
            <a:r>
              <a:rPr lang="en-GB" sz="3600" dirty="0" smtClean="0">
                <a:solidFill>
                  <a:srgbClr val="FF0000"/>
                </a:solidFill>
                <a:latin typeface="Trebuchet MS" panose="020B0603020202020204" pitchFamily="34" charset="0"/>
              </a:rPr>
              <a:t>c</a:t>
            </a:r>
            <a:r>
              <a:rPr lang="en-GB" sz="3600" baseline="30000" dirty="0" smtClean="0">
                <a:solidFill>
                  <a:srgbClr val="FF0000"/>
                </a:solidFill>
                <a:latin typeface="Trebuchet MS" panose="020B0603020202020204" pitchFamily="34" charset="0"/>
              </a:rPr>
              <a:t>2 </a:t>
            </a:r>
            <a:r>
              <a:rPr lang="en-GB" sz="3600" dirty="0" smtClean="0">
                <a:solidFill>
                  <a:srgbClr val="FF0000"/>
                </a:solidFill>
                <a:latin typeface="Trebuchet MS" panose="020B0603020202020204" pitchFamily="34" charset="0"/>
              </a:rPr>
              <a:t>= a</a:t>
            </a:r>
            <a:r>
              <a:rPr lang="en-GB" sz="3600" baseline="30000" dirty="0" smtClean="0">
                <a:solidFill>
                  <a:srgbClr val="FF0000"/>
                </a:solidFill>
                <a:latin typeface="Trebuchet MS" panose="020B0603020202020204" pitchFamily="34" charset="0"/>
              </a:rPr>
              <a:t>2</a:t>
            </a:r>
            <a:r>
              <a:rPr lang="en-GB" sz="3600" dirty="0" smtClean="0">
                <a:solidFill>
                  <a:srgbClr val="FF0000"/>
                </a:solidFill>
                <a:latin typeface="Trebuchet MS" panose="020B0603020202020204" pitchFamily="34" charset="0"/>
              </a:rPr>
              <a:t> </a:t>
            </a:r>
            <a:r>
              <a:rPr lang="en-GB" sz="3600" dirty="0">
                <a:solidFill>
                  <a:srgbClr val="FF0000"/>
                </a:solidFill>
                <a:latin typeface="Trebuchet MS" panose="020B0603020202020204" pitchFamily="34" charset="0"/>
              </a:rPr>
              <a:t>+ </a:t>
            </a:r>
            <a:r>
              <a:rPr lang="en-GB" sz="3600" dirty="0" smtClean="0">
                <a:solidFill>
                  <a:srgbClr val="FF0000"/>
                </a:solidFill>
                <a:latin typeface="Trebuchet MS" panose="020B0603020202020204" pitchFamily="34" charset="0"/>
              </a:rPr>
              <a:t>b</a:t>
            </a:r>
            <a:r>
              <a:rPr lang="en-GB" sz="3600" baseline="30000" dirty="0" smtClean="0">
                <a:solidFill>
                  <a:srgbClr val="FF0000"/>
                </a:solidFill>
                <a:latin typeface="Trebuchet MS" panose="020B0603020202020204" pitchFamily="34" charset="0"/>
              </a:rPr>
              <a:t>2</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3429000"/>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sz="2800" dirty="0" smtClean="0">
                <a:solidFill>
                  <a:schemeClr val="bg1">
                    <a:lumMod val="10000"/>
                  </a:schemeClr>
                </a:solidFill>
                <a:latin typeface="Trebuchet MS" panose="020B0603020202020204" pitchFamily="34" charset="0"/>
              </a:rPr>
              <a:t>Watch </a:t>
            </a:r>
            <a:r>
              <a:rPr lang="en-GB" sz="2800" dirty="0" err="1" smtClean="0">
                <a:solidFill>
                  <a:schemeClr val="bg1">
                    <a:lumMod val="10000"/>
                  </a:schemeClr>
                </a:solidFill>
                <a:latin typeface="Trebuchet MS" panose="020B0603020202020204" pitchFamily="34" charset="0"/>
              </a:rPr>
              <a:t>Perigal’s</a:t>
            </a:r>
            <a:r>
              <a:rPr lang="en-GB" sz="2800" dirty="0" smtClean="0">
                <a:solidFill>
                  <a:schemeClr val="bg1">
                    <a:lumMod val="10000"/>
                  </a:schemeClr>
                </a:solidFill>
                <a:latin typeface="Trebuchet MS" panose="020B0603020202020204" pitchFamily="34" charset="0"/>
              </a:rPr>
              <a:t> dissection </a:t>
            </a:r>
            <a:r>
              <a:rPr lang="en-GB" sz="2800" dirty="0" smtClean="0">
                <a:solidFill>
                  <a:schemeClr val="bg1">
                    <a:lumMod val="10000"/>
                  </a:schemeClr>
                </a:solidFill>
                <a:latin typeface="Trebuchet MS" panose="020B0603020202020204" pitchFamily="34" charset="0"/>
                <a:hlinkClick r:id="rId4"/>
              </a:rPr>
              <a:t>here</a:t>
            </a:r>
            <a:endParaRPr lang="en-GB" sz="2800" dirty="0" smtClean="0">
              <a:solidFill>
                <a:schemeClr val="bg1">
                  <a:lumMod val="10000"/>
                </a:schemeClr>
              </a:solidFill>
              <a:latin typeface="Trebuchet MS" panose="020B0603020202020204" pitchFamily="34" charset="0"/>
            </a:endParaRPr>
          </a:p>
          <a:p>
            <a:pPr marL="0" indent="0">
              <a:buFontTx/>
              <a:buNone/>
            </a:pPr>
            <a:endParaRPr lang="en-GB" sz="2800" kern="0" dirty="0">
              <a:solidFill>
                <a:schemeClr val="bg1">
                  <a:lumMod val="10000"/>
                </a:schemeClr>
              </a:solidFill>
              <a:latin typeface="Trebuchet MS" panose="020B0603020202020204" pitchFamily="34" charset="0"/>
            </a:endParaRPr>
          </a:p>
          <a:p>
            <a:pPr marL="0" indent="0">
              <a:buFontTx/>
              <a:buNone/>
            </a:pPr>
            <a:r>
              <a:rPr lang="en-GB" sz="2800" kern="0" dirty="0" smtClean="0">
                <a:solidFill>
                  <a:schemeClr val="bg1">
                    <a:lumMod val="10000"/>
                  </a:schemeClr>
                </a:solidFill>
                <a:latin typeface="Trebuchet MS" panose="020B0603020202020204" pitchFamily="34" charset="0"/>
              </a:rPr>
              <a:t>Watch another representation of the theorem </a:t>
            </a:r>
            <a:r>
              <a:rPr lang="en-GB" sz="2800" kern="0" dirty="0" smtClean="0">
                <a:solidFill>
                  <a:schemeClr val="bg1">
                    <a:lumMod val="10000"/>
                  </a:schemeClr>
                </a:solidFill>
                <a:latin typeface="Trebuchet MS" panose="020B0603020202020204" pitchFamily="34" charset="0"/>
                <a:hlinkClick r:id="rId5"/>
              </a:rPr>
              <a:t>here</a:t>
            </a:r>
            <a:endParaRPr lang="en-GB" sz="2800" kern="0" dirty="0">
              <a:solidFill>
                <a:schemeClr val="bg1">
                  <a:lumMod val="10000"/>
                </a:schemeClr>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1351517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33400"/>
            <a:ext cx="8686800" cy="4339650"/>
          </a:xfrm>
          <a:prstGeom prst="rect">
            <a:avLst/>
          </a:prstGeom>
          <a:noFill/>
        </p:spPr>
        <p:txBody>
          <a:bodyPr wrap="square" rtlCol="0">
            <a:spAutoFit/>
          </a:bodyPr>
          <a:lstStyle/>
          <a:p>
            <a:r>
              <a:rPr lang="en-GB" sz="3600" dirty="0" smtClean="0">
                <a:latin typeface="Trebuchet MS" panose="020B0603020202020204" pitchFamily="34" charset="0"/>
              </a:rPr>
              <a:t>Before we begin, let’s make sure we know how to identify which side is the </a:t>
            </a:r>
            <a:r>
              <a:rPr lang="en-GB" sz="3600" dirty="0" smtClean="0">
                <a:solidFill>
                  <a:srgbClr val="FF0000"/>
                </a:solidFill>
                <a:latin typeface="Trebuchet MS" panose="020B0603020202020204" pitchFamily="34" charset="0"/>
              </a:rPr>
              <a:t>hypotenuse</a:t>
            </a:r>
            <a:r>
              <a:rPr lang="en-GB" sz="3600" dirty="0" smtClean="0">
                <a:latin typeface="Trebuchet MS" panose="020B0603020202020204" pitchFamily="34" charset="0"/>
              </a:rPr>
              <a:t>.</a:t>
            </a:r>
          </a:p>
          <a:p>
            <a:endParaRPr lang="en-GB" sz="3600" baseline="30000" dirty="0" smtClean="0">
              <a:solidFill>
                <a:srgbClr val="FF0000"/>
              </a:solidFill>
              <a:latin typeface="Trebuchet MS" panose="020B0603020202020204" pitchFamily="34" charset="0"/>
            </a:endParaRPr>
          </a:p>
          <a:p>
            <a:r>
              <a:rPr lang="en-GB" sz="3600" dirty="0" smtClean="0">
                <a:latin typeface="Trebuchet MS" panose="020B0603020202020204" pitchFamily="34" charset="0"/>
              </a:rPr>
              <a:t>For the next three slides, identify which side is the </a:t>
            </a:r>
            <a:r>
              <a:rPr lang="en-GB" sz="3600" dirty="0" smtClean="0">
                <a:solidFill>
                  <a:srgbClr val="FF0000"/>
                </a:solidFill>
                <a:latin typeface="Trebuchet MS" panose="020B0603020202020204" pitchFamily="34" charset="0"/>
              </a:rPr>
              <a:t>hypotenuse.</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3429000"/>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endParaRPr lang="en-GB" sz="2800" kern="0" dirty="0">
              <a:solidFill>
                <a:schemeClr val="bg1">
                  <a:lumMod val="10000"/>
                </a:schemeClr>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198320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images-1.medium.com/max/800/1*G3vfIm4m1d6Znq-vFyvT8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33350"/>
            <a:ext cx="8763000" cy="657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865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dn-images-1.medium.com/max/800/1*eIBTB9VDh2mQR7rxFVKGiQ.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166" y="123498"/>
            <a:ext cx="8809750" cy="6607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366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dn-images-1.medium.com/max/1000/1*1pbJO-YP76181GPzyk7dv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833397" cy="651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0899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33400"/>
            <a:ext cx="8686800" cy="3970318"/>
          </a:xfrm>
          <a:prstGeom prst="rect">
            <a:avLst/>
          </a:prstGeom>
          <a:noFill/>
        </p:spPr>
        <p:txBody>
          <a:bodyPr wrap="square" rtlCol="0">
            <a:spAutoFit/>
          </a:bodyPr>
          <a:lstStyle/>
          <a:p>
            <a:r>
              <a:rPr lang="en-GB" sz="3600" dirty="0" smtClean="0">
                <a:latin typeface="Trebuchet MS" panose="020B0603020202020204" pitchFamily="34" charset="0"/>
              </a:rPr>
              <a:t>How can we use it to find the length of the hypotenuse in a right-angled triangle?</a:t>
            </a:r>
          </a:p>
          <a:p>
            <a:pPr algn="ctr"/>
            <a:endParaRPr lang="en-GB" sz="3600" dirty="0">
              <a:latin typeface="Trebuchet MS" panose="020B0603020202020204" pitchFamily="34" charset="0"/>
            </a:endParaRPr>
          </a:p>
          <a:p>
            <a:pPr algn="ctr"/>
            <a:r>
              <a:rPr lang="en-GB" sz="3600" dirty="0" smtClean="0">
                <a:solidFill>
                  <a:srgbClr val="FF0000"/>
                </a:solidFill>
                <a:latin typeface="Trebuchet MS" panose="020B0603020202020204" pitchFamily="34" charset="0"/>
              </a:rPr>
              <a:t>c</a:t>
            </a:r>
            <a:r>
              <a:rPr lang="en-GB" sz="3600" baseline="30000" dirty="0" smtClean="0">
                <a:solidFill>
                  <a:srgbClr val="FF0000"/>
                </a:solidFill>
                <a:latin typeface="Trebuchet MS" panose="020B0603020202020204" pitchFamily="34" charset="0"/>
              </a:rPr>
              <a:t>2 </a:t>
            </a:r>
            <a:r>
              <a:rPr lang="en-GB" sz="3600" dirty="0" smtClean="0">
                <a:solidFill>
                  <a:srgbClr val="FF0000"/>
                </a:solidFill>
                <a:latin typeface="Trebuchet MS" panose="020B0603020202020204" pitchFamily="34" charset="0"/>
              </a:rPr>
              <a:t>= a</a:t>
            </a:r>
            <a:r>
              <a:rPr lang="en-GB" sz="3600" baseline="30000" dirty="0" smtClean="0">
                <a:solidFill>
                  <a:srgbClr val="FF0000"/>
                </a:solidFill>
                <a:latin typeface="Trebuchet MS" panose="020B0603020202020204" pitchFamily="34" charset="0"/>
              </a:rPr>
              <a:t>2</a:t>
            </a:r>
            <a:r>
              <a:rPr lang="en-GB" sz="3600" dirty="0" smtClean="0">
                <a:solidFill>
                  <a:srgbClr val="FF0000"/>
                </a:solidFill>
                <a:latin typeface="Trebuchet MS" panose="020B0603020202020204" pitchFamily="34" charset="0"/>
              </a:rPr>
              <a:t> + b</a:t>
            </a:r>
            <a:r>
              <a:rPr lang="en-GB" sz="3600" baseline="30000" dirty="0" smtClean="0">
                <a:solidFill>
                  <a:srgbClr val="FF0000"/>
                </a:solidFill>
                <a:latin typeface="Trebuchet MS" panose="020B0603020202020204" pitchFamily="34" charset="0"/>
              </a:rPr>
              <a:t>2</a:t>
            </a: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3429000"/>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endParaRPr lang="en-GB" sz="2800" kern="0" dirty="0">
              <a:solidFill>
                <a:schemeClr val="bg1">
                  <a:lumMod val="10000"/>
                </a:schemeClr>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30244233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0"/>
            <a:ext cx="8686800" cy="7786747"/>
          </a:xfrm>
          <a:prstGeom prst="rect">
            <a:avLst/>
          </a:prstGeom>
          <a:noFill/>
        </p:spPr>
        <p:txBody>
          <a:bodyPr wrap="square" rtlCol="0">
            <a:spAutoFit/>
          </a:bodyPr>
          <a:lstStyle/>
          <a:p>
            <a:r>
              <a:rPr lang="en-GB" sz="3600" dirty="0" smtClean="0">
                <a:latin typeface="Trebuchet MS" panose="020B0603020202020204" pitchFamily="34" charset="0"/>
              </a:rPr>
              <a:t>The silent teacher</a:t>
            </a:r>
          </a:p>
          <a:p>
            <a:endParaRPr lang="en-GB" sz="3600" dirty="0">
              <a:latin typeface="Trebuchet MS" panose="020B0603020202020204" pitchFamily="34" charset="0"/>
            </a:endParaRPr>
          </a:p>
          <a:p>
            <a:pPr marL="457200" indent="-457200">
              <a:buFont typeface="Arial" panose="020B0604020202020204" pitchFamily="34" charset="0"/>
              <a:buChar char="•"/>
            </a:pPr>
            <a:r>
              <a:rPr lang="en-GB" sz="2800" dirty="0" smtClean="0">
                <a:latin typeface="Trebuchet MS" panose="020B0603020202020204" pitchFamily="34" charset="0"/>
              </a:rPr>
              <a:t>The whole class will watch me very carefully in silence as I silently demonstrate the example. It is important that nobody asks questions during this time.</a:t>
            </a:r>
          </a:p>
          <a:p>
            <a:pPr marL="457200" indent="-457200">
              <a:buFont typeface="Arial" panose="020B0604020202020204" pitchFamily="34" charset="0"/>
              <a:buChar char="•"/>
            </a:pPr>
            <a:endParaRPr lang="en-GB" sz="2800" dirty="0">
              <a:latin typeface="Trebuchet MS" panose="020B0603020202020204" pitchFamily="34" charset="0"/>
            </a:endParaRPr>
          </a:p>
          <a:p>
            <a:pPr marL="457200" indent="-457200">
              <a:buFont typeface="Arial" panose="020B0604020202020204" pitchFamily="34" charset="0"/>
              <a:buChar char="•"/>
            </a:pPr>
            <a:r>
              <a:rPr lang="en-GB" sz="2800" dirty="0" smtClean="0">
                <a:latin typeface="Trebuchet MS" panose="020B0603020202020204" pitchFamily="34" charset="0"/>
              </a:rPr>
              <a:t>I will pause at key moments in the process. At these points you should try to think what is going to happen next.</a:t>
            </a:r>
          </a:p>
          <a:p>
            <a:pPr marL="457200" indent="-457200">
              <a:buFont typeface="Arial" panose="020B0604020202020204" pitchFamily="34" charset="0"/>
              <a:buChar char="•"/>
            </a:pPr>
            <a:endParaRPr lang="en-GB" sz="2800" dirty="0">
              <a:latin typeface="Trebuchet MS" panose="020B0603020202020204" pitchFamily="34" charset="0"/>
            </a:endParaRPr>
          </a:p>
          <a:p>
            <a:pPr marL="457200" indent="-457200">
              <a:buFont typeface="Arial" panose="020B0604020202020204" pitchFamily="34" charset="0"/>
              <a:buChar char="•"/>
            </a:pPr>
            <a:r>
              <a:rPr lang="en-GB" sz="2800" dirty="0" smtClean="0">
                <a:latin typeface="Trebuchet MS" panose="020B0603020202020204" pitchFamily="34" charset="0"/>
              </a:rPr>
              <a:t>Once I have done this (about 2 minutes) I will talk through the example and take questions.</a:t>
            </a:r>
          </a:p>
          <a:p>
            <a:endParaRPr lang="en-GB" sz="3600" baseline="30000" dirty="0">
              <a:solidFill>
                <a:schemeClr val="bg1">
                  <a:lumMod val="10000"/>
                </a:schemeClr>
              </a:solidFill>
              <a:latin typeface="Trebuchet MS" panose="020B0603020202020204" pitchFamily="34" charset="0"/>
            </a:endParaRPr>
          </a:p>
          <a:p>
            <a:endParaRPr lang="en-GB" sz="3600" baseline="30000" dirty="0" smtClean="0">
              <a:solidFill>
                <a:schemeClr val="bg1">
                  <a:lumMod val="10000"/>
                </a:schemeClr>
              </a:solidFill>
              <a:latin typeface="Trebuchet MS" panose="020B0603020202020204" pitchFamily="34" charset="0"/>
            </a:endParaRPr>
          </a:p>
          <a:p>
            <a:pPr algn="ctr"/>
            <a:endParaRPr lang="en-GB" sz="3600" dirty="0" smtClean="0">
              <a:latin typeface="Trebuchet MS" panose="020B0603020202020204" pitchFamily="34" charset="0"/>
            </a:endParaRPr>
          </a:p>
          <a:p>
            <a:pPr algn="ctr"/>
            <a:endParaRPr lang="en-GB" sz="3600" dirty="0">
              <a:latin typeface="Trebuchet MS" panose="020B0603020202020204" pitchFamily="34" charset="0"/>
            </a:endParaRPr>
          </a:p>
        </p:txBody>
      </p:sp>
      <p:sp>
        <p:nvSpPr>
          <p:cNvPr id="5" name="Content Placeholder 2"/>
          <p:cNvSpPr txBox="1">
            <a:spLocks/>
          </p:cNvSpPr>
          <p:nvPr/>
        </p:nvSpPr>
        <p:spPr>
          <a:xfrm>
            <a:off x="152400" y="3429000"/>
            <a:ext cx="8991600" cy="24685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endParaRPr lang="en-GB" sz="2800" kern="0" dirty="0">
              <a:solidFill>
                <a:schemeClr val="bg1">
                  <a:lumMod val="10000"/>
                </a:schemeClr>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3508229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6"/>
          <p:cNvSpPr>
            <a:spLocks noChangeArrowheads="1"/>
          </p:cNvSpPr>
          <p:nvPr/>
        </p:nvSpPr>
        <p:spPr bwMode="auto">
          <a:xfrm rot="39833390">
            <a:off x="1856402" y="1389536"/>
            <a:ext cx="1805435" cy="1959237"/>
          </a:xfrm>
          <a:prstGeom prst="rect">
            <a:avLst/>
          </a:prstGeom>
          <a:solidFill>
            <a:srgbClr val="FD2B15"/>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1272" name="Rectangle 8"/>
          <p:cNvSpPr>
            <a:spLocks noChangeArrowheads="1"/>
          </p:cNvSpPr>
          <p:nvPr/>
        </p:nvSpPr>
        <p:spPr bwMode="auto">
          <a:xfrm>
            <a:off x="304800" y="2554179"/>
            <a:ext cx="1115539" cy="1084652"/>
          </a:xfrm>
          <a:prstGeom prst="rect">
            <a:avLst/>
          </a:prstGeom>
          <a:solidFill>
            <a:srgbClr val="92D050"/>
          </a:solidFill>
          <a:ln w="38100">
            <a:solidFill>
              <a:schemeClr val="tx1"/>
            </a:solidFill>
            <a:miter lim="800000"/>
            <a:headEnd/>
            <a:tailEnd/>
          </a:ln>
          <a:effectLst/>
        </p:spPr>
        <p:txBody>
          <a:bodyPr wrap="none" anchor="ctr"/>
          <a:lstStyle/>
          <a:p>
            <a:endParaRPr lang="en-GB"/>
          </a:p>
        </p:txBody>
      </p:sp>
      <p:sp>
        <p:nvSpPr>
          <p:cNvPr id="11273" name="Rectangle 9"/>
          <p:cNvSpPr>
            <a:spLocks noChangeArrowheads="1"/>
          </p:cNvSpPr>
          <p:nvPr/>
        </p:nvSpPr>
        <p:spPr bwMode="auto">
          <a:xfrm>
            <a:off x="1434616" y="3636169"/>
            <a:ext cx="1632323" cy="1621631"/>
          </a:xfrm>
          <a:prstGeom prst="rect">
            <a:avLst/>
          </a:prstGeom>
          <a:solidFill>
            <a:srgbClr val="FFC000"/>
          </a:solidFill>
          <a:ln w="38100">
            <a:solidFill>
              <a:schemeClr val="tx1"/>
            </a:solidFill>
            <a:miter lim="800000"/>
            <a:headEnd/>
            <a:tailEnd/>
          </a:ln>
          <a:effectLst/>
        </p:spPr>
        <p:txBody>
          <a:bodyPr wrap="none" anchor="ctr"/>
          <a:lstStyle/>
          <a:p>
            <a:endParaRPr lang="en-GB"/>
          </a:p>
        </p:txBody>
      </p:sp>
      <p:sp>
        <p:nvSpPr>
          <p:cNvPr id="11274" name="Text Box 10"/>
          <p:cNvSpPr txBox="1">
            <a:spLocks noChangeArrowheads="1"/>
          </p:cNvSpPr>
          <p:nvPr/>
        </p:nvSpPr>
        <p:spPr bwMode="auto">
          <a:xfrm>
            <a:off x="399826" y="2647570"/>
            <a:ext cx="1088708"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9cm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p:sp>
        <p:nvSpPr>
          <p:cNvPr id="11275" name="Text Box 11"/>
          <p:cNvSpPr txBox="1">
            <a:spLocks noChangeArrowheads="1"/>
          </p:cNvSpPr>
          <p:nvPr/>
        </p:nvSpPr>
        <p:spPr bwMode="auto">
          <a:xfrm>
            <a:off x="1430063" y="4455320"/>
            <a:ext cx="1582944"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16cm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p:grpSp>
        <p:nvGrpSpPr>
          <p:cNvPr id="2" name="Group 2"/>
          <p:cNvGrpSpPr>
            <a:grpSpLocks/>
          </p:cNvGrpSpPr>
          <p:nvPr/>
        </p:nvGrpSpPr>
        <p:grpSpPr bwMode="auto">
          <a:xfrm>
            <a:off x="1412501" y="2549419"/>
            <a:ext cx="1618068" cy="1089404"/>
            <a:chOff x="1186" y="1645"/>
            <a:chExt cx="1362" cy="917"/>
          </a:xfrm>
        </p:grpSpPr>
        <p:sp>
          <p:nvSpPr>
            <p:cNvPr id="1126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11271"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1279" name="Text Box 15"/>
          <p:cNvSpPr txBox="1">
            <a:spLocks noChangeArrowheads="1"/>
          </p:cNvSpPr>
          <p:nvPr/>
        </p:nvSpPr>
        <p:spPr bwMode="auto">
          <a:xfrm>
            <a:off x="845386" y="3038010"/>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3cm</a:t>
            </a:r>
          </a:p>
        </p:txBody>
      </p:sp>
      <p:sp>
        <p:nvSpPr>
          <p:cNvPr id="11280" name="Text Box 16"/>
          <p:cNvSpPr txBox="1">
            <a:spLocks noChangeArrowheads="1"/>
          </p:cNvSpPr>
          <p:nvPr/>
        </p:nvSpPr>
        <p:spPr bwMode="auto">
          <a:xfrm>
            <a:off x="1633173" y="3628232"/>
            <a:ext cx="968226"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4cm</a:t>
            </a:r>
          </a:p>
        </p:txBody>
      </p:sp>
      <mc:AlternateContent xmlns:mc="http://schemas.openxmlformats.org/markup-compatibility/2006" xmlns:a14="http://schemas.microsoft.com/office/drawing/2010/main">
        <mc:Choice Requires="a14">
          <p:sp>
            <p:nvSpPr>
              <p:cNvPr id="11281" name="Text Box 17"/>
              <p:cNvSpPr txBox="1">
                <a:spLocks noChangeArrowheads="1"/>
              </p:cNvSpPr>
              <p:nvPr/>
            </p:nvSpPr>
            <p:spPr bwMode="auto">
              <a:xfrm>
                <a:off x="1981200" y="2723346"/>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11281" name="Text Box 17"/>
              <p:cNvSpPr txBox="1">
                <a:spLocks noRot="1" noChangeAspect="1" noMove="1" noResize="1" noEditPoints="1" noAdjustHandles="1" noChangeArrowheads="1" noChangeShapeType="1" noTextEdit="1"/>
              </p:cNvSpPr>
              <p:nvPr/>
            </p:nvSpPr>
            <p:spPr bwMode="auto">
              <a:xfrm>
                <a:off x="1981200" y="2723346"/>
                <a:ext cx="968226" cy="477054"/>
              </a:xfrm>
              <a:prstGeom prst="rect">
                <a:avLst/>
              </a:prstGeom>
              <a:blipFill rotWithShape="1">
                <a:blip r:embed="rId4"/>
                <a:stretch>
                  <a:fillRect/>
                </a:stretch>
              </a:blipFill>
              <a:ln w="9525">
                <a:noFill/>
                <a:miter lim="800000"/>
                <a:headEnd/>
                <a:tailEnd/>
              </a:ln>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74025" y="838200"/>
                <a:ext cx="2164375" cy="45313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GB" sz="2400" b="1" i="1" dirty="0" smtClean="0">
                          <a:solidFill>
                            <a:schemeClr val="bg1">
                              <a:lumMod val="10000"/>
                            </a:schemeClr>
                          </a:solidFill>
                          <a:latin typeface="Cambria Math"/>
                        </a:rPr>
                        <m:t>𝒄</m:t>
                      </m:r>
                      <m:r>
                        <a:rPr lang="en-GB" sz="2400" b="1" i="1" baseline="30000" dirty="0">
                          <a:solidFill>
                            <a:schemeClr val="bg1">
                              <a:lumMod val="10000"/>
                            </a:schemeClr>
                          </a:solidFill>
                          <a:latin typeface="Cambria Math"/>
                        </a:rPr>
                        <m:t>𝟐</m:t>
                      </m:r>
                      <m:r>
                        <a:rPr lang="en-GB" sz="2400" b="1" i="1" baseline="30000" dirty="0">
                          <a:solidFill>
                            <a:schemeClr val="bg1">
                              <a:lumMod val="10000"/>
                            </a:schemeClr>
                          </a:solidFill>
                          <a:latin typeface="Cambria Math"/>
                        </a:rPr>
                        <m:t> = </m:t>
                      </m:r>
                      <m:r>
                        <a:rPr lang="en-GB" sz="2400" b="1" i="1" dirty="0">
                          <a:solidFill>
                            <a:schemeClr val="bg1">
                              <a:lumMod val="10000"/>
                            </a:schemeClr>
                          </a:solidFill>
                          <a:latin typeface="Cambria Math"/>
                        </a:rPr>
                        <m:t>𝒂</m:t>
                      </m:r>
                      <m:r>
                        <a:rPr lang="en-GB" sz="2400" b="1" i="1" baseline="30000" dirty="0">
                          <a:solidFill>
                            <a:schemeClr val="bg1">
                              <a:lumMod val="10000"/>
                            </a:schemeClr>
                          </a:solidFill>
                          <a:latin typeface="Cambria Math"/>
                        </a:rPr>
                        <m:t>𝟐</m:t>
                      </m:r>
                      <m:r>
                        <a:rPr lang="en-GB" sz="2400" b="1" i="1" dirty="0">
                          <a:solidFill>
                            <a:schemeClr val="bg1">
                              <a:lumMod val="10000"/>
                            </a:schemeClr>
                          </a:solidFill>
                          <a:latin typeface="Cambria Math"/>
                        </a:rPr>
                        <m:t> + </m:t>
                      </m:r>
                      <m:r>
                        <a:rPr lang="en-GB" sz="2400" b="1" i="1" dirty="0">
                          <a:solidFill>
                            <a:schemeClr val="bg1">
                              <a:lumMod val="10000"/>
                            </a:schemeClr>
                          </a:solidFill>
                          <a:latin typeface="Cambria Math"/>
                        </a:rPr>
                        <m:t>𝒃</m:t>
                      </m:r>
                      <m:r>
                        <a:rPr lang="en-GB" sz="2400" b="1" i="1" baseline="30000" dirty="0">
                          <a:solidFill>
                            <a:schemeClr val="bg1">
                              <a:lumMod val="10000"/>
                            </a:schemeClr>
                          </a:solidFill>
                          <a:latin typeface="Cambria Math"/>
                        </a:rPr>
                        <m:t>𝟐</m:t>
                      </m:r>
                    </m:oMath>
                  </m:oMathPara>
                </a14:m>
                <a:endParaRPr lang="en-GB" sz="2400" b="1" baseline="30000" dirty="0">
                  <a:solidFill>
                    <a:schemeClr val="bg1">
                      <a:lumMod val="10000"/>
                    </a:schemeClr>
                  </a:solidFill>
                  <a:latin typeface="Trebuchet MS" panose="020B0603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274025" y="838200"/>
                <a:ext cx="2164375" cy="453137"/>
              </a:xfrm>
              <a:prstGeom prst="rect">
                <a:avLst/>
              </a:prstGeom>
              <a:blipFill rotWithShape="1">
                <a:blip r:embed="rId5"/>
                <a:stretch>
                  <a:fillRect/>
                </a:stretch>
              </a:blipFill>
            </p:spPr>
            <p:txBody>
              <a:bodyPr/>
              <a:lstStyle/>
              <a:p>
                <a:r>
                  <a:rPr lang="en-GB">
                    <a:noFill/>
                  </a:rPr>
                  <a:t> </a:t>
                </a:r>
              </a:p>
            </p:txBody>
          </p:sp>
        </mc:Fallback>
      </mc:AlternateContent>
      <p:sp>
        <p:nvSpPr>
          <p:cNvPr id="20" name="Text Box 18"/>
          <p:cNvSpPr txBox="1">
            <a:spLocks noChangeArrowheads="1"/>
          </p:cNvSpPr>
          <p:nvPr/>
        </p:nvSpPr>
        <p:spPr bwMode="auto">
          <a:xfrm>
            <a:off x="2250777" y="1849513"/>
            <a:ext cx="1330623"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25cm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22" name="Rectangle 21"/>
              <p:cNvSpPr/>
              <p:nvPr/>
            </p:nvSpPr>
            <p:spPr>
              <a:xfrm>
                <a:off x="616713" y="5334000"/>
                <a:ext cx="1959831" cy="568169"/>
              </a:xfrm>
              <a:prstGeom prst="rect">
                <a:avLst/>
              </a:prstGeom>
            </p:spPr>
            <p:txBody>
              <a:bodyPr wrap="none">
                <a:spAutoFit/>
              </a:bodyPr>
              <a:lstStyle/>
              <a:p>
                <a:pPr algn="ctr"/>
                <a:r>
                  <a:rPr lang="en-GB" sz="2800" dirty="0" smtClean="0">
                    <a:solidFill>
                      <a:schemeClr val="bg1">
                        <a:lumMod val="10000"/>
                      </a:schemeClr>
                    </a:solidFill>
                    <a:latin typeface="Trebuchet MS" panose="020B0603020202020204" pitchFamily="34" charset="0"/>
                  </a:rPr>
                  <a:t>So </a:t>
                </a:r>
                <a14:m>
                  <m:oMath xmlns:m="http://schemas.openxmlformats.org/officeDocument/2006/math">
                    <m:r>
                      <a:rPr lang="en-GB" sz="2800" b="0" i="1" smtClean="0">
                        <a:solidFill>
                          <a:schemeClr val="bg1">
                            <a:lumMod val="10000"/>
                          </a:schemeClr>
                        </a:solidFill>
                        <a:latin typeface="Cambria Math"/>
                      </a:rPr>
                      <m:t>𝑥</m:t>
                    </m:r>
                    <m:r>
                      <a:rPr lang="en-GB" sz="2800" b="0" i="1" smtClean="0">
                        <a:solidFill>
                          <a:schemeClr val="bg1">
                            <a:lumMod val="10000"/>
                          </a:schemeClr>
                        </a:solidFill>
                        <a:latin typeface="Cambria Math"/>
                      </a:rPr>
                      <m:t>=</m:t>
                    </m:r>
                    <m:rad>
                      <m:radPr>
                        <m:degHide m:val="on"/>
                        <m:ctrlPr>
                          <a:rPr lang="en-GB" sz="2800" b="0" i="1" smtClean="0">
                            <a:solidFill>
                              <a:schemeClr val="bg1">
                                <a:lumMod val="10000"/>
                              </a:schemeClr>
                            </a:solidFill>
                            <a:latin typeface="Cambria Math"/>
                          </a:rPr>
                        </m:ctrlPr>
                      </m:radPr>
                      <m:deg/>
                      <m:e>
                        <m:r>
                          <a:rPr lang="en-GB" sz="2800" b="0" i="1" smtClean="0">
                            <a:solidFill>
                              <a:schemeClr val="bg1">
                                <a:lumMod val="10000"/>
                              </a:schemeClr>
                            </a:solidFill>
                            <a:latin typeface="Cambria Math"/>
                          </a:rPr>
                          <m:t>25</m:t>
                        </m:r>
                      </m:e>
                    </m:rad>
                  </m:oMath>
                </a14:m>
                <a:endParaRPr lang="en-GB" sz="3600" baseline="30000" dirty="0">
                  <a:solidFill>
                    <a:schemeClr val="bg1">
                      <a:lumMod val="10000"/>
                    </a:schemeClr>
                  </a:solidFill>
                  <a:latin typeface="Trebuchet MS" panose="020B0603020202020204" pitchFamily="34" charset="0"/>
                </a:endParaRPr>
              </a:p>
            </p:txBody>
          </p:sp>
        </mc:Choice>
        <mc:Fallback xmlns="">
          <p:sp>
            <p:nvSpPr>
              <p:cNvPr id="22" name="Rectangle 21"/>
              <p:cNvSpPr>
                <a:spLocks noRot="1" noChangeAspect="1" noMove="1" noResize="1" noEditPoints="1" noAdjustHandles="1" noChangeArrowheads="1" noChangeShapeType="1" noTextEdit="1"/>
              </p:cNvSpPr>
              <p:nvPr/>
            </p:nvSpPr>
            <p:spPr>
              <a:xfrm>
                <a:off x="616713" y="5334000"/>
                <a:ext cx="1959831" cy="568169"/>
              </a:xfrm>
              <a:prstGeom prst="rect">
                <a:avLst/>
              </a:prstGeom>
              <a:blipFill rotWithShape="1">
                <a:blip r:embed="rId6"/>
                <a:stretch>
                  <a:fillRect l="-5901" t="-2151" b="-301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p:cNvSpPr/>
              <p:nvPr/>
            </p:nvSpPr>
            <p:spPr>
              <a:xfrm>
                <a:off x="609600" y="5990994"/>
                <a:ext cx="1525225" cy="523220"/>
              </a:xfrm>
              <a:prstGeom prst="rect">
                <a:avLst/>
              </a:prstGeom>
            </p:spPr>
            <p:txBody>
              <a:bodyPr wrap="none">
                <a:spAutoFit/>
              </a:bodyPr>
              <a:lstStyle/>
              <a:p>
                <a:pPr algn="ctr"/>
                <a:r>
                  <a:rPr lang="en-GB" sz="2800" dirty="0" smtClean="0">
                    <a:solidFill>
                      <a:schemeClr val="bg1">
                        <a:lumMod val="10000"/>
                      </a:schemeClr>
                    </a:solidFill>
                    <a:latin typeface="Trebuchet MS" panose="020B0603020202020204" pitchFamily="34" charset="0"/>
                  </a:rPr>
                  <a:t>So </a:t>
                </a:r>
                <a14:m>
                  <m:oMath xmlns:m="http://schemas.openxmlformats.org/officeDocument/2006/math">
                    <m:r>
                      <a:rPr lang="en-GB" sz="2800" b="0" i="1" smtClean="0">
                        <a:solidFill>
                          <a:schemeClr val="bg1">
                            <a:lumMod val="10000"/>
                          </a:schemeClr>
                        </a:solidFill>
                        <a:latin typeface="Cambria Math"/>
                      </a:rPr>
                      <m:t>𝑥</m:t>
                    </m:r>
                    <m:r>
                      <a:rPr lang="en-GB" sz="2800" b="0" i="1" smtClean="0">
                        <a:solidFill>
                          <a:schemeClr val="bg1">
                            <a:lumMod val="10000"/>
                          </a:schemeClr>
                        </a:solidFill>
                        <a:latin typeface="Cambria Math"/>
                      </a:rPr>
                      <m:t>=5</m:t>
                    </m:r>
                  </m:oMath>
                </a14:m>
                <a:endParaRPr lang="en-GB" sz="2800" baseline="30000" dirty="0">
                  <a:solidFill>
                    <a:schemeClr val="bg1">
                      <a:lumMod val="10000"/>
                    </a:schemeClr>
                  </a:solidFill>
                  <a:latin typeface="Trebuchet MS" panose="020B0603020202020204" pitchFamily="34" charset="0"/>
                </a:endParaRPr>
              </a:p>
            </p:txBody>
          </p:sp>
        </mc:Choice>
        <mc:Fallback xmlns="">
          <p:sp>
            <p:nvSpPr>
              <p:cNvPr id="23" name="Rectangle 22"/>
              <p:cNvSpPr>
                <a:spLocks noRot="1" noChangeAspect="1" noMove="1" noResize="1" noEditPoints="1" noAdjustHandles="1" noChangeArrowheads="1" noChangeShapeType="1" noTextEdit="1"/>
              </p:cNvSpPr>
              <p:nvPr/>
            </p:nvSpPr>
            <p:spPr>
              <a:xfrm>
                <a:off x="609600" y="5990994"/>
                <a:ext cx="1525225" cy="523220"/>
              </a:xfrm>
              <a:prstGeom prst="rect">
                <a:avLst/>
              </a:prstGeom>
              <a:blipFill rotWithShape="1">
                <a:blip r:embed="rId7"/>
                <a:stretch>
                  <a:fillRect l="-7600" t="-10465" b="-32558"/>
                </a:stretch>
              </a:blipFill>
            </p:spPr>
            <p:txBody>
              <a:bodyPr/>
              <a:lstStyle/>
              <a:p>
                <a:r>
                  <a:rPr lang="en-GB">
                    <a:noFill/>
                  </a:rPr>
                  <a:t> </a:t>
                </a:r>
              </a:p>
            </p:txBody>
          </p:sp>
        </mc:Fallback>
      </mc:AlternateContent>
      <p:sp>
        <p:nvSpPr>
          <p:cNvPr id="24" name="Rectangle 23"/>
          <p:cNvSpPr/>
          <p:nvPr/>
        </p:nvSpPr>
        <p:spPr>
          <a:xfrm>
            <a:off x="247894" y="380999"/>
            <a:ext cx="1465466" cy="461665"/>
          </a:xfrm>
          <a:prstGeom prst="rect">
            <a:avLst/>
          </a:prstGeom>
        </p:spPr>
        <p:txBody>
          <a:bodyPr wrap="none">
            <a:spAutoFit/>
          </a:bodyPr>
          <a:lstStyle/>
          <a:p>
            <a:pPr algn="ctr"/>
            <a:r>
              <a:rPr lang="en-GB" sz="2400" dirty="0" smtClean="0">
                <a:solidFill>
                  <a:schemeClr val="bg1">
                    <a:lumMod val="10000"/>
                  </a:schemeClr>
                </a:solidFill>
                <a:latin typeface="Trebuchet MS" panose="020B0603020202020204" pitchFamily="34" charset="0"/>
              </a:rPr>
              <a:t>Example:</a:t>
            </a:r>
            <a:endParaRPr lang="en-GB" sz="2400" baseline="30000" dirty="0">
              <a:solidFill>
                <a:schemeClr val="bg1">
                  <a:lumMod val="10000"/>
                </a:schemeClr>
              </a:solidFill>
              <a:latin typeface="Trebuchet MS" panose="020B0603020202020204" pitchFamily="34" charset="0"/>
            </a:endParaRPr>
          </a:p>
        </p:txBody>
      </p:sp>
      <p:cxnSp>
        <p:nvCxnSpPr>
          <p:cNvPr id="7" name="Straight Connector 6"/>
          <p:cNvCxnSpPr/>
          <p:nvPr/>
        </p:nvCxnSpPr>
        <p:spPr bwMode="auto">
          <a:xfrm>
            <a:off x="4648200" y="0"/>
            <a:ext cx="0" cy="6858000"/>
          </a:xfrm>
          <a:prstGeom prst="line">
            <a:avLst/>
          </a:prstGeom>
          <a:noFill/>
          <a:ln w="38100" cap="flat" cmpd="sng" algn="ctr">
            <a:solidFill>
              <a:srgbClr val="0000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27"/>
          <p:cNvSpPr/>
          <p:nvPr/>
        </p:nvSpPr>
        <p:spPr>
          <a:xfrm>
            <a:off x="4876800" y="376533"/>
            <a:ext cx="3667671" cy="1077218"/>
          </a:xfrm>
          <a:prstGeom prst="rect">
            <a:avLst/>
          </a:prstGeom>
        </p:spPr>
        <p:txBody>
          <a:bodyPr wrap="none">
            <a:spAutoFit/>
          </a:bodyPr>
          <a:lstStyle/>
          <a:p>
            <a:r>
              <a:rPr lang="en-GB" sz="2400" dirty="0" smtClean="0">
                <a:solidFill>
                  <a:schemeClr val="bg1">
                    <a:lumMod val="10000"/>
                  </a:schemeClr>
                </a:solidFill>
                <a:latin typeface="Trebuchet MS" panose="020B0603020202020204" pitchFamily="34" charset="0"/>
              </a:rPr>
              <a:t>Now let’s talk through it.</a:t>
            </a:r>
          </a:p>
          <a:p>
            <a:endParaRPr lang="en-GB" sz="2400" baseline="30000" dirty="0">
              <a:solidFill>
                <a:schemeClr val="bg1">
                  <a:lumMod val="10000"/>
                </a:schemeClr>
              </a:solidFill>
              <a:latin typeface="Trebuchet MS" panose="020B0603020202020204" pitchFamily="34" charset="0"/>
            </a:endParaRPr>
          </a:p>
          <a:p>
            <a:r>
              <a:rPr lang="en-GB" sz="2400" dirty="0">
                <a:solidFill>
                  <a:schemeClr val="bg1">
                    <a:lumMod val="10000"/>
                  </a:schemeClr>
                </a:solidFill>
                <a:latin typeface="Trebuchet MS" panose="020B0603020202020204" pitchFamily="34" charset="0"/>
              </a:rPr>
              <a:t>Any questions?</a:t>
            </a:r>
          </a:p>
        </p:txBody>
      </p:sp>
    </p:spTree>
    <p:custDataLst>
      <p:tags r:id="rId1"/>
    </p:custDataLst>
    <p:extLst>
      <p:ext uri="{BB962C8B-B14F-4D97-AF65-F5344CB8AC3E}">
        <p14:creationId xmlns:p14="http://schemas.microsoft.com/office/powerpoint/2010/main" val="1720659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1272" grpId="0" animBg="1"/>
      <p:bldP spid="11273" grpId="0" animBg="1"/>
      <p:bldP spid="11274" grpId="0"/>
      <p:bldP spid="11275" grpId="0"/>
      <p:bldP spid="20" grpId="0"/>
      <p:bldP spid="22" grpId="0"/>
      <p:bldP spid="23"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6"/>
          <p:cNvSpPr>
            <a:spLocks noChangeArrowheads="1"/>
          </p:cNvSpPr>
          <p:nvPr/>
        </p:nvSpPr>
        <p:spPr bwMode="auto">
          <a:xfrm rot="39833390">
            <a:off x="1856402" y="1389536"/>
            <a:ext cx="1805435" cy="1959237"/>
          </a:xfrm>
          <a:prstGeom prst="rect">
            <a:avLst/>
          </a:prstGeom>
          <a:solidFill>
            <a:srgbClr val="FD2B15"/>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1272" name="Rectangle 8"/>
          <p:cNvSpPr>
            <a:spLocks noChangeArrowheads="1"/>
          </p:cNvSpPr>
          <p:nvPr/>
        </p:nvSpPr>
        <p:spPr bwMode="auto">
          <a:xfrm>
            <a:off x="304800" y="2554179"/>
            <a:ext cx="1115539" cy="1084652"/>
          </a:xfrm>
          <a:prstGeom prst="rect">
            <a:avLst/>
          </a:prstGeom>
          <a:solidFill>
            <a:srgbClr val="92D050"/>
          </a:solidFill>
          <a:ln w="38100">
            <a:solidFill>
              <a:schemeClr val="tx1"/>
            </a:solidFill>
            <a:miter lim="800000"/>
            <a:headEnd/>
            <a:tailEnd/>
          </a:ln>
          <a:effectLst/>
        </p:spPr>
        <p:txBody>
          <a:bodyPr wrap="none" anchor="ctr"/>
          <a:lstStyle/>
          <a:p>
            <a:endParaRPr lang="en-GB"/>
          </a:p>
        </p:txBody>
      </p:sp>
      <p:sp>
        <p:nvSpPr>
          <p:cNvPr id="11273" name="Rectangle 9"/>
          <p:cNvSpPr>
            <a:spLocks noChangeArrowheads="1"/>
          </p:cNvSpPr>
          <p:nvPr/>
        </p:nvSpPr>
        <p:spPr bwMode="auto">
          <a:xfrm>
            <a:off x="1434616" y="3636169"/>
            <a:ext cx="1632323" cy="1621631"/>
          </a:xfrm>
          <a:prstGeom prst="rect">
            <a:avLst/>
          </a:prstGeom>
          <a:solidFill>
            <a:srgbClr val="FFC000"/>
          </a:solidFill>
          <a:ln w="38100">
            <a:solidFill>
              <a:schemeClr val="tx1"/>
            </a:solidFill>
            <a:miter lim="800000"/>
            <a:headEnd/>
            <a:tailEnd/>
          </a:ln>
          <a:effectLst/>
        </p:spPr>
        <p:txBody>
          <a:bodyPr wrap="none" anchor="ctr"/>
          <a:lstStyle/>
          <a:p>
            <a:endParaRPr lang="en-GB"/>
          </a:p>
        </p:txBody>
      </p:sp>
      <p:sp>
        <p:nvSpPr>
          <p:cNvPr id="11274" name="Text Box 10"/>
          <p:cNvSpPr txBox="1">
            <a:spLocks noChangeArrowheads="1"/>
          </p:cNvSpPr>
          <p:nvPr/>
        </p:nvSpPr>
        <p:spPr bwMode="auto">
          <a:xfrm>
            <a:off x="399826" y="2647570"/>
            <a:ext cx="1088708"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9cm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p:sp>
        <p:nvSpPr>
          <p:cNvPr id="11275" name="Text Box 11"/>
          <p:cNvSpPr txBox="1">
            <a:spLocks noChangeArrowheads="1"/>
          </p:cNvSpPr>
          <p:nvPr/>
        </p:nvSpPr>
        <p:spPr bwMode="auto">
          <a:xfrm>
            <a:off x="1430063" y="4455320"/>
            <a:ext cx="1582944"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16cm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p:grpSp>
        <p:nvGrpSpPr>
          <p:cNvPr id="2" name="Group 2"/>
          <p:cNvGrpSpPr>
            <a:grpSpLocks/>
          </p:cNvGrpSpPr>
          <p:nvPr/>
        </p:nvGrpSpPr>
        <p:grpSpPr bwMode="auto">
          <a:xfrm>
            <a:off x="1412501" y="2549419"/>
            <a:ext cx="1618068" cy="1089404"/>
            <a:chOff x="1186" y="1645"/>
            <a:chExt cx="1362" cy="917"/>
          </a:xfrm>
        </p:grpSpPr>
        <p:sp>
          <p:nvSpPr>
            <p:cNvPr id="1126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11271"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1279" name="Text Box 15"/>
          <p:cNvSpPr txBox="1">
            <a:spLocks noChangeArrowheads="1"/>
          </p:cNvSpPr>
          <p:nvPr/>
        </p:nvSpPr>
        <p:spPr bwMode="auto">
          <a:xfrm>
            <a:off x="845386" y="3038010"/>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3cm</a:t>
            </a:r>
          </a:p>
        </p:txBody>
      </p:sp>
      <p:sp>
        <p:nvSpPr>
          <p:cNvPr id="11280" name="Text Box 16"/>
          <p:cNvSpPr txBox="1">
            <a:spLocks noChangeArrowheads="1"/>
          </p:cNvSpPr>
          <p:nvPr/>
        </p:nvSpPr>
        <p:spPr bwMode="auto">
          <a:xfrm>
            <a:off x="1633173" y="3628232"/>
            <a:ext cx="968226"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4cm</a:t>
            </a:r>
          </a:p>
        </p:txBody>
      </p:sp>
      <mc:AlternateContent xmlns:mc="http://schemas.openxmlformats.org/markup-compatibility/2006" xmlns:a14="http://schemas.microsoft.com/office/drawing/2010/main">
        <mc:Choice Requires="a14">
          <p:sp>
            <p:nvSpPr>
              <p:cNvPr id="11281" name="Text Box 17"/>
              <p:cNvSpPr txBox="1">
                <a:spLocks noChangeArrowheads="1"/>
              </p:cNvSpPr>
              <p:nvPr/>
            </p:nvSpPr>
            <p:spPr bwMode="auto">
              <a:xfrm>
                <a:off x="1905000" y="2723346"/>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11281" name="Text Box 17"/>
              <p:cNvSpPr txBox="1">
                <a:spLocks noRot="1" noChangeAspect="1" noMove="1" noResize="1" noEditPoints="1" noAdjustHandles="1" noChangeArrowheads="1" noChangeShapeType="1" noTextEdit="1"/>
              </p:cNvSpPr>
              <p:nvPr/>
            </p:nvSpPr>
            <p:spPr bwMode="auto">
              <a:xfrm>
                <a:off x="1905000" y="2723346"/>
                <a:ext cx="968226" cy="477054"/>
              </a:xfrm>
              <a:prstGeom prst="rect">
                <a:avLst/>
              </a:prstGeom>
              <a:blipFill rotWithShape="1">
                <a:blip r:embed="rId4"/>
                <a:stretch>
                  <a:fillRect/>
                </a:stretch>
              </a:blipFill>
              <a:ln w="9525">
                <a:noFill/>
                <a:miter lim="800000"/>
                <a:headEnd/>
                <a:tailEnd/>
              </a:ln>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74025" y="838200"/>
                <a:ext cx="2164375" cy="45313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GB" sz="2400" b="1" i="1" dirty="0" smtClean="0">
                          <a:solidFill>
                            <a:schemeClr val="bg1">
                              <a:lumMod val="10000"/>
                            </a:schemeClr>
                          </a:solidFill>
                          <a:latin typeface="Cambria Math"/>
                        </a:rPr>
                        <m:t>𝒄</m:t>
                      </m:r>
                      <m:r>
                        <a:rPr lang="en-GB" sz="2400" b="1" i="1" baseline="30000" dirty="0">
                          <a:solidFill>
                            <a:schemeClr val="bg1">
                              <a:lumMod val="10000"/>
                            </a:schemeClr>
                          </a:solidFill>
                          <a:latin typeface="Cambria Math"/>
                        </a:rPr>
                        <m:t>𝟐</m:t>
                      </m:r>
                      <m:r>
                        <a:rPr lang="en-GB" sz="2400" b="1" i="1" baseline="30000" dirty="0">
                          <a:solidFill>
                            <a:schemeClr val="bg1">
                              <a:lumMod val="10000"/>
                            </a:schemeClr>
                          </a:solidFill>
                          <a:latin typeface="Cambria Math"/>
                        </a:rPr>
                        <m:t> = </m:t>
                      </m:r>
                      <m:r>
                        <a:rPr lang="en-GB" sz="2400" b="1" i="1" dirty="0">
                          <a:solidFill>
                            <a:schemeClr val="bg1">
                              <a:lumMod val="10000"/>
                            </a:schemeClr>
                          </a:solidFill>
                          <a:latin typeface="Cambria Math"/>
                        </a:rPr>
                        <m:t>𝒂</m:t>
                      </m:r>
                      <m:r>
                        <a:rPr lang="en-GB" sz="2400" b="1" i="1" baseline="30000" dirty="0">
                          <a:solidFill>
                            <a:schemeClr val="bg1">
                              <a:lumMod val="10000"/>
                            </a:schemeClr>
                          </a:solidFill>
                          <a:latin typeface="Cambria Math"/>
                        </a:rPr>
                        <m:t>𝟐</m:t>
                      </m:r>
                      <m:r>
                        <a:rPr lang="en-GB" sz="2400" b="1" i="1" dirty="0">
                          <a:solidFill>
                            <a:schemeClr val="bg1">
                              <a:lumMod val="10000"/>
                            </a:schemeClr>
                          </a:solidFill>
                          <a:latin typeface="Cambria Math"/>
                        </a:rPr>
                        <m:t> + </m:t>
                      </m:r>
                      <m:r>
                        <a:rPr lang="en-GB" sz="2400" b="1" i="1" dirty="0">
                          <a:solidFill>
                            <a:schemeClr val="bg1">
                              <a:lumMod val="10000"/>
                            </a:schemeClr>
                          </a:solidFill>
                          <a:latin typeface="Cambria Math"/>
                        </a:rPr>
                        <m:t>𝒃</m:t>
                      </m:r>
                      <m:r>
                        <a:rPr lang="en-GB" sz="2400" b="1" i="1" baseline="30000" dirty="0">
                          <a:solidFill>
                            <a:schemeClr val="bg1">
                              <a:lumMod val="10000"/>
                            </a:schemeClr>
                          </a:solidFill>
                          <a:latin typeface="Cambria Math"/>
                        </a:rPr>
                        <m:t>𝟐</m:t>
                      </m:r>
                    </m:oMath>
                  </m:oMathPara>
                </a14:m>
                <a:endParaRPr lang="en-GB" sz="2400" b="1" baseline="30000" dirty="0">
                  <a:solidFill>
                    <a:schemeClr val="bg1">
                      <a:lumMod val="10000"/>
                    </a:schemeClr>
                  </a:solidFill>
                  <a:latin typeface="Trebuchet MS" panose="020B0603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274025" y="838200"/>
                <a:ext cx="2164375" cy="453137"/>
              </a:xfrm>
              <a:prstGeom prst="rect">
                <a:avLst/>
              </a:prstGeom>
              <a:blipFill rotWithShape="1">
                <a:blip r:embed="rId5"/>
                <a:stretch>
                  <a:fillRect/>
                </a:stretch>
              </a:blipFill>
            </p:spPr>
            <p:txBody>
              <a:bodyPr/>
              <a:lstStyle/>
              <a:p>
                <a:r>
                  <a:rPr lang="en-GB">
                    <a:noFill/>
                  </a:rPr>
                  <a:t> </a:t>
                </a:r>
              </a:p>
            </p:txBody>
          </p:sp>
        </mc:Fallback>
      </mc:AlternateContent>
      <p:sp>
        <p:nvSpPr>
          <p:cNvPr id="20" name="Text Box 18"/>
          <p:cNvSpPr txBox="1">
            <a:spLocks noChangeArrowheads="1"/>
          </p:cNvSpPr>
          <p:nvPr/>
        </p:nvSpPr>
        <p:spPr bwMode="auto">
          <a:xfrm>
            <a:off x="2250777" y="1849513"/>
            <a:ext cx="1330623"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25cm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22" name="Rectangle 21"/>
              <p:cNvSpPr/>
              <p:nvPr/>
            </p:nvSpPr>
            <p:spPr>
              <a:xfrm>
                <a:off x="616713" y="5334000"/>
                <a:ext cx="1959831" cy="568169"/>
              </a:xfrm>
              <a:prstGeom prst="rect">
                <a:avLst/>
              </a:prstGeom>
            </p:spPr>
            <p:txBody>
              <a:bodyPr wrap="none">
                <a:spAutoFit/>
              </a:bodyPr>
              <a:lstStyle/>
              <a:p>
                <a:pPr algn="ctr"/>
                <a:r>
                  <a:rPr lang="en-GB" sz="2800" dirty="0" smtClean="0">
                    <a:solidFill>
                      <a:schemeClr val="bg1">
                        <a:lumMod val="10000"/>
                      </a:schemeClr>
                    </a:solidFill>
                    <a:latin typeface="Trebuchet MS" panose="020B0603020202020204" pitchFamily="34" charset="0"/>
                  </a:rPr>
                  <a:t>So </a:t>
                </a:r>
                <a14:m>
                  <m:oMath xmlns:m="http://schemas.openxmlformats.org/officeDocument/2006/math">
                    <m:r>
                      <a:rPr lang="en-GB" sz="2800" b="0" i="1" smtClean="0">
                        <a:solidFill>
                          <a:schemeClr val="bg1">
                            <a:lumMod val="10000"/>
                          </a:schemeClr>
                        </a:solidFill>
                        <a:latin typeface="Cambria Math"/>
                      </a:rPr>
                      <m:t>𝑥</m:t>
                    </m:r>
                    <m:r>
                      <a:rPr lang="en-GB" sz="2800" b="0" i="1" smtClean="0">
                        <a:solidFill>
                          <a:schemeClr val="bg1">
                            <a:lumMod val="10000"/>
                          </a:schemeClr>
                        </a:solidFill>
                        <a:latin typeface="Cambria Math"/>
                      </a:rPr>
                      <m:t>=</m:t>
                    </m:r>
                    <m:rad>
                      <m:radPr>
                        <m:degHide m:val="on"/>
                        <m:ctrlPr>
                          <a:rPr lang="en-GB" sz="2800" b="0" i="1" smtClean="0">
                            <a:solidFill>
                              <a:schemeClr val="bg1">
                                <a:lumMod val="10000"/>
                              </a:schemeClr>
                            </a:solidFill>
                            <a:latin typeface="Cambria Math"/>
                          </a:rPr>
                        </m:ctrlPr>
                      </m:radPr>
                      <m:deg/>
                      <m:e>
                        <m:r>
                          <a:rPr lang="en-GB" sz="2800" b="0" i="1" smtClean="0">
                            <a:solidFill>
                              <a:schemeClr val="bg1">
                                <a:lumMod val="10000"/>
                              </a:schemeClr>
                            </a:solidFill>
                            <a:latin typeface="Cambria Math"/>
                          </a:rPr>
                          <m:t>25</m:t>
                        </m:r>
                      </m:e>
                    </m:rad>
                  </m:oMath>
                </a14:m>
                <a:endParaRPr lang="en-GB" sz="3600" baseline="30000" dirty="0">
                  <a:solidFill>
                    <a:schemeClr val="bg1">
                      <a:lumMod val="10000"/>
                    </a:schemeClr>
                  </a:solidFill>
                  <a:latin typeface="Trebuchet MS" panose="020B0603020202020204" pitchFamily="34" charset="0"/>
                </a:endParaRPr>
              </a:p>
            </p:txBody>
          </p:sp>
        </mc:Choice>
        <mc:Fallback xmlns="">
          <p:sp>
            <p:nvSpPr>
              <p:cNvPr id="22" name="Rectangle 21"/>
              <p:cNvSpPr>
                <a:spLocks noRot="1" noChangeAspect="1" noMove="1" noResize="1" noEditPoints="1" noAdjustHandles="1" noChangeArrowheads="1" noChangeShapeType="1" noTextEdit="1"/>
              </p:cNvSpPr>
              <p:nvPr/>
            </p:nvSpPr>
            <p:spPr>
              <a:xfrm>
                <a:off x="616713" y="5334000"/>
                <a:ext cx="1959831" cy="568169"/>
              </a:xfrm>
              <a:prstGeom prst="rect">
                <a:avLst/>
              </a:prstGeom>
              <a:blipFill rotWithShape="1">
                <a:blip r:embed="rId6"/>
                <a:stretch>
                  <a:fillRect l="-5901" t="-2151" b="-301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p:cNvSpPr/>
              <p:nvPr/>
            </p:nvSpPr>
            <p:spPr>
              <a:xfrm>
                <a:off x="609600" y="5990994"/>
                <a:ext cx="1525225" cy="523220"/>
              </a:xfrm>
              <a:prstGeom prst="rect">
                <a:avLst/>
              </a:prstGeom>
            </p:spPr>
            <p:txBody>
              <a:bodyPr wrap="none">
                <a:spAutoFit/>
              </a:bodyPr>
              <a:lstStyle/>
              <a:p>
                <a:pPr algn="ctr"/>
                <a:r>
                  <a:rPr lang="en-GB" sz="2800" dirty="0" smtClean="0">
                    <a:solidFill>
                      <a:schemeClr val="bg1">
                        <a:lumMod val="10000"/>
                      </a:schemeClr>
                    </a:solidFill>
                    <a:latin typeface="Trebuchet MS" panose="020B0603020202020204" pitchFamily="34" charset="0"/>
                  </a:rPr>
                  <a:t>So </a:t>
                </a:r>
                <a14:m>
                  <m:oMath xmlns:m="http://schemas.openxmlformats.org/officeDocument/2006/math">
                    <m:r>
                      <a:rPr lang="en-GB" sz="2800" b="0" i="1" smtClean="0">
                        <a:solidFill>
                          <a:schemeClr val="bg1">
                            <a:lumMod val="10000"/>
                          </a:schemeClr>
                        </a:solidFill>
                        <a:latin typeface="Cambria Math"/>
                      </a:rPr>
                      <m:t>𝑥</m:t>
                    </m:r>
                    <m:r>
                      <a:rPr lang="en-GB" sz="2800" b="0" i="1" smtClean="0">
                        <a:solidFill>
                          <a:schemeClr val="bg1">
                            <a:lumMod val="10000"/>
                          </a:schemeClr>
                        </a:solidFill>
                        <a:latin typeface="Cambria Math"/>
                      </a:rPr>
                      <m:t>=5</m:t>
                    </m:r>
                  </m:oMath>
                </a14:m>
                <a:endParaRPr lang="en-GB" sz="2800" baseline="30000" dirty="0">
                  <a:solidFill>
                    <a:schemeClr val="bg1">
                      <a:lumMod val="10000"/>
                    </a:schemeClr>
                  </a:solidFill>
                  <a:latin typeface="Trebuchet MS" panose="020B0603020202020204" pitchFamily="34" charset="0"/>
                </a:endParaRPr>
              </a:p>
            </p:txBody>
          </p:sp>
        </mc:Choice>
        <mc:Fallback xmlns="">
          <p:sp>
            <p:nvSpPr>
              <p:cNvPr id="23" name="Rectangle 22"/>
              <p:cNvSpPr>
                <a:spLocks noRot="1" noChangeAspect="1" noMove="1" noResize="1" noEditPoints="1" noAdjustHandles="1" noChangeArrowheads="1" noChangeShapeType="1" noTextEdit="1"/>
              </p:cNvSpPr>
              <p:nvPr/>
            </p:nvSpPr>
            <p:spPr>
              <a:xfrm>
                <a:off x="609600" y="5990994"/>
                <a:ext cx="1525225" cy="523220"/>
              </a:xfrm>
              <a:prstGeom prst="rect">
                <a:avLst/>
              </a:prstGeom>
              <a:blipFill rotWithShape="1">
                <a:blip r:embed="rId7"/>
                <a:stretch>
                  <a:fillRect l="-7600" t="-10465" b="-32558"/>
                </a:stretch>
              </a:blipFill>
            </p:spPr>
            <p:txBody>
              <a:bodyPr/>
              <a:lstStyle/>
              <a:p>
                <a:r>
                  <a:rPr lang="en-GB">
                    <a:noFill/>
                  </a:rPr>
                  <a:t> </a:t>
                </a:r>
              </a:p>
            </p:txBody>
          </p:sp>
        </mc:Fallback>
      </mc:AlternateContent>
      <p:sp>
        <p:nvSpPr>
          <p:cNvPr id="24" name="Rectangle 23"/>
          <p:cNvSpPr/>
          <p:nvPr/>
        </p:nvSpPr>
        <p:spPr>
          <a:xfrm>
            <a:off x="247894" y="380999"/>
            <a:ext cx="1465466" cy="461665"/>
          </a:xfrm>
          <a:prstGeom prst="rect">
            <a:avLst/>
          </a:prstGeom>
        </p:spPr>
        <p:txBody>
          <a:bodyPr wrap="none">
            <a:spAutoFit/>
          </a:bodyPr>
          <a:lstStyle/>
          <a:p>
            <a:pPr algn="ctr"/>
            <a:r>
              <a:rPr lang="en-GB" sz="2400" dirty="0" smtClean="0">
                <a:solidFill>
                  <a:schemeClr val="bg1">
                    <a:lumMod val="10000"/>
                  </a:schemeClr>
                </a:solidFill>
                <a:latin typeface="Trebuchet MS" panose="020B0603020202020204" pitchFamily="34" charset="0"/>
              </a:rPr>
              <a:t>Example:</a:t>
            </a:r>
            <a:endParaRPr lang="en-GB" sz="2400" baseline="30000" dirty="0">
              <a:solidFill>
                <a:schemeClr val="bg1">
                  <a:lumMod val="10000"/>
                </a:schemeClr>
              </a:solidFill>
              <a:latin typeface="Trebuchet MS" panose="020B0603020202020204" pitchFamily="34" charset="0"/>
            </a:endParaRPr>
          </a:p>
        </p:txBody>
      </p:sp>
      <p:cxnSp>
        <p:nvCxnSpPr>
          <p:cNvPr id="7" name="Straight Connector 6"/>
          <p:cNvCxnSpPr/>
          <p:nvPr/>
        </p:nvCxnSpPr>
        <p:spPr bwMode="auto">
          <a:xfrm>
            <a:off x="4648200" y="0"/>
            <a:ext cx="0" cy="6858000"/>
          </a:xfrm>
          <a:prstGeom prst="line">
            <a:avLst/>
          </a:prstGeom>
          <a:noFill/>
          <a:ln w="38100" cap="flat" cmpd="sng" algn="ctr">
            <a:solidFill>
              <a:srgbClr val="0000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angle 24"/>
          <p:cNvSpPr/>
          <p:nvPr/>
        </p:nvSpPr>
        <p:spPr>
          <a:xfrm>
            <a:off x="4551248" y="300335"/>
            <a:ext cx="4701865" cy="461665"/>
          </a:xfrm>
          <a:prstGeom prst="rect">
            <a:avLst/>
          </a:prstGeom>
        </p:spPr>
        <p:txBody>
          <a:bodyPr wrap="none">
            <a:spAutoFit/>
          </a:bodyPr>
          <a:lstStyle/>
          <a:p>
            <a:pPr algn="ctr"/>
            <a:r>
              <a:rPr lang="en-GB" sz="2400" dirty="0" smtClean="0">
                <a:solidFill>
                  <a:schemeClr val="bg1">
                    <a:lumMod val="10000"/>
                  </a:schemeClr>
                </a:solidFill>
                <a:latin typeface="Trebuchet MS" panose="020B0603020202020204" pitchFamily="34" charset="0"/>
              </a:rPr>
              <a:t>Your turn (on your whiteboards)</a:t>
            </a:r>
            <a:endParaRPr lang="en-GB" sz="2400" baseline="30000" dirty="0">
              <a:solidFill>
                <a:schemeClr val="bg1">
                  <a:lumMod val="10000"/>
                </a:schemeClr>
              </a:solidFill>
              <a:latin typeface="Trebuchet MS" panose="020B0603020202020204" pitchFamily="34" charset="0"/>
            </a:endParaRPr>
          </a:p>
        </p:txBody>
      </p:sp>
      <p:grpSp>
        <p:nvGrpSpPr>
          <p:cNvPr id="26" name="Group 2"/>
          <p:cNvGrpSpPr>
            <a:grpSpLocks/>
          </p:cNvGrpSpPr>
          <p:nvPr/>
        </p:nvGrpSpPr>
        <p:grpSpPr bwMode="auto">
          <a:xfrm>
            <a:off x="5550467" y="2372495"/>
            <a:ext cx="1618068" cy="1089404"/>
            <a:chOff x="1186" y="1645"/>
            <a:chExt cx="1362" cy="917"/>
          </a:xfrm>
        </p:grpSpPr>
        <p:sp>
          <p:nvSpPr>
            <p:cNvPr id="2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29"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32" name="Text Box 15"/>
          <p:cNvSpPr txBox="1">
            <a:spLocks noChangeArrowheads="1"/>
          </p:cNvSpPr>
          <p:nvPr/>
        </p:nvSpPr>
        <p:spPr bwMode="auto">
          <a:xfrm>
            <a:off x="4876800" y="2861086"/>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6</a:t>
            </a:r>
            <a:r>
              <a:rPr lang="en-GB" dirty="0" smtClean="0">
                <a:latin typeface="Trebuchet MS" panose="020B0603020202020204" pitchFamily="34" charset="0"/>
              </a:rPr>
              <a:t>cm</a:t>
            </a:r>
            <a:endParaRPr lang="en-GB" dirty="0">
              <a:latin typeface="Trebuchet MS" panose="020B0603020202020204" pitchFamily="34" charset="0"/>
            </a:endParaRPr>
          </a:p>
        </p:txBody>
      </p:sp>
      <p:sp>
        <p:nvSpPr>
          <p:cNvPr id="33" name="Text Box 15"/>
          <p:cNvSpPr txBox="1">
            <a:spLocks noChangeArrowheads="1"/>
          </p:cNvSpPr>
          <p:nvPr/>
        </p:nvSpPr>
        <p:spPr bwMode="auto">
          <a:xfrm>
            <a:off x="5756713" y="3562789"/>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8</a:t>
            </a:r>
            <a:r>
              <a:rPr lang="en-GB" dirty="0" smtClean="0">
                <a:latin typeface="Trebuchet MS" panose="020B0603020202020204" pitchFamily="34" charset="0"/>
              </a:rPr>
              <a:t>cm</a:t>
            </a:r>
            <a:endParaRPr lang="en-GB"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34" name="Text Box 17"/>
              <p:cNvSpPr txBox="1">
                <a:spLocks noChangeArrowheads="1"/>
              </p:cNvSpPr>
              <p:nvPr/>
            </p:nvSpPr>
            <p:spPr bwMode="auto">
              <a:xfrm>
                <a:off x="6096000" y="2570946"/>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34" name="Text Box 17"/>
              <p:cNvSpPr txBox="1">
                <a:spLocks noRot="1" noChangeAspect="1" noMove="1" noResize="1" noEditPoints="1" noAdjustHandles="1" noChangeArrowheads="1" noChangeShapeType="1" noTextEdit="1"/>
              </p:cNvSpPr>
              <p:nvPr/>
            </p:nvSpPr>
            <p:spPr bwMode="auto">
              <a:xfrm>
                <a:off x="6096000" y="2570946"/>
                <a:ext cx="968226" cy="477054"/>
              </a:xfrm>
              <a:prstGeom prst="rect">
                <a:avLst/>
              </a:prstGeom>
              <a:blipFill rotWithShape="1">
                <a:blip r:embed="rId8"/>
                <a:stretch>
                  <a:fillRect/>
                </a:stretch>
              </a:blipFill>
              <a:ln w="9525">
                <a:noFill/>
                <a:miter lim="800000"/>
                <a:headEnd/>
                <a:tailEnd/>
              </a:ln>
              <a:effectLst/>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343604175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6"/>
          <p:cNvSpPr>
            <a:spLocks noChangeArrowheads="1"/>
          </p:cNvSpPr>
          <p:nvPr/>
        </p:nvSpPr>
        <p:spPr bwMode="auto">
          <a:xfrm rot="39833390">
            <a:off x="1856402" y="1389536"/>
            <a:ext cx="1805435" cy="1959237"/>
          </a:xfrm>
          <a:prstGeom prst="rect">
            <a:avLst/>
          </a:prstGeom>
          <a:solidFill>
            <a:srgbClr val="FD2B15"/>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1272" name="Rectangle 8"/>
          <p:cNvSpPr>
            <a:spLocks noChangeArrowheads="1"/>
          </p:cNvSpPr>
          <p:nvPr/>
        </p:nvSpPr>
        <p:spPr bwMode="auto">
          <a:xfrm>
            <a:off x="304800" y="2554179"/>
            <a:ext cx="1115539" cy="1084652"/>
          </a:xfrm>
          <a:prstGeom prst="rect">
            <a:avLst/>
          </a:prstGeom>
          <a:solidFill>
            <a:srgbClr val="92D050"/>
          </a:solidFill>
          <a:ln w="38100">
            <a:solidFill>
              <a:schemeClr val="tx1"/>
            </a:solidFill>
            <a:miter lim="800000"/>
            <a:headEnd/>
            <a:tailEnd/>
          </a:ln>
          <a:effectLst/>
        </p:spPr>
        <p:txBody>
          <a:bodyPr wrap="none" anchor="ctr"/>
          <a:lstStyle/>
          <a:p>
            <a:endParaRPr lang="en-GB"/>
          </a:p>
        </p:txBody>
      </p:sp>
      <p:sp>
        <p:nvSpPr>
          <p:cNvPr id="11273" name="Rectangle 9"/>
          <p:cNvSpPr>
            <a:spLocks noChangeArrowheads="1"/>
          </p:cNvSpPr>
          <p:nvPr/>
        </p:nvSpPr>
        <p:spPr bwMode="auto">
          <a:xfrm>
            <a:off x="1434616" y="3636169"/>
            <a:ext cx="1632323" cy="1621631"/>
          </a:xfrm>
          <a:prstGeom prst="rect">
            <a:avLst/>
          </a:prstGeom>
          <a:solidFill>
            <a:srgbClr val="FFC000"/>
          </a:solidFill>
          <a:ln w="38100">
            <a:solidFill>
              <a:schemeClr val="tx1"/>
            </a:solidFill>
            <a:miter lim="800000"/>
            <a:headEnd/>
            <a:tailEnd/>
          </a:ln>
          <a:effectLst/>
        </p:spPr>
        <p:txBody>
          <a:bodyPr wrap="none" anchor="ctr"/>
          <a:lstStyle/>
          <a:p>
            <a:endParaRPr lang="en-GB"/>
          </a:p>
        </p:txBody>
      </p:sp>
      <p:sp>
        <p:nvSpPr>
          <p:cNvPr id="11274" name="Text Box 10"/>
          <p:cNvSpPr txBox="1">
            <a:spLocks noChangeArrowheads="1"/>
          </p:cNvSpPr>
          <p:nvPr/>
        </p:nvSpPr>
        <p:spPr bwMode="auto">
          <a:xfrm>
            <a:off x="399826" y="2647570"/>
            <a:ext cx="1088708"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9cm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p:sp>
        <p:nvSpPr>
          <p:cNvPr id="11275" name="Text Box 11"/>
          <p:cNvSpPr txBox="1">
            <a:spLocks noChangeArrowheads="1"/>
          </p:cNvSpPr>
          <p:nvPr/>
        </p:nvSpPr>
        <p:spPr bwMode="auto">
          <a:xfrm>
            <a:off x="1430063" y="4455320"/>
            <a:ext cx="1582944"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16cm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p:grpSp>
        <p:nvGrpSpPr>
          <p:cNvPr id="2" name="Group 2"/>
          <p:cNvGrpSpPr>
            <a:grpSpLocks/>
          </p:cNvGrpSpPr>
          <p:nvPr/>
        </p:nvGrpSpPr>
        <p:grpSpPr bwMode="auto">
          <a:xfrm>
            <a:off x="1412501" y="2549419"/>
            <a:ext cx="1618068" cy="1089404"/>
            <a:chOff x="1186" y="1645"/>
            <a:chExt cx="1362" cy="917"/>
          </a:xfrm>
        </p:grpSpPr>
        <p:sp>
          <p:nvSpPr>
            <p:cNvPr id="1126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11271"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1279" name="Text Box 15"/>
          <p:cNvSpPr txBox="1">
            <a:spLocks noChangeArrowheads="1"/>
          </p:cNvSpPr>
          <p:nvPr/>
        </p:nvSpPr>
        <p:spPr bwMode="auto">
          <a:xfrm>
            <a:off x="845386" y="3038010"/>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3cm</a:t>
            </a:r>
          </a:p>
        </p:txBody>
      </p:sp>
      <p:sp>
        <p:nvSpPr>
          <p:cNvPr id="11280" name="Text Box 16"/>
          <p:cNvSpPr txBox="1">
            <a:spLocks noChangeArrowheads="1"/>
          </p:cNvSpPr>
          <p:nvPr/>
        </p:nvSpPr>
        <p:spPr bwMode="auto">
          <a:xfrm>
            <a:off x="1633173" y="3628232"/>
            <a:ext cx="968226"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4cm</a:t>
            </a:r>
          </a:p>
        </p:txBody>
      </p:sp>
      <mc:AlternateContent xmlns:mc="http://schemas.openxmlformats.org/markup-compatibility/2006" xmlns:a14="http://schemas.microsoft.com/office/drawing/2010/main">
        <mc:Choice Requires="a14">
          <p:sp>
            <p:nvSpPr>
              <p:cNvPr id="11281" name="Text Box 17"/>
              <p:cNvSpPr txBox="1">
                <a:spLocks noChangeArrowheads="1"/>
              </p:cNvSpPr>
              <p:nvPr/>
            </p:nvSpPr>
            <p:spPr bwMode="auto">
              <a:xfrm>
                <a:off x="1905000" y="2723346"/>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11281" name="Text Box 17"/>
              <p:cNvSpPr txBox="1">
                <a:spLocks noRot="1" noChangeAspect="1" noMove="1" noResize="1" noEditPoints="1" noAdjustHandles="1" noChangeArrowheads="1" noChangeShapeType="1" noTextEdit="1"/>
              </p:cNvSpPr>
              <p:nvPr/>
            </p:nvSpPr>
            <p:spPr bwMode="auto">
              <a:xfrm>
                <a:off x="1905000" y="2723346"/>
                <a:ext cx="968226" cy="477054"/>
              </a:xfrm>
              <a:prstGeom prst="rect">
                <a:avLst/>
              </a:prstGeom>
              <a:blipFill rotWithShape="1">
                <a:blip r:embed="rId4"/>
                <a:stretch>
                  <a:fillRect/>
                </a:stretch>
              </a:blipFill>
              <a:ln w="9525">
                <a:noFill/>
                <a:miter lim="800000"/>
                <a:headEnd/>
                <a:tailEnd/>
              </a:ln>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74025" y="838200"/>
                <a:ext cx="2164375" cy="45313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GB" sz="2400" b="1" i="1" dirty="0" smtClean="0">
                          <a:solidFill>
                            <a:schemeClr val="bg1">
                              <a:lumMod val="10000"/>
                            </a:schemeClr>
                          </a:solidFill>
                          <a:latin typeface="Cambria Math"/>
                        </a:rPr>
                        <m:t>𝒄</m:t>
                      </m:r>
                      <m:r>
                        <a:rPr lang="en-GB" sz="2400" b="1" i="1" baseline="30000" dirty="0">
                          <a:solidFill>
                            <a:schemeClr val="bg1">
                              <a:lumMod val="10000"/>
                            </a:schemeClr>
                          </a:solidFill>
                          <a:latin typeface="Cambria Math"/>
                        </a:rPr>
                        <m:t>𝟐</m:t>
                      </m:r>
                      <m:r>
                        <a:rPr lang="en-GB" sz="2400" b="1" i="1" baseline="30000" dirty="0">
                          <a:solidFill>
                            <a:schemeClr val="bg1">
                              <a:lumMod val="10000"/>
                            </a:schemeClr>
                          </a:solidFill>
                          <a:latin typeface="Cambria Math"/>
                        </a:rPr>
                        <m:t> = </m:t>
                      </m:r>
                      <m:r>
                        <a:rPr lang="en-GB" sz="2400" b="1" i="1" dirty="0">
                          <a:solidFill>
                            <a:schemeClr val="bg1">
                              <a:lumMod val="10000"/>
                            </a:schemeClr>
                          </a:solidFill>
                          <a:latin typeface="Cambria Math"/>
                        </a:rPr>
                        <m:t>𝒂</m:t>
                      </m:r>
                      <m:r>
                        <a:rPr lang="en-GB" sz="2400" b="1" i="1" baseline="30000" dirty="0">
                          <a:solidFill>
                            <a:schemeClr val="bg1">
                              <a:lumMod val="10000"/>
                            </a:schemeClr>
                          </a:solidFill>
                          <a:latin typeface="Cambria Math"/>
                        </a:rPr>
                        <m:t>𝟐</m:t>
                      </m:r>
                      <m:r>
                        <a:rPr lang="en-GB" sz="2400" b="1" i="1" dirty="0">
                          <a:solidFill>
                            <a:schemeClr val="bg1">
                              <a:lumMod val="10000"/>
                            </a:schemeClr>
                          </a:solidFill>
                          <a:latin typeface="Cambria Math"/>
                        </a:rPr>
                        <m:t> + </m:t>
                      </m:r>
                      <m:r>
                        <a:rPr lang="en-GB" sz="2400" b="1" i="1" dirty="0">
                          <a:solidFill>
                            <a:schemeClr val="bg1">
                              <a:lumMod val="10000"/>
                            </a:schemeClr>
                          </a:solidFill>
                          <a:latin typeface="Cambria Math"/>
                        </a:rPr>
                        <m:t>𝒃</m:t>
                      </m:r>
                      <m:r>
                        <a:rPr lang="en-GB" sz="2400" b="1" i="1" baseline="30000" dirty="0">
                          <a:solidFill>
                            <a:schemeClr val="bg1">
                              <a:lumMod val="10000"/>
                            </a:schemeClr>
                          </a:solidFill>
                          <a:latin typeface="Cambria Math"/>
                        </a:rPr>
                        <m:t>𝟐</m:t>
                      </m:r>
                    </m:oMath>
                  </m:oMathPara>
                </a14:m>
                <a:endParaRPr lang="en-GB" sz="2400" b="1" baseline="30000" dirty="0">
                  <a:solidFill>
                    <a:schemeClr val="bg1">
                      <a:lumMod val="10000"/>
                    </a:schemeClr>
                  </a:solidFill>
                  <a:latin typeface="Trebuchet MS" panose="020B0603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274025" y="838200"/>
                <a:ext cx="2164375" cy="453137"/>
              </a:xfrm>
              <a:prstGeom prst="rect">
                <a:avLst/>
              </a:prstGeom>
              <a:blipFill rotWithShape="1">
                <a:blip r:embed="rId5"/>
                <a:stretch>
                  <a:fillRect/>
                </a:stretch>
              </a:blipFill>
            </p:spPr>
            <p:txBody>
              <a:bodyPr/>
              <a:lstStyle/>
              <a:p>
                <a:r>
                  <a:rPr lang="en-GB">
                    <a:noFill/>
                  </a:rPr>
                  <a:t> </a:t>
                </a:r>
              </a:p>
            </p:txBody>
          </p:sp>
        </mc:Fallback>
      </mc:AlternateContent>
      <p:sp>
        <p:nvSpPr>
          <p:cNvPr id="20" name="Text Box 18"/>
          <p:cNvSpPr txBox="1">
            <a:spLocks noChangeArrowheads="1"/>
          </p:cNvSpPr>
          <p:nvPr/>
        </p:nvSpPr>
        <p:spPr bwMode="auto">
          <a:xfrm>
            <a:off x="2250777" y="1849513"/>
            <a:ext cx="1330623" cy="477054"/>
          </a:xfrm>
          <a:prstGeom prst="rect">
            <a:avLst/>
          </a:prstGeom>
          <a:noFill/>
          <a:ln w="9525">
            <a:noFill/>
            <a:miter lim="800000"/>
            <a:headEnd/>
            <a:tailEnd/>
          </a:ln>
          <a:effectLst/>
        </p:spPr>
        <p:txBody>
          <a:bodyPr wrap="square">
            <a:spAutoFit/>
          </a:bodyPr>
          <a:lstStyle/>
          <a:p>
            <a:pPr algn="ctr">
              <a:spcBef>
                <a:spcPct val="50000"/>
              </a:spcBef>
            </a:pPr>
            <a:r>
              <a:rPr lang="en-GB" sz="2500" dirty="0">
                <a:latin typeface="Trebuchet MS" panose="020B0603020202020204" pitchFamily="34" charset="0"/>
              </a:rPr>
              <a:t>25cm</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22" name="Rectangle 21"/>
              <p:cNvSpPr/>
              <p:nvPr/>
            </p:nvSpPr>
            <p:spPr>
              <a:xfrm>
                <a:off x="616713" y="5334000"/>
                <a:ext cx="1959831" cy="568169"/>
              </a:xfrm>
              <a:prstGeom prst="rect">
                <a:avLst/>
              </a:prstGeom>
            </p:spPr>
            <p:txBody>
              <a:bodyPr wrap="none">
                <a:spAutoFit/>
              </a:bodyPr>
              <a:lstStyle/>
              <a:p>
                <a:pPr algn="ctr"/>
                <a:r>
                  <a:rPr lang="en-GB" sz="2800" dirty="0" smtClean="0">
                    <a:solidFill>
                      <a:schemeClr val="bg1">
                        <a:lumMod val="10000"/>
                      </a:schemeClr>
                    </a:solidFill>
                    <a:latin typeface="Trebuchet MS" panose="020B0603020202020204" pitchFamily="34" charset="0"/>
                  </a:rPr>
                  <a:t>So </a:t>
                </a:r>
                <a14:m>
                  <m:oMath xmlns:m="http://schemas.openxmlformats.org/officeDocument/2006/math">
                    <m:r>
                      <a:rPr lang="en-GB" sz="2800" b="0" i="1" smtClean="0">
                        <a:solidFill>
                          <a:schemeClr val="bg1">
                            <a:lumMod val="10000"/>
                          </a:schemeClr>
                        </a:solidFill>
                        <a:latin typeface="Cambria Math"/>
                      </a:rPr>
                      <m:t>𝑥</m:t>
                    </m:r>
                    <m:r>
                      <a:rPr lang="en-GB" sz="2800" b="0" i="1" smtClean="0">
                        <a:solidFill>
                          <a:schemeClr val="bg1">
                            <a:lumMod val="10000"/>
                          </a:schemeClr>
                        </a:solidFill>
                        <a:latin typeface="Cambria Math"/>
                      </a:rPr>
                      <m:t>=</m:t>
                    </m:r>
                    <m:rad>
                      <m:radPr>
                        <m:degHide m:val="on"/>
                        <m:ctrlPr>
                          <a:rPr lang="en-GB" sz="2800" b="0" i="1" smtClean="0">
                            <a:solidFill>
                              <a:schemeClr val="bg1">
                                <a:lumMod val="10000"/>
                              </a:schemeClr>
                            </a:solidFill>
                            <a:latin typeface="Cambria Math"/>
                          </a:rPr>
                        </m:ctrlPr>
                      </m:radPr>
                      <m:deg/>
                      <m:e>
                        <m:r>
                          <a:rPr lang="en-GB" sz="2800" b="0" i="1" smtClean="0">
                            <a:solidFill>
                              <a:schemeClr val="bg1">
                                <a:lumMod val="10000"/>
                              </a:schemeClr>
                            </a:solidFill>
                            <a:latin typeface="Cambria Math"/>
                          </a:rPr>
                          <m:t>25</m:t>
                        </m:r>
                      </m:e>
                    </m:rad>
                  </m:oMath>
                </a14:m>
                <a:endParaRPr lang="en-GB" sz="3600" baseline="30000" dirty="0">
                  <a:solidFill>
                    <a:schemeClr val="bg1">
                      <a:lumMod val="10000"/>
                    </a:schemeClr>
                  </a:solidFill>
                  <a:latin typeface="Trebuchet MS" panose="020B0603020202020204" pitchFamily="34" charset="0"/>
                </a:endParaRPr>
              </a:p>
            </p:txBody>
          </p:sp>
        </mc:Choice>
        <mc:Fallback xmlns="">
          <p:sp>
            <p:nvSpPr>
              <p:cNvPr id="22" name="Rectangle 21"/>
              <p:cNvSpPr>
                <a:spLocks noRot="1" noChangeAspect="1" noMove="1" noResize="1" noEditPoints="1" noAdjustHandles="1" noChangeArrowheads="1" noChangeShapeType="1" noTextEdit="1"/>
              </p:cNvSpPr>
              <p:nvPr/>
            </p:nvSpPr>
            <p:spPr>
              <a:xfrm>
                <a:off x="616713" y="5334000"/>
                <a:ext cx="1959831" cy="568169"/>
              </a:xfrm>
              <a:prstGeom prst="rect">
                <a:avLst/>
              </a:prstGeom>
              <a:blipFill rotWithShape="1">
                <a:blip r:embed="rId6"/>
                <a:stretch>
                  <a:fillRect l="-5901" t="-2151" b="-301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p:cNvSpPr/>
              <p:nvPr/>
            </p:nvSpPr>
            <p:spPr>
              <a:xfrm>
                <a:off x="609600" y="5990994"/>
                <a:ext cx="1525225" cy="523220"/>
              </a:xfrm>
              <a:prstGeom prst="rect">
                <a:avLst/>
              </a:prstGeom>
            </p:spPr>
            <p:txBody>
              <a:bodyPr wrap="none">
                <a:spAutoFit/>
              </a:bodyPr>
              <a:lstStyle/>
              <a:p>
                <a:pPr algn="ctr"/>
                <a:r>
                  <a:rPr lang="en-GB" sz="2800" dirty="0" smtClean="0">
                    <a:solidFill>
                      <a:schemeClr val="bg1">
                        <a:lumMod val="10000"/>
                      </a:schemeClr>
                    </a:solidFill>
                    <a:latin typeface="Trebuchet MS" panose="020B0603020202020204" pitchFamily="34" charset="0"/>
                  </a:rPr>
                  <a:t>So </a:t>
                </a:r>
                <a14:m>
                  <m:oMath xmlns:m="http://schemas.openxmlformats.org/officeDocument/2006/math">
                    <m:r>
                      <a:rPr lang="en-GB" sz="2800" b="0" i="1" smtClean="0">
                        <a:solidFill>
                          <a:schemeClr val="bg1">
                            <a:lumMod val="10000"/>
                          </a:schemeClr>
                        </a:solidFill>
                        <a:latin typeface="Cambria Math"/>
                      </a:rPr>
                      <m:t>𝑥</m:t>
                    </m:r>
                    <m:r>
                      <a:rPr lang="en-GB" sz="2800" b="0" i="1" smtClean="0">
                        <a:solidFill>
                          <a:schemeClr val="bg1">
                            <a:lumMod val="10000"/>
                          </a:schemeClr>
                        </a:solidFill>
                        <a:latin typeface="Cambria Math"/>
                      </a:rPr>
                      <m:t>=5</m:t>
                    </m:r>
                  </m:oMath>
                </a14:m>
                <a:endParaRPr lang="en-GB" sz="2800" baseline="30000" dirty="0">
                  <a:solidFill>
                    <a:schemeClr val="bg1">
                      <a:lumMod val="10000"/>
                    </a:schemeClr>
                  </a:solidFill>
                  <a:latin typeface="Trebuchet MS" panose="020B0603020202020204" pitchFamily="34" charset="0"/>
                </a:endParaRPr>
              </a:p>
            </p:txBody>
          </p:sp>
        </mc:Choice>
        <mc:Fallback xmlns="">
          <p:sp>
            <p:nvSpPr>
              <p:cNvPr id="23" name="Rectangle 22"/>
              <p:cNvSpPr>
                <a:spLocks noRot="1" noChangeAspect="1" noMove="1" noResize="1" noEditPoints="1" noAdjustHandles="1" noChangeArrowheads="1" noChangeShapeType="1" noTextEdit="1"/>
              </p:cNvSpPr>
              <p:nvPr/>
            </p:nvSpPr>
            <p:spPr>
              <a:xfrm>
                <a:off x="609600" y="5990994"/>
                <a:ext cx="1525225" cy="523220"/>
              </a:xfrm>
              <a:prstGeom prst="rect">
                <a:avLst/>
              </a:prstGeom>
              <a:blipFill rotWithShape="1">
                <a:blip r:embed="rId7"/>
                <a:stretch>
                  <a:fillRect l="-7600" t="-10465" b="-32558"/>
                </a:stretch>
              </a:blipFill>
            </p:spPr>
            <p:txBody>
              <a:bodyPr/>
              <a:lstStyle/>
              <a:p>
                <a:r>
                  <a:rPr lang="en-GB">
                    <a:noFill/>
                  </a:rPr>
                  <a:t> </a:t>
                </a:r>
              </a:p>
            </p:txBody>
          </p:sp>
        </mc:Fallback>
      </mc:AlternateContent>
      <p:sp>
        <p:nvSpPr>
          <p:cNvPr id="24" name="Rectangle 23"/>
          <p:cNvSpPr/>
          <p:nvPr/>
        </p:nvSpPr>
        <p:spPr>
          <a:xfrm>
            <a:off x="247894" y="380999"/>
            <a:ext cx="1465466" cy="461665"/>
          </a:xfrm>
          <a:prstGeom prst="rect">
            <a:avLst/>
          </a:prstGeom>
        </p:spPr>
        <p:txBody>
          <a:bodyPr wrap="none">
            <a:spAutoFit/>
          </a:bodyPr>
          <a:lstStyle/>
          <a:p>
            <a:pPr algn="ctr"/>
            <a:r>
              <a:rPr lang="en-GB" sz="2400" dirty="0" smtClean="0">
                <a:solidFill>
                  <a:schemeClr val="bg1">
                    <a:lumMod val="10000"/>
                  </a:schemeClr>
                </a:solidFill>
                <a:latin typeface="Trebuchet MS" panose="020B0603020202020204" pitchFamily="34" charset="0"/>
              </a:rPr>
              <a:t>Example:</a:t>
            </a:r>
            <a:endParaRPr lang="en-GB" sz="2400" baseline="30000" dirty="0">
              <a:solidFill>
                <a:schemeClr val="bg1">
                  <a:lumMod val="10000"/>
                </a:schemeClr>
              </a:solidFill>
              <a:latin typeface="Trebuchet MS" panose="020B0603020202020204" pitchFamily="34" charset="0"/>
            </a:endParaRPr>
          </a:p>
        </p:txBody>
      </p:sp>
      <p:cxnSp>
        <p:nvCxnSpPr>
          <p:cNvPr id="7" name="Straight Connector 6"/>
          <p:cNvCxnSpPr/>
          <p:nvPr/>
        </p:nvCxnSpPr>
        <p:spPr bwMode="auto">
          <a:xfrm>
            <a:off x="4648200" y="0"/>
            <a:ext cx="0" cy="6858000"/>
          </a:xfrm>
          <a:prstGeom prst="line">
            <a:avLst/>
          </a:prstGeom>
          <a:noFill/>
          <a:ln w="38100" cap="flat" cmpd="sng" algn="ctr">
            <a:solidFill>
              <a:srgbClr val="0000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angle 24"/>
          <p:cNvSpPr/>
          <p:nvPr/>
        </p:nvSpPr>
        <p:spPr>
          <a:xfrm>
            <a:off x="4551248" y="300335"/>
            <a:ext cx="4701865" cy="461665"/>
          </a:xfrm>
          <a:prstGeom prst="rect">
            <a:avLst/>
          </a:prstGeom>
        </p:spPr>
        <p:txBody>
          <a:bodyPr wrap="none">
            <a:spAutoFit/>
          </a:bodyPr>
          <a:lstStyle/>
          <a:p>
            <a:pPr algn="ctr"/>
            <a:r>
              <a:rPr lang="en-GB" sz="2400" dirty="0" smtClean="0">
                <a:solidFill>
                  <a:schemeClr val="bg1">
                    <a:lumMod val="10000"/>
                  </a:schemeClr>
                </a:solidFill>
                <a:latin typeface="Trebuchet MS" panose="020B0603020202020204" pitchFamily="34" charset="0"/>
              </a:rPr>
              <a:t>Your turn (on your whiteboards)</a:t>
            </a:r>
            <a:endParaRPr lang="en-GB" sz="2400" baseline="30000" dirty="0">
              <a:solidFill>
                <a:schemeClr val="bg1">
                  <a:lumMod val="10000"/>
                </a:schemeClr>
              </a:solidFill>
              <a:latin typeface="Trebuchet MS" panose="020B0603020202020204" pitchFamily="34" charset="0"/>
            </a:endParaRPr>
          </a:p>
        </p:txBody>
      </p:sp>
      <p:grpSp>
        <p:nvGrpSpPr>
          <p:cNvPr id="26" name="Group 2"/>
          <p:cNvGrpSpPr>
            <a:grpSpLocks/>
          </p:cNvGrpSpPr>
          <p:nvPr/>
        </p:nvGrpSpPr>
        <p:grpSpPr bwMode="auto">
          <a:xfrm>
            <a:off x="5550467" y="2372495"/>
            <a:ext cx="1618068" cy="1089404"/>
            <a:chOff x="1186" y="1645"/>
            <a:chExt cx="1362" cy="917"/>
          </a:xfrm>
        </p:grpSpPr>
        <p:sp>
          <p:nvSpPr>
            <p:cNvPr id="2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29"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32" name="Text Box 15"/>
          <p:cNvSpPr txBox="1">
            <a:spLocks noChangeArrowheads="1"/>
          </p:cNvSpPr>
          <p:nvPr/>
        </p:nvSpPr>
        <p:spPr bwMode="auto">
          <a:xfrm>
            <a:off x="4876800" y="2861086"/>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6</a:t>
            </a:r>
            <a:r>
              <a:rPr lang="en-GB" dirty="0" smtClean="0">
                <a:latin typeface="Trebuchet MS" panose="020B0603020202020204" pitchFamily="34" charset="0"/>
              </a:rPr>
              <a:t>cm</a:t>
            </a:r>
            <a:endParaRPr lang="en-GB" dirty="0">
              <a:latin typeface="Trebuchet MS" panose="020B0603020202020204" pitchFamily="34" charset="0"/>
            </a:endParaRPr>
          </a:p>
        </p:txBody>
      </p:sp>
      <p:sp>
        <p:nvSpPr>
          <p:cNvPr id="33" name="Text Box 15"/>
          <p:cNvSpPr txBox="1">
            <a:spLocks noChangeArrowheads="1"/>
          </p:cNvSpPr>
          <p:nvPr/>
        </p:nvSpPr>
        <p:spPr bwMode="auto">
          <a:xfrm>
            <a:off x="5756713" y="3562789"/>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8</a:t>
            </a:r>
            <a:r>
              <a:rPr lang="en-GB" dirty="0" smtClean="0">
                <a:latin typeface="Trebuchet MS" panose="020B0603020202020204" pitchFamily="34" charset="0"/>
              </a:rPr>
              <a:t>cm</a:t>
            </a:r>
            <a:endParaRPr lang="en-GB"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34" name="Text Box 17"/>
              <p:cNvSpPr txBox="1">
                <a:spLocks noChangeArrowheads="1"/>
              </p:cNvSpPr>
              <p:nvPr/>
            </p:nvSpPr>
            <p:spPr bwMode="auto">
              <a:xfrm>
                <a:off x="6096000" y="2570946"/>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34" name="Text Box 17"/>
              <p:cNvSpPr txBox="1">
                <a:spLocks noRot="1" noChangeAspect="1" noMove="1" noResize="1" noEditPoints="1" noAdjustHandles="1" noChangeArrowheads="1" noChangeShapeType="1" noTextEdit="1"/>
              </p:cNvSpPr>
              <p:nvPr/>
            </p:nvSpPr>
            <p:spPr bwMode="auto">
              <a:xfrm>
                <a:off x="6096000" y="2570946"/>
                <a:ext cx="968226" cy="477054"/>
              </a:xfrm>
              <a:prstGeom prst="rect">
                <a:avLst/>
              </a:prstGeom>
              <a:blipFill rotWithShape="1">
                <a:blip r:embed="rId8"/>
                <a:stretch>
                  <a:fillRect/>
                </a:stretch>
              </a:blipFill>
              <a:ln w="9525">
                <a:noFill/>
                <a:miter lim="800000"/>
                <a:headEnd/>
                <a:tailEnd/>
              </a:ln>
              <a:effectLst/>
            </p:spPr>
            <p:txBody>
              <a:bodyPr/>
              <a:lstStyle/>
              <a:p>
                <a:r>
                  <a:rPr lang="en-GB">
                    <a:noFill/>
                  </a:rPr>
                  <a:t> </a:t>
                </a:r>
              </a:p>
            </p:txBody>
          </p:sp>
        </mc:Fallback>
      </mc:AlternateContent>
      <p:sp>
        <p:nvSpPr>
          <p:cNvPr id="4" name="Rounded Rectangle 3"/>
          <p:cNvSpPr/>
          <p:nvPr/>
        </p:nvSpPr>
        <p:spPr bwMode="auto">
          <a:xfrm>
            <a:off x="5316756" y="4114800"/>
            <a:ext cx="2836644" cy="150328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cs typeface="Arial" charset="0"/>
            </a:endParaRPr>
          </a:p>
        </p:txBody>
      </p:sp>
      <p:sp>
        <p:nvSpPr>
          <p:cNvPr id="6" name="Rounded Rectangle 5"/>
          <p:cNvSpPr/>
          <p:nvPr/>
        </p:nvSpPr>
        <p:spPr bwMode="auto">
          <a:xfrm>
            <a:off x="4887310" y="4204536"/>
            <a:ext cx="3962400" cy="1191816"/>
          </a:xfrm>
          <a:prstGeom prst="roundRect">
            <a:avLst/>
          </a:prstGeom>
          <a:solidFill>
            <a:schemeClr val="bg1">
              <a:lumMod val="75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3200" b="0" i="0" u="none" strike="noStrike" cap="none" normalizeH="0" baseline="0" dirty="0" smtClean="0">
                <a:ln>
                  <a:noFill/>
                </a:ln>
                <a:solidFill>
                  <a:schemeClr val="tx1"/>
                </a:solidFill>
                <a:effectLst/>
                <a:latin typeface="Arial" charset="0"/>
                <a:cs typeface="Arial" charset="0"/>
              </a:rPr>
              <a:t>Now let’s look at some of your work.</a:t>
            </a:r>
          </a:p>
        </p:txBody>
      </p:sp>
    </p:spTree>
    <p:custDataLst>
      <p:tags r:id="rId1"/>
    </p:custDataLst>
    <p:extLst>
      <p:ext uri="{BB962C8B-B14F-4D97-AF65-F5344CB8AC3E}">
        <p14:creationId xmlns:p14="http://schemas.microsoft.com/office/powerpoint/2010/main" val="3662376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52400"/>
            <a:ext cx="8686800" cy="1384995"/>
          </a:xfrm>
          <a:prstGeom prst="rect">
            <a:avLst/>
          </a:prstGeom>
          <a:noFill/>
        </p:spPr>
        <p:txBody>
          <a:bodyPr wrap="square" rtlCol="0">
            <a:spAutoFit/>
          </a:bodyPr>
          <a:lstStyle/>
          <a:p>
            <a:r>
              <a:rPr lang="en-GB" sz="2800" dirty="0" smtClean="0">
                <a:latin typeface="Trebuchet MS" panose="020B0603020202020204" pitchFamily="34" charset="0"/>
              </a:rPr>
              <a:t>Now try these in your book:</a:t>
            </a:r>
            <a:endParaRPr lang="en-GB" sz="2800" dirty="0">
              <a:latin typeface="Trebuchet MS" panose="020B0603020202020204" pitchFamily="34" charset="0"/>
            </a:endParaRPr>
          </a:p>
          <a:p>
            <a:endParaRPr lang="en-GB" sz="2800" dirty="0" smtClean="0">
              <a:latin typeface="Trebuchet MS" panose="020B0603020202020204" pitchFamily="34" charset="0"/>
            </a:endParaRPr>
          </a:p>
          <a:p>
            <a:pPr algn="ctr"/>
            <a:endParaRPr lang="en-GB" sz="2800" dirty="0">
              <a:latin typeface="Trebuchet MS" panose="020B0603020202020204" pitchFamily="34" charset="0"/>
            </a:endParaRPr>
          </a:p>
        </p:txBody>
      </p:sp>
      <p:grpSp>
        <p:nvGrpSpPr>
          <p:cNvPr id="9" name="Group 8"/>
          <p:cNvGrpSpPr>
            <a:grpSpLocks/>
          </p:cNvGrpSpPr>
          <p:nvPr/>
        </p:nvGrpSpPr>
        <p:grpSpPr bwMode="auto">
          <a:xfrm rot="10800000" flipH="1" flipV="1">
            <a:off x="671760" y="1120290"/>
            <a:ext cx="1618068" cy="1089404"/>
            <a:chOff x="1186" y="1645"/>
            <a:chExt cx="1362" cy="917"/>
          </a:xfrm>
        </p:grpSpPr>
        <p:sp>
          <p:nvSpPr>
            <p:cNvPr id="10"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11"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12" name="Text Box 15"/>
          <p:cNvSpPr txBox="1">
            <a:spLocks noChangeArrowheads="1"/>
          </p:cNvSpPr>
          <p:nvPr/>
        </p:nvSpPr>
        <p:spPr bwMode="auto">
          <a:xfrm>
            <a:off x="1000694" y="2256669"/>
            <a:ext cx="879913"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10cm</a:t>
            </a:r>
            <a:endParaRPr lang="en-GB" dirty="0">
              <a:latin typeface="Trebuchet MS" panose="020B0603020202020204" pitchFamily="34" charset="0"/>
            </a:endParaRPr>
          </a:p>
        </p:txBody>
      </p:sp>
      <p:sp>
        <p:nvSpPr>
          <p:cNvPr id="13" name="Text Box 15"/>
          <p:cNvSpPr txBox="1">
            <a:spLocks noChangeArrowheads="1"/>
          </p:cNvSpPr>
          <p:nvPr/>
        </p:nvSpPr>
        <p:spPr bwMode="auto">
          <a:xfrm>
            <a:off x="68317" y="1519997"/>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8</a:t>
            </a:r>
            <a:r>
              <a:rPr lang="en-GB" dirty="0" smtClean="0">
                <a:latin typeface="Trebuchet MS" panose="020B0603020202020204" pitchFamily="34" charset="0"/>
              </a:rPr>
              <a:t>cm</a:t>
            </a:r>
            <a:endParaRPr lang="en-GB"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14" name="Text Box 17"/>
              <p:cNvSpPr txBox="1">
                <a:spLocks noChangeArrowheads="1"/>
              </p:cNvSpPr>
              <p:nvPr/>
            </p:nvSpPr>
            <p:spPr bwMode="auto">
              <a:xfrm>
                <a:off x="1165374" y="1241799"/>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14" name="Text Box 17"/>
              <p:cNvSpPr txBox="1">
                <a:spLocks noRot="1" noChangeAspect="1" noMove="1" noResize="1" noEditPoints="1" noAdjustHandles="1" noChangeArrowheads="1" noChangeShapeType="1" noTextEdit="1"/>
              </p:cNvSpPr>
              <p:nvPr/>
            </p:nvSpPr>
            <p:spPr bwMode="auto">
              <a:xfrm>
                <a:off x="1165374" y="1241799"/>
                <a:ext cx="968226" cy="477054"/>
              </a:xfrm>
              <a:prstGeom prst="rect">
                <a:avLst/>
              </a:prstGeom>
              <a:blipFill rotWithShape="1">
                <a:blip r:embed="rId2"/>
                <a:stretch>
                  <a:fillRect/>
                </a:stretch>
              </a:blipFill>
              <a:ln w="9525">
                <a:noFill/>
                <a:miter lim="800000"/>
                <a:headEnd/>
                <a:tailEnd/>
              </a:ln>
              <a:effectLst/>
            </p:spPr>
            <p:txBody>
              <a:bodyPr/>
              <a:lstStyle/>
              <a:p>
                <a:r>
                  <a:rPr lang="en-GB">
                    <a:noFill/>
                  </a:rPr>
                  <a:t> </a:t>
                </a:r>
              </a:p>
            </p:txBody>
          </p:sp>
        </mc:Fallback>
      </mc:AlternateContent>
      <p:grpSp>
        <p:nvGrpSpPr>
          <p:cNvPr id="26" name="Group 25"/>
          <p:cNvGrpSpPr>
            <a:grpSpLocks/>
          </p:cNvGrpSpPr>
          <p:nvPr/>
        </p:nvGrpSpPr>
        <p:grpSpPr bwMode="auto">
          <a:xfrm rot="10800000" flipH="1" flipV="1">
            <a:off x="779790" y="2892729"/>
            <a:ext cx="1618068" cy="1089404"/>
            <a:chOff x="1186" y="1645"/>
            <a:chExt cx="1362" cy="917"/>
          </a:xfrm>
        </p:grpSpPr>
        <p:sp>
          <p:nvSpPr>
            <p:cNvPr id="27"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28"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29" name="Text Box 15"/>
          <p:cNvSpPr txBox="1">
            <a:spLocks noChangeArrowheads="1"/>
          </p:cNvSpPr>
          <p:nvPr/>
        </p:nvSpPr>
        <p:spPr bwMode="auto">
          <a:xfrm>
            <a:off x="1010006" y="4048813"/>
            <a:ext cx="879913"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1m</a:t>
            </a:r>
            <a:endParaRPr lang="en-GB" dirty="0">
              <a:latin typeface="Trebuchet MS" panose="020B0603020202020204" pitchFamily="34" charset="0"/>
            </a:endParaRPr>
          </a:p>
        </p:txBody>
      </p:sp>
      <p:sp>
        <p:nvSpPr>
          <p:cNvPr id="30" name="Text Box 15"/>
          <p:cNvSpPr txBox="1">
            <a:spLocks noChangeArrowheads="1"/>
          </p:cNvSpPr>
          <p:nvPr/>
        </p:nvSpPr>
        <p:spPr bwMode="auto">
          <a:xfrm>
            <a:off x="339287" y="3262354"/>
            <a:ext cx="879913" cy="369332"/>
          </a:xfrm>
          <a:prstGeom prst="rect">
            <a:avLst/>
          </a:prstGeom>
          <a:solidFill>
            <a:srgbClr val="FFFFFF"/>
          </a:solid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0.8m</a:t>
            </a:r>
            <a:endParaRPr lang="en-GB"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31" name="Text Box 17"/>
              <p:cNvSpPr txBox="1">
                <a:spLocks noChangeArrowheads="1"/>
              </p:cNvSpPr>
              <p:nvPr/>
            </p:nvSpPr>
            <p:spPr bwMode="auto">
              <a:xfrm>
                <a:off x="1217181" y="2960377"/>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31" name="Text Box 17"/>
              <p:cNvSpPr txBox="1">
                <a:spLocks noRot="1" noChangeAspect="1" noMove="1" noResize="1" noEditPoints="1" noAdjustHandles="1" noChangeArrowheads="1" noChangeShapeType="1" noTextEdit="1"/>
              </p:cNvSpPr>
              <p:nvPr/>
            </p:nvSpPr>
            <p:spPr bwMode="auto">
              <a:xfrm>
                <a:off x="1217181" y="2960377"/>
                <a:ext cx="968226" cy="477054"/>
              </a:xfrm>
              <a:prstGeom prst="rect">
                <a:avLst/>
              </a:prstGeom>
              <a:blipFill rotWithShape="1">
                <a:blip r:embed="rId3"/>
                <a:stretch>
                  <a:fillRect/>
                </a:stretch>
              </a:blipFill>
              <a:ln w="9525">
                <a:noFill/>
                <a:miter lim="800000"/>
                <a:headEnd/>
                <a:tailEnd/>
              </a:ln>
              <a:effectLst/>
            </p:spPr>
            <p:txBody>
              <a:bodyPr/>
              <a:lstStyle/>
              <a:p>
                <a:r>
                  <a:rPr lang="en-GB">
                    <a:noFill/>
                  </a:rPr>
                  <a:t> </a:t>
                </a:r>
              </a:p>
            </p:txBody>
          </p:sp>
        </mc:Fallback>
      </mc:AlternateContent>
      <p:grpSp>
        <p:nvGrpSpPr>
          <p:cNvPr id="32" name="Group 31"/>
          <p:cNvGrpSpPr>
            <a:grpSpLocks/>
          </p:cNvGrpSpPr>
          <p:nvPr/>
        </p:nvGrpSpPr>
        <p:grpSpPr bwMode="auto">
          <a:xfrm rot="16200000" flipH="1" flipV="1">
            <a:off x="592902" y="5199464"/>
            <a:ext cx="1618068" cy="1089404"/>
            <a:chOff x="1186" y="1645"/>
            <a:chExt cx="1362" cy="917"/>
          </a:xfrm>
        </p:grpSpPr>
        <p:sp>
          <p:nvSpPr>
            <p:cNvPr id="33" name="AutoShape 3"/>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p>
          </p:txBody>
        </p:sp>
        <p:sp>
          <p:nvSpPr>
            <p:cNvPr id="34" name="Rectangle 7"/>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p>
          </p:txBody>
        </p:sp>
      </p:grpSp>
      <p:sp>
        <p:nvSpPr>
          <p:cNvPr id="36" name="Text Box 15"/>
          <p:cNvSpPr txBox="1">
            <a:spLocks noChangeArrowheads="1"/>
          </p:cNvSpPr>
          <p:nvPr/>
        </p:nvSpPr>
        <p:spPr bwMode="auto">
          <a:xfrm>
            <a:off x="304800" y="5385408"/>
            <a:ext cx="879913" cy="369332"/>
          </a:xfrm>
          <a:prstGeom prst="rect">
            <a:avLst/>
          </a:prstGeom>
          <a:solidFill>
            <a:srgbClr val="FFFFFF"/>
          </a:solid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50cm</a:t>
            </a:r>
            <a:endParaRPr lang="en-GB"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37" name="Text Box 17"/>
              <p:cNvSpPr txBox="1">
                <a:spLocks noChangeArrowheads="1"/>
              </p:cNvSpPr>
              <p:nvPr/>
            </p:nvSpPr>
            <p:spPr bwMode="auto">
              <a:xfrm>
                <a:off x="1440835" y="5267112"/>
                <a:ext cx="968226" cy="477054"/>
              </a:xfrm>
              <a:prstGeom prst="rect">
                <a:avLst/>
              </a:prstGeom>
              <a:noFill/>
              <a:ln w="9525">
                <a:noFill/>
                <a:miter lim="800000"/>
                <a:headEnd/>
                <a:tailEnd/>
              </a:ln>
              <a:effectLst/>
            </p:spPr>
            <p:txBody>
              <a:bodyPr wrap="square">
                <a:spAutoFit/>
              </a:bodyPr>
              <a:lstStyle/>
              <a:p>
                <a:pPr>
                  <a:spcBef>
                    <a:spcPct val="50000"/>
                  </a:spcBef>
                </a:pPr>
                <a14:m>
                  <m:oMathPara xmlns:m="http://schemas.openxmlformats.org/officeDocument/2006/math">
                    <m:oMathParaPr>
                      <m:jc m:val="centerGroup"/>
                    </m:oMathParaPr>
                    <m:oMath xmlns:m="http://schemas.openxmlformats.org/officeDocument/2006/math">
                      <m:r>
                        <a:rPr lang="en-GB" sz="2500" b="1" i="1" dirty="0" smtClean="0">
                          <a:latin typeface="Cambria Math"/>
                        </a:rPr>
                        <m:t>𝒙</m:t>
                      </m:r>
                    </m:oMath>
                  </m:oMathPara>
                </a14:m>
                <a:endParaRPr lang="en-GB" sz="2500" b="1" i="1" dirty="0">
                  <a:latin typeface="Trebuchet MS" panose="020B0603020202020204" pitchFamily="34" charset="0"/>
                </a:endParaRPr>
              </a:p>
            </p:txBody>
          </p:sp>
        </mc:Choice>
        <mc:Fallback xmlns="">
          <p:sp>
            <p:nvSpPr>
              <p:cNvPr id="37" name="Text Box 17"/>
              <p:cNvSpPr txBox="1">
                <a:spLocks noRot="1" noChangeAspect="1" noMove="1" noResize="1" noEditPoints="1" noAdjustHandles="1" noChangeArrowheads="1" noChangeShapeType="1" noTextEdit="1"/>
              </p:cNvSpPr>
              <p:nvPr/>
            </p:nvSpPr>
            <p:spPr bwMode="auto">
              <a:xfrm>
                <a:off x="1440835" y="5267112"/>
                <a:ext cx="968226" cy="477054"/>
              </a:xfrm>
              <a:prstGeom prst="rect">
                <a:avLst/>
              </a:prstGeom>
              <a:blipFill rotWithShape="1">
                <a:blip r:embed="rId4"/>
                <a:stretch>
                  <a:fillRect/>
                </a:stretch>
              </a:blipFill>
              <a:ln w="9525">
                <a:noFill/>
                <a:miter lim="800000"/>
                <a:headEnd/>
                <a:tailEnd/>
              </a:ln>
              <a:effectLst/>
            </p:spPr>
            <p:txBody>
              <a:bodyPr/>
              <a:lstStyle/>
              <a:p>
                <a:r>
                  <a:rPr lang="en-GB">
                    <a:noFill/>
                  </a:rPr>
                  <a:t> </a:t>
                </a:r>
              </a:p>
            </p:txBody>
          </p:sp>
        </mc:Fallback>
      </mc:AlternateContent>
      <p:sp>
        <p:nvSpPr>
          <p:cNvPr id="38" name="Text Box 15"/>
          <p:cNvSpPr txBox="1">
            <a:spLocks noChangeArrowheads="1"/>
          </p:cNvSpPr>
          <p:nvPr/>
        </p:nvSpPr>
        <p:spPr bwMode="auto">
          <a:xfrm>
            <a:off x="1000693" y="4588336"/>
            <a:ext cx="879913" cy="369332"/>
          </a:xfrm>
          <a:prstGeom prst="rect">
            <a:avLst/>
          </a:prstGeom>
          <a:noFill/>
          <a:ln w="9525">
            <a:noFill/>
            <a:miter lim="800000"/>
            <a:headEnd/>
            <a:tailEnd/>
          </a:ln>
          <a:effectLst/>
        </p:spPr>
        <p:txBody>
          <a:bodyPr wrap="square">
            <a:spAutoFit/>
          </a:bodyPr>
          <a:lstStyle/>
          <a:p>
            <a:pPr>
              <a:spcBef>
                <a:spcPct val="50000"/>
              </a:spcBef>
            </a:pPr>
            <a:r>
              <a:rPr lang="en-GB" dirty="0">
                <a:latin typeface="Trebuchet MS" panose="020B0603020202020204" pitchFamily="34" charset="0"/>
              </a:rPr>
              <a:t>4</a:t>
            </a:r>
            <a:r>
              <a:rPr lang="en-GB" dirty="0" smtClean="0">
                <a:latin typeface="Trebuchet MS" panose="020B0603020202020204" pitchFamily="34" charset="0"/>
              </a:rPr>
              <a:t>0cm</a:t>
            </a:r>
            <a:endParaRPr lang="en-GB" dirty="0">
              <a:latin typeface="Trebuchet MS" panose="020B0603020202020204" pitchFamily="34" charset="0"/>
            </a:endParaRPr>
          </a:p>
        </p:txBody>
      </p:sp>
      <p:sp>
        <p:nvSpPr>
          <p:cNvPr id="39" name="Rounded Rectangle 38"/>
          <p:cNvSpPr/>
          <p:nvPr/>
        </p:nvSpPr>
        <p:spPr bwMode="auto">
          <a:xfrm>
            <a:off x="3962400" y="2543633"/>
            <a:ext cx="4572000" cy="646986"/>
          </a:xfrm>
          <a:prstGeom prst="roundRect">
            <a:avLst/>
          </a:prstGeom>
          <a:solidFill>
            <a:schemeClr val="bg1">
              <a:lumMod val="75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3200" b="0" i="0" u="none" strike="noStrike" cap="none" normalizeH="0" baseline="0" dirty="0" smtClean="0">
                <a:ln>
                  <a:noFill/>
                </a:ln>
                <a:solidFill>
                  <a:schemeClr val="tx1"/>
                </a:solidFill>
                <a:effectLst/>
                <a:latin typeface="Arial" charset="0"/>
                <a:cs typeface="Arial" charset="0"/>
              </a:rPr>
              <a:t>Think. Predict. Check</a:t>
            </a:r>
          </a:p>
        </p:txBody>
      </p:sp>
    </p:spTree>
    <p:extLst>
      <p:ext uri="{BB962C8B-B14F-4D97-AF65-F5344CB8AC3E}">
        <p14:creationId xmlns:p14="http://schemas.microsoft.com/office/powerpoint/2010/main" val="292705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0" name="Rectangle 24"/>
          <p:cNvSpPr>
            <a:spLocks noChangeArrowheads="1"/>
          </p:cNvSpPr>
          <p:nvPr/>
        </p:nvSpPr>
        <p:spPr bwMode="auto">
          <a:xfrm>
            <a:off x="6002368" y="3330438"/>
            <a:ext cx="2927350" cy="2587625"/>
          </a:xfrm>
          <a:prstGeom prst="rect">
            <a:avLst/>
          </a:prstGeom>
          <a:noFill/>
          <a:ln w="9525">
            <a:noFill/>
            <a:miter lim="800000"/>
            <a:headEnd/>
            <a:tailEnd/>
          </a:ln>
          <a:effectLst/>
        </p:spPr>
        <p:txBody>
          <a:bodyPr wrap="none" anchor="ctr"/>
          <a:lstStyle/>
          <a:p>
            <a:endParaRPr lang="en-GB">
              <a:latin typeface="Trebuchet MS" panose="020B0603020202020204" pitchFamily="34" charset="0"/>
            </a:endParaRPr>
          </a:p>
        </p:txBody>
      </p:sp>
      <p:sp>
        <p:nvSpPr>
          <p:cNvPr id="14338" name="Rectangle 2"/>
          <p:cNvSpPr>
            <a:spLocks noChangeArrowheads="1"/>
          </p:cNvSpPr>
          <p:nvPr/>
        </p:nvSpPr>
        <p:spPr bwMode="auto">
          <a:xfrm>
            <a:off x="228600" y="3027385"/>
            <a:ext cx="1490662" cy="1449388"/>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sp>
        <p:nvSpPr>
          <p:cNvPr id="14339" name="Rectangle 3"/>
          <p:cNvSpPr>
            <a:spLocks noChangeArrowheads="1"/>
          </p:cNvSpPr>
          <p:nvPr/>
        </p:nvSpPr>
        <p:spPr bwMode="auto">
          <a:xfrm>
            <a:off x="1725612" y="4476773"/>
            <a:ext cx="2181225" cy="2166937"/>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grpSp>
        <p:nvGrpSpPr>
          <p:cNvPr id="2" name="Group 6"/>
          <p:cNvGrpSpPr>
            <a:grpSpLocks/>
          </p:cNvGrpSpPr>
          <p:nvPr/>
        </p:nvGrpSpPr>
        <p:grpSpPr bwMode="auto">
          <a:xfrm>
            <a:off x="1719262" y="3022623"/>
            <a:ext cx="2162175" cy="1455737"/>
            <a:chOff x="1186" y="1645"/>
            <a:chExt cx="1362" cy="917"/>
          </a:xfrm>
          <a:solidFill>
            <a:srgbClr val="FF0000"/>
          </a:solidFill>
        </p:grpSpPr>
        <p:sp>
          <p:nvSpPr>
            <p:cNvPr id="14343" name="AutoShape 7"/>
            <p:cNvSpPr>
              <a:spLocks noChangeArrowheads="1"/>
            </p:cNvSpPr>
            <p:nvPr/>
          </p:nvSpPr>
          <p:spPr bwMode="auto">
            <a:xfrm>
              <a:off x="1186" y="1645"/>
              <a:ext cx="1362" cy="917"/>
            </a:xfrm>
            <a:prstGeom prst="rtTriangle">
              <a:avLst/>
            </a:prstGeom>
            <a:grp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4345" name="Arc 9"/>
            <p:cNvSpPr>
              <a:spLocks/>
            </p:cNvSpPr>
            <p:nvPr/>
          </p:nvSpPr>
          <p:spPr bwMode="auto">
            <a:xfrm rot="20606576" flipH="1">
              <a:off x="2180" y="2398"/>
              <a:ext cx="121" cy="1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28575">
              <a:solidFill>
                <a:schemeClr val="tx1"/>
              </a:solidFill>
              <a:round/>
              <a:headEnd/>
              <a:tailEnd/>
            </a:ln>
            <a:effectLst/>
          </p:spPr>
          <p:txBody>
            <a:bodyPr wrap="none" anchor="ctr"/>
            <a:lstStyle/>
            <a:p>
              <a:endParaRPr lang="en-GB">
                <a:latin typeface="Trebuchet MS" panose="020B0603020202020204" pitchFamily="34" charset="0"/>
              </a:endParaRPr>
            </a:p>
          </p:txBody>
        </p:sp>
        <p:sp>
          <p:nvSpPr>
            <p:cNvPr id="14347" name="Rectangle 11"/>
            <p:cNvSpPr>
              <a:spLocks noChangeArrowheads="1"/>
            </p:cNvSpPr>
            <p:nvPr/>
          </p:nvSpPr>
          <p:spPr bwMode="auto">
            <a:xfrm>
              <a:off x="1186" y="2498"/>
              <a:ext cx="64" cy="64"/>
            </a:xfrm>
            <a:prstGeom prst="rect">
              <a:avLst/>
            </a:prstGeom>
            <a:grp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14348" name="Text Box 12"/>
          <p:cNvSpPr txBox="1">
            <a:spLocks noChangeArrowheads="1"/>
          </p:cNvSpPr>
          <p:nvPr/>
        </p:nvSpPr>
        <p:spPr bwMode="auto">
          <a:xfrm>
            <a:off x="1666875" y="3619523"/>
            <a:ext cx="744537" cy="366712"/>
          </a:xfrm>
          <a:prstGeom prst="rect">
            <a:avLst/>
          </a:prstGeom>
          <a:noFill/>
          <a:ln w="9525">
            <a:noFill/>
            <a:miter lim="800000"/>
            <a:headEnd/>
            <a:tailEnd/>
          </a:ln>
          <a:effectLst/>
        </p:spPr>
        <p:txBody>
          <a:bodyPr>
            <a:spAutoFit/>
          </a:bodyPr>
          <a:lstStyle/>
          <a:p>
            <a:pPr>
              <a:spcBef>
                <a:spcPct val="50000"/>
              </a:spcBef>
            </a:pPr>
            <a:r>
              <a:rPr lang="en-GB">
                <a:latin typeface="Trebuchet MS" panose="020B0603020202020204" pitchFamily="34" charset="0"/>
              </a:rPr>
              <a:t>6cm</a:t>
            </a:r>
          </a:p>
        </p:txBody>
      </p:sp>
      <p:sp>
        <p:nvSpPr>
          <p:cNvPr id="14349" name="Text Box 13"/>
          <p:cNvSpPr txBox="1">
            <a:spLocks noChangeArrowheads="1"/>
          </p:cNvSpPr>
          <p:nvPr/>
        </p:nvSpPr>
        <p:spPr bwMode="auto">
          <a:xfrm>
            <a:off x="2443162" y="4468835"/>
            <a:ext cx="1293813" cy="366713"/>
          </a:xfrm>
          <a:prstGeom prst="rect">
            <a:avLst/>
          </a:prstGeom>
          <a:noFill/>
          <a:ln w="9525">
            <a:noFill/>
            <a:miter lim="800000"/>
            <a:headEnd/>
            <a:tailEnd/>
          </a:ln>
          <a:effectLst/>
        </p:spPr>
        <p:txBody>
          <a:bodyPr>
            <a:spAutoFit/>
          </a:bodyPr>
          <a:lstStyle/>
          <a:p>
            <a:pPr>
              <a:spcBef>
                <a:spcPct val="50000"/>
              </a:spcBef>
            </a:pPr>
            <a:r>
              <a:rPr lang="en-GB">
                <a:latin typeface="Trebuchet MS" panose="020B0603020202020204" pitchFamily="34" charset="0"/>
              </a:rPr>
              <a:t>8cm</a:t>
            </a:r>
          </a:p>
        </p:txBody>
      </p:sp>
      <p:sp>
        <p:nvSpPr>
          <p:cNvPr id="14350" name="Text Box 14"/>
          <p:cNvSpPr txBox="1">
            <a:spLocks noChangeArrowheads="1"/>
          </p:cNvSpPr>
          <p:nvPr/>
        </p:nvSpPr>
        <p:spPr bwMode="auto">
          <a:xfrm>
            <a:off x="2668587" y="3313135"/>
            <a:ext cx="1293813" cy="473075"/>
          </a:xfrm>
          <a:prstGeom prst="rect">
            <a:avLst/>
          </a:prstGeom>
          <a:noFill/>
          <a:ln w="9525">
            <a:noFill/>
            <a:miter lim="800000"/>
            <a:headEnd/>
            <a:tailEnd/>
          </a:ln>
          <a:effectLst/>
        </p:spPr>
        <p:txBody>
          <a:bodyPr>
            <a:spAutoFit/>
          </a:bodyPr>
          <a:lstStyle/>
          <a:p>
            <a:pPr>
              <a:spcBef>
                <a:spcPct val="50000"/>
              </a:spcBef>
            </a:pPr>
            <a:r>
              <a:rPr lang="en-GB" sz="2500" i="1">
                <a:latin typeface="Trebuchet MS" panose="020B0603020202020204" pitchFamily="34" charset="0"/>
              </a:rPr>
              <a:t>x</a:t>
            </a:r>
          </a:p>
        </p:txBody>
      </p:sp>
      <p:sp>
        <p:nvSpPr>
          <p:cNvPr id="14352" name="Text Box 16"/>
          <p:cNvSpPr txBox="1">
            <a:spLocks noChangeArrowheads="1"/>
          </p:cNvSpPr>
          <p:nvPr/>
        </p:nvSpPr>
        <p:spPr bwMode="auto">
          <a:xfrm>
            <a:off x="5504659" y="2793863"/>
            <a:ext cx="3363913" cy="473075"/>
          </a:xfrm>
          <a:prstGeom prst="rect">
            <a:avLst/>
          </a:prstGeom>
          <a:noFill/>
          <a:ln w="9525">
            <a:noFill/>
            <a:miter lim="800000"/>
            <a:headEnd/>
            <a:tailEnd/>
          </a:ln>
          <a:effectLst/>
        </p:spPr>
        <p:txBody>
          <a:bodyPr>
            <a:spAutoFit/>
          </a:bodyPr>
          <a:lstStyle/>
          <a:p>
            <a:pPr>
              <a:spcBef>
                <a:spcPct val="50000"/>
              </a:spcBef>
            </a:pPr>
            <a:r>
              <a:rPr lang="en-GB" sz="2500" dirty="0">
                <a:latin typeface="Trebuchet MS" panose="020B0603020202020204" pitchFamily="34" charset="0"/>
              </a:rPr>
              <a:t>Find the length of </a:t>
            </a:r>
            <a:r>
              <a:rPr lang="en-GB" sz="2500" i="1" dirty="0">
                <a:latin typeface="Trebuchet MS" panose="020B0603020202020204" pitchFamily="34" charset="0"/>
              </a:rPr>
              <a:t>x</a:t>
            </a:r>
            <a:r>
              <a:rPr lang="en-GB" sz="2500" dirty="0">
                <a:latin typeface="Trebuchet MS" panose="020B0603020202020204" pitchFamily="34" charset="0"/>
              </a:rPr>
              <a:t>.</a:t>
            </a:r>
          </a:p>
        </p:txBody>
      </p:sp>
      <p:sp>
        <p:nvSpPr>
          <p:cNvPr id="14353" name="Rectangle 17"/>
          <p:cNvSpPr>
            <a:spLocks noChangeArrowheads="1"/>
          </p:cNvSpPr>
          <p:nvPr/>
        </p:nvSpPr>
        <p:spPr bwMode="auto">
          <a:xfrm rot="39833390">
            <a:off x="2227263" y="1349397"/>
            <a:ext cx="2640012" cy="2640013"/>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sp>
        <p:nvSpPr>
          <p:cNvPr id="14354" name="Text Box 18"/>
          <p:cNvSpPr txBox="1">
            <a:spLocks noChangeArrowheads="1"/>
          </p:cNvSpPr>
          <p:nvPr/>
        </p:nvSpPr>
        <p:spPr bwMode="auto">
          <a:xfrm>
            <a:off x="6048379" y="3428863"/>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8</a:t>
            </a:r>
            <a:r>
              <a:rPr lang="en-GB" sz="2500" baseline="30000" dirty="0">
                <a:latin typeface="Trebuchet MS" panose="020B0603020202020204" pitchFamily="34" charset="0"/>
              </a:rPr>
              <a:t>2 </a:t>
            </a:r>
            <a:r>
              <a:rPr lang="en-GB" sz="2500" dirty="0">
                <a:latin typeface="Trebuchet MS" panose="020B0603020202020204" pitchFamily="34" charset="0"/>
              </a:rPr>
              <a:t> + 6</a:t>
            </a:r>
            <a:r>
              <a:rPr lang="en-GB" sz="2500" baseline="30000" dirty="0">
                <a:latin typeface="Trebuchet MS" panose="020B0603020202020204" pitchFamily="34" charset="0"/>
              </a:rPr>
              <a:t>2</a:t>
            </a:r>
            <a:endParaRPr lang="en-GB" sz="2500" dirty="0">
              <a:latin typeface="Trebuchet MS" panose="020B0603020202020204" pitchFamily="34" charset="0"/>
            </a:endParaRPr>
          </a:p>
        </p:txBody>
      </p:sp>
      <p:sp>
        <p:nvSpPr>
          <p:cNvPr id="14355" name="Text Box 19"/>
          <p:cNvSpPr txBox="1">
            <a:spLocks noChangeArrowheads="1"/>
          </p:cNvSpPr>
          <p:nvPr/>
        </p:nvSpPr>
        <p:spPr bwMode="auto">
          <a:xfrm>
            <a:off x="6048379" y="4049576"/>
            <a:ext cx="2276475"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64</a:t>
            </a:r>
            <a:r>
              <a:rPr lang="en-GB" sz="2500" baseline="30000" dirty="0" smtClean="0">
                <a:latin typeface="Trebuchet MS" panose="020B0603020202020204" pitchFamily="34" charset="0"/>
              </a:rPr>
              <a:t> </a:t>
            </a:r>
            <a:r>
              <a:rPr lang="en-GB" sz="2500" dirty="0" smtClean="0">
                <a:latin typeface="Trebuchet MS" panose="020B0603020202020204" pitchFamily="34" charset="0"/>
              </a:rPr>
              <a:t> </a:t>
            </a:r>
            <a:r>
              <a:rPr lang="en-GB" sz="2500" dirty="0">
                <a:latin typeface="Trebuchet MS" panose="020B0603020202020204" pitchFamily="34" charset="0"/>
              </a:rPr>
              <a:t>+ 36</a:t>
            </a:r>
          </a:p>
        </p:txBody>
      </p:sp>
      <p:sp>
        <p:nvSpPr>
          <p:cNvPr id="14356" name="Text Box 20"/>
          <p:cNvSpPr txBox="1">
            <a:spLocks noChangeArrowheads="1"/>
          </p:cNvSpPr>
          <p:nvPr/>
        </p:nvSpPr>
        <p:spPr bwMode="auto">
          <a:xfrm>
            <a:off x="6048379" y="4671876"/>
            <a:ext cx="1911350" cy="473075"/>
          </a:xfrm>
          <a:prstGeom prst="rect">
            <a:avLst/>
          </a:prstGeom>
          <a:noFill/>
          <a:ln w="9525">
            <a:noFill/>
            <a:miter lim="800000"/>
            <a:headEnd/>
            <a:tailEnd/>
          </a:ln>
          <a:effectLst/>
        </p:spPr>
        <p:txBody>
          <a:bodyPr>
            <a:spAutoFit/>
          </a:bodyPr>
          <a:lstStyle/>
          <a:p>
            <a:pPr>
              <a:spcBef>
                <a:spcPct val="50000"/>
              </a:spcBef>
            </a:pPr>
            <a:r>
              <a:rPr lang="en-GB" sz="2500" i="1">
                <a:latin typeface="Trebuchet MS" panose="020B0603020202020204" pitchFamily="34" charset="0"/>
              </a:rPr>
              <a:t>x</a:t>
            </a:r>
            <a:r>
              <a:rPr lang="en-GB" sz="2500" i="1" baseline="30000">
                <a:latin typeface="Trebuchet MS" panose="020B0603020202020204" pitchFamily="34" charset="0"/>
              </a:rPr>
              <a:t>2</a:t>
            </a:r>
            <a:r>
              <a:rPr lang="en-GB" sz="2500">
                <a:latin typeface="Trebuchet MS" panose="020B0603020202020204" pitchFamily="34" charset="0"/>
              </a:rPr>
              <a:t> = 100</a:t>
            </a:r>
          </a:p>
        </p:txBody>
      </p:sp>
      <p:grpSp>
        <p:nvGrpSpPr>
          <p:cNvPr id="4" name="Group 23"/>
          <p:cNvGrpSpPr>
            <a:grpSpLocks/>
          </p:cNvGrpSpPr>
          <p:nvPr/>
        </p:nvGrpSpPr>
        <p:grpSpPr bwMode="auto">
          <a:xfrm>
            <a:off x="6067429" y="5252906"/>
            <a:ext cx="2695572" cy="477838"/>
            <a:chOff x="3471" y="3019"/>
            <a:chExt cx="1532" cy="301"/>
          </a:xfrm>
        </p:grpSpPr>
        <p:sp>
          <p:nvSpPr>
            <p:cNvPr id="14357" name="Text Box 21"/>
            <p:cNvSpPr txBox="1">
              <a:spLocks noChangeArrowheads="1"/>
            </p:cNvSpPr>
            <p:nvPr/>
          </p:nvSpPr>
          <p:spPr bwMode="auto">
            <a:xfrm>
              <a:off x="3471" y="3019"/>
              <a:ext cx="1532" cy="301"/>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  </a:t>
              </a:r>
              <a:r>
                <a:rPr lang="en-GB" sz="2500" dirty="0">
                  <a:latin typeface="Trebuchet MS" panose="020B0603020202020204" pitchFamily="34" charset="0"/>
                </a:rPr>
                <a:t>= </a:t>
              </a:r>
              <a:r>
                <a:rPr lang="en-GB" sz="2500" dirty="0">
                  <a:latin typeface="Trebuchet MS" panose="020B0603020202020204" pitchFamily="34" charset="0"/>
                  <a:sym typeface="Symbol" pitchFamily="18" charset="2"/>
                </a:rPr>
                <a:t></a:t>
              </a:r>
              <a:r>
                <a:rPr lang="en-GB" sz="2500" dirty="0">
                  <a:latin typeface="Trebuchet MS" panose="020B0603020202020204" pitchFamily="34" charset="0"/>
                </a:rPr>
                <a:t>100 = </a:t>
              </a:r>
              <a:r>
                <a:rPr lang="en-GB" sz="2500" dirty="0" smtClean="0">
                  <a:latin typeface="Trebuchet MS" panose="020B0603020202020204" pitchFamily="34" charset="0"/>
                </a:rPr>
                <a:t>10 cm</a:t>
              </a:r>
              <a:endParaRPr lang="en-GB" sz="2500" dirty="0">
                <a:latin typeface="Trebuchet MS" panose="020B0603020202020204" pitchFamily="34" charset="0"/>
              </a:endParaRPr>
            </a:p>
          </p:txBody>
        </p:sp>
        <p:sp>
          <p:nvSpPr>
            <p:cNvPr id="14358" name="Line 22"/>
            <p:cNvSpPr>
              <a:spLocks noChangeShapeType="1"/>
            </p:cNvSpPr>
            <p:nvPr/>
          </p:nvSpPr>
          <p:spPr bwMode="auto">
            <a:xfrm>
              <a:off x="3964" y="3040"/>
              <a:ext cx="328" cy="0"/>
            </a:xfrm>
            <a:prstGeom prst="line">
              <a:avLst/>
            </a:prstGeom>
            <a:noFill/>
            <a:ln w="9525">
              <a:solidFill>
                <a:schemeClr val="tx1"/>
              </a:solidFill>
              <a:round/>
              <a:headEnd/>
              <a:tailEnd/>
            </a:ln>
            <a:effectLst/>
          </p:spPr>
          <p:txBody>
            <a:bodyPr/>
            <a:lstStyle/>
            <a:p>
              <a:endParaRPr lang="en-GB">
                <a:latin typeface="Trebuchet MS" panose="020B0603020202020204" pitchFamily="34" charset="0"/>
              </a:endParaRPr>
            </a:p>
          </p:txBody>
        </p:sp>
      </p:grpSp>
      <p:sp>
        <p:nvSpPr>
          <p:cNvPr id="23" name="TextBox 22"/>
          <p:cNvSpPr txBox="1"/>
          <p:nvPr/>
        </p:nvSpPr>
        <p:spPr>
          <a:xfrm>
            <a:off x="1676400" y="228600"/>
            <a:ext cx="6172200" cy="646331"/>
          </a:xfrm>
          <a:prstGeom prst="rect">
            <a:avLst/>
          </a:prstGeom>
          <a:noFill/>
        </p:spPr>
        <p:txBody>
          <a:bodyPr wrap="square" rtlCol="0">
            <a:spAutoFit/>
          </a:bodyPr>
          <a:lstStyle/>
          <a:p>
            <a:pPr algn="ctr"/>
            <a:r>
              <a:rPr lang="en-GB" sz="3600" dirty="0" smtClean="0">
                <a:latin typeface="Trebuchet MS" panose="020B0603020202020204" pitchFamily="34" charset="0"/>
              </a:rPr>
              <a:t>On your whiteboards …</a:t>
            </a:r>
            <a:endParaRPr lang="en-GB" sz="3600" dirty="0">
              <a:latin typeface="Trebuchet MS" panose="020B0603020202020204" pitchFamily="34" charset="0"/>
            </a:endParaRPr>
          </a:p>
        </p:txBody>
      </p:sp>
      <p:sp>
        <p:nvSpPr>
          <p:cNvPr id="24" name="Oval 23"/>
          <p:cNvSpPr/>
          <p:nvPr/>
        </p:nvSpPr>
        <p:spPr bwMode="auto">
          <a:xfrm>
            <a:off x="7391400" y="1295400"/>
            <a:ext cx="887442" cy="995422"/>
          </a:xfrm>
          <a:prstGeom prst="ellipse">
            <a:avLst/>
          </a:prstGeom>
          <a:solidFill>
            <a:srgbClr val="FF0000"/>
          </a:solidFill>
          <a:ln w="38100">
            <a:solidFill>
              <a:srgbClr val="CC0000"/>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4000" b="1" i="0" u="none" strike="noStrike" cap="none" normalizeH="0" baseline="0" dirty="0" smtClean="0">
                <a:ln>
                  <a:noFill/>
                </a:ln>
                <a:solidFill>
                  <a:schemeClr val="tx1"/>
                </a:solidFill>
                <a:effectLst/>
                <a:latin typeface="Trebuchet MS" panose="020B0603020202020204" pitchFamily="34" charset="0"/>
              </a:rPr>
              <a:t>F</a:t>
            </a:r>
            <a:endParaRPr kumimoji="0" lang="en-GB" sz="1800" b="1" i="0" u="none" strike="noStrike" cap="none" normalizeH="0" baseline="0" dirty="0" smtClean="0">
              <a:ln>
                <a:noFill/>
              </a:ln>
              <a:solidFill>
                <a:schemeClr val="tx1"/>
              </a:solidFill>
              <a:effectLst/>
              <a:latin typeface="Trebuchet MS" panose="020B0603020202020204" pitchFamily="34" charset="0"/>
            </a:endParaRPr>
          </a:p>
        </p:txBody>
      </p:sp>
      <p:sp>
        <p:nvSpPr>
          <p:cNvPr id="25" name="Oval 24"/>
          <p:cNvSpPr/>
          <p:nvPr/>
        </p:nvSpPr>
        <p:spPr bwMode="auto">
          <a:xfrm>
            <a:off x="6096000" y="1322104"/>
            <a:ext cx="887442" cy="995422"/>
          </a:xfrm>
          <a:prstGeom prst="ellipse">
            <a:avLst/>
          </a:prstGeom>
          <a:solidFill>
            <a:srgbClr val="92D050"/>
          </a:solidFill>
          <a:ln w="38100">
            <a:solidFill>
              <a:srgbClr val="00B050"/>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4000" b="1" i="0" u="none" strike="noStrike" cap="none" normalizeH="0" baseline="0" dirty="0" smtClean="0">
                <a:ln>
                  <a:noFill/>
                </a:ln>
                <a:solidFill>
                  <a:schemeClr val="tx1"/>
                </a:solidFill>
                <a:effectLst/>
                <a:latin typeface="Trebuchet MS" panose="020B0603020202020204" pitchFamily="34" charset="0"/>
              </a:rPr>
              <a:t>T</a:t>
            </a:r>
            <a:endParaRPr kumimoji="0" lang="en-GB" sz="1800" b="1" i="0" u="none" strike="noStrike" cap="none" normalizeH="0" baseline="0" dirty="0" smtClean="0">
              <a:ln>
                <a:noFill/>
              </a:ln>
              <a:solidFill>
                <a:schemeClr val="tx1"/>
              </a:solidFill>
              <a:effectLst/>
              <a:latin typeface="Trebuchet MS" panose="020B0603020202020204" pitchFamily="34" charset="0"/>
            </a:endParaRPr>
          </a:p>
        </p:txBody>
      </p:sp>
    </p:spTree>
    <p:custDataLst>
      <p:tags r:id="rId1"/>
    </p:custDataLst>
    <p:extLst>
      <p:ext uri="{BB962C8B-B14F-4D97-AF65-F5344CB8AC3E}">
        <p14:creationId xmlns:p14="http://schemas.microsoft.com/office/powerpoint/2010/main" val="39685240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348"/>
                                        </p:tgtEl>
                                        <p:attrNameLst>
                                          <p:attrName>style.visibility</p:attrName>
                                        </p:attrNameLst>
                                      </p:cBhvr>
                                      <p:to>
                                        <p:strVal val="visible"/>
                                      </p:to>
                                    </p:set>
                                    <p:animEffect transition="in" filter="fade">
                                      <p:cBhvr>
                                        <p:cTn id="10" dur="2000"/>
                                        <p:tgtEl>
                                          <p:spTgt spid="1434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349"/>
                                        </p:tgtEl>
                                        <p:attrNameLst>
                                          <p:attrName>style.visibility</p:attrName>
                                        </p:attrNameLst>
                                      </p:cBhvr>
                                      <p:to>
                                        <p:strVal val="visible"/>
                                      </p:to>
                                    </p:set>
                                    <p:animEffect transition="in" filter="fade">
                                      <p:cBhvr>
                                        <p:cTn id="13" dur="2000"/>
                                        <p:tgtEl>
                                          <p:spTgt spid="1434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350"/>
                                        </p:tgtEl>
                                        <p:attrNameLst>
                                          <p:attrName>style.visibility</p:attrName>
                                        </p:attrNameLst>
                                      </p:cBhvr>
                                      <p:to>
                                        <p:strVal val="visible"/>
                                      </p:to>
                                    </p:set>
                                    <p:animEffect transition="in" filter="fade">
                                      <p:cBhvr>
                                        <p:cTn id="16" dur="2000"/>
                                        <p:tgtEl>
                                          <p:spTgt spid="1435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352"/>
                                        </p:tgtEl>
                                        <p:attrNameLst>
                                          <p:attrName>style.visibility</p:attrName>
                                        </p:attrNameLst>
                                      </p:cBhvr>
                                      <p:to>
                                        <p:strVal val="visible"/>
                                      </p:to>
                                    </p:set>
                                    <p:animEffect transition="in" filter="fade">
                                      <p:cBhvr>
                                        <p:cTn id="19" dur="2000"/>
                                        <p:tgtEl>
                                          <p:spTgt spid="14352"/>
                                        </p:tgtEl>
                                      </p:cBhvr>
                                    </p:animEffect>
                                  </p:childTnLst>
                                </p:cTn>
                              </p:par>
                            </p:childTnLst>
                          </p:cTn>
                        </p:par>
                      </p:childTnLst>
                    </p:cTn>
                  </p:par>
                  <p:par>
                    <p:cTn id="20" fill="hold">
                      <p:stCondLst>
                        <p:cond delay="indefinite"/>
                      </p:stCondLst>
                      <p:childTnLst>
                        <p:par>
                          <p:cTn id="21" fill="hold">
                            <p:stCondLst>
                              <p:cond delay="0"/>
                            </p:stCondLst>
                            <p:childTnLst>
                              <p:par>
                                <p:cTn id="22" presetID="13" presetClass="entr" presetSubtype="16" fill="hold" grpId="0" nodeType="clickEffect">
                                  <p:stCondLst>
                                    <p:cond delay="0"/>
                                  </p:stCondLst>
                                  <p:childTnLst>
                                    <p:set>
                                      <p:cBhvr>
                                        <p:cTn id="23" dur="1" fill="hold">
                                          <p:stCondLst>
                                            <p:cond delay="0"/>
                                          </p:stCondLst>
                                        </p:cTn>
                                        <p:tgtEl>
                                          <p:spTgt spid="14338"/>
                                        </p:tgtEl>
                                        <p:attrNameLst>
                                          <p:attrName>style.visibility</p:attrName>
                                        </p:attrNameLst>
                                      </p:cBhvr>
                                      <p:to>
                                        <p:strVal val="visible"/>
                                      </p:to>
                                    </p:set>
                                    <p:animEffect transition="in" filter="plus(in)">
                                      <p:cBhvr>
                                        <p:cTn id="24" dur="2000"/>
                                        <p:tgtEl>
                                          <p:spTgt spid="14338"/>
                                        </p:tgtEl>
                                      </p:cBhvr>
                                    </p:animEffect>
                                  </p:childTnLst>
                                </p:cTn>
                              </p:par>
                              <p:par>
                                <p:cTn id="25" presetID="13" presetClass="entr" presetSubtype="16" fill="hold" grpId="0" nodeType="withEffect">
                                  <p:stCondLst>
                                    <p:cond delay="0"/>
                                  </p:stCondLst>
                                  <p:childTnLst>
                                    <p:set>
                                      <p:cBhvr>
                                        <p:cTn id="26" dur="1" fill="hold">
                                          <p:stCondLst>
                                            <p:cond delay="0"/>
                                          </p:stCondLst>
                                        </p:cTn>
                                        <p:tgtEl>
                                          <p:spTgt spid="14339"/>
                                        </p:tgtEl>
                                        <p:attrNameLst>
                                          <p:attrName>style.visibility</p:attrName>
                                        </p:attrNameLst>
                                      </p:cBhvr>
                                      <p:to>
                                        <p:strVal val="visible"/>
                                      </p:to>
                                    </p:set>
                                    <p:animEffect transition="in" filter="plus(in)">
                                      <p:cBhvr>
                                        <p:cTn id="27" dur="2000"/>
                                        <p:tgtEl>
                                          <p:spTgt spid="14339"/>
                                        </p:tgtEl>
                                      </p:cBhvr>
                                    </p:animEffect>
                                  </p:childTnLst>
                                </p:cTn>
                              </p:par>
                              <p:par>
                                <p:cTn id="28" presetID="13" presetClass="entr" presetSubtype="16" fill="hold" grpId="0" nodeType="withEffect">
                                  <p:stCondLst>
                                    <p:cond delay="0"/>
                                  </p:stCondLst>
                                  <p:childTnLst>
                                    <p:set>
                                      <p:cBhvr>
                                        <p:cTn id="29" dur="1" fill="hold">
                                          <p:stCondLst>
                                            <p:cond delay="0"/>
                                          </p:stCondLst>
                                        </p:cTn>
                                        <p:tgtEl>
                                          <p:spTgt spid="14353"/>
                                        </p:tgtEl>
                                        <p:attrNameLst>
                                          <p:attrName>style.visibility</p:attrName>
                                        </p:attrNameLst>
                                      </p:cBhvr>
                                      <p:to>
                                        <p:strVal val="visible"/>
                                      </p:to>
                                    </p:set>
                                    <p:animEffect transition="in" filter="plus(in)">
                                      <p:cBhvr>
                                        <p:cTn id="30" dur="2000"/>
                                        <p:tgtEl>
                                          <p:spTgt spid="1435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4360"/>
                                        </p:tgtEl>
                                        <p:attrNameLst>
                                          <p:attrName>style.visibility</p:attrName>
                                        </p:attrNameLst>
                                      </p:cBhvr>
                                      <p:to>
                                        <p:strVal val="visible"/>
                                      </p:to>
                                    </p:set>
                                    <p:animEffect transition="in" filter="fade">
                                      <p:cBhvr>
                                        <p:cTn id="35" dur="2000"/>
                                        <p:tgtEl>
                                          <p:spTgt spid="1436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354"/>
                                        </p:tgtEl>
                                        <p:attrNameLst>
                                          <p:attrName>style.visibility</p:attrName>
                                        </p:attrNameLst>
                                      </p:cBhvr>
                                      <p:to>
                                        <p:strVal val="visible"/>
                                      </p:to>
                                    </p:set>
                                    <p:animEffect transition="in" filter="fade">
                                      <p:cBhvr>
                                        <p:cTn id="38" dur="2000"/>
                                        <p:tgtEl>
                                          <p:spTgt spid="1435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355"/>
                                        </p:tgtEl>
                                        <p:attrNameLst>
                                          <p:attrName>style.visibility</p:attrName>
                                        </p:attrNameLst>
                                      </p:cBhvr>
                                      <p:to>
                                        <p:strVal val="visible"/>
                                      </p:to>
                                    </p:set>
                                    <p:animEffect transition="in" filter="fade">
                                      <p:cBhvr>
                                        <p:cTn id="43" dur="2000"/>
                                        <p:tgtEl>
                                          <p:spTgt spid="1435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4356"/>
                                        </p:tgtEl>
                                        <p:attrNameLst>
                                          <p:attrName>style.visibility</p:attrName>
                                        </p:attrNameLst>
                                      </p:cBhvr>
                                      <p:to>
                                        <p:strVal val="visible"/>
                                      </p:to>
                                    </p:set>
                                    <p:animEffect transition="in" filter="fade">
                                      <p:cBhvr>
                                        <p:cTn id="48" dur="2000"/>
                                        <p:tgtEl>
                                          <p:spTgt spid="143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0" grpId="0"/>
      <p:bldP spid="14338" grpId="0" animBg="1"/>
      <p:bldP spid="14339" grpId="0" animBg="1"/>
      <p:bldP spid="14348" grpId="0"/>
      <p:bldP spid="14349" grpId="0"/>
      <p:bldP spid="14350" grpId="0"/>
      <p:bldP spid="14352" grpId="0"/>
      <p:bldP spid="14353" grpId="0" animBg="1"/>
      <p:bldP spid="14354" grpId="0"/>
      <p:bldP spid="14355" grpId="0"/>
      <p:bldP spid="143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735033" y="3330438"/>
            <a:ext cx="2927350" cy="2587625"/>
          </a:xfrm>
          <a:prstGeom prst="rect">
            <a:avLst/>
          </a:prstGeom>
          <a:noFill/>
          <a:ln w="9525">
            <a:noFill/>
            <a:miter lim="800000"/>
            <a:headEnd/>
            <a:tailEnd/>
          </a:ln>
          <a:effectLst/>
        </p:spPr>
        <p:txBody>
          <a:bodyPr wrap="none" anchor="ctr"/>
          <a:lstStyle/>
          <a:p>
            <a:endParaRPr lang="en-GB">
              <a:latin typeface="Trebuchet MS" panose="020B0603020202020204" pitchFamily="34" charset="0"/>
            </a:endParaRPr>
          </a:p>
        </p:txBody>
      </p:sp>
      <p:sp>
        <p:nvSpPr>
          <p:cNvPr id="15374" name="Text Box 14"/>
          <p:cNvSpPr txBox="1">
            <a:spLocks noChangeArrowheads="1"/>
          </p:cNvSpPr>
          <p:nvPr/>
        </p:nvSpPr>
        <p:spPr bwMode="auto">
          <a:xfrm>
            <a:off x="5475287" y="2846251"/>
            <a:ext cx="3363913" cy="473075"/>
          </a:xfrm>
          <a:prstGeom prst="rect">
            <a:avLst/>
          </a:prstGeom>
          <a:noFill/>
          <a:ln w="9525">
            <a:noFill/>
            <a:miter lim="800000"/>
            <a:headEnd/>
            <a:tailEnd/>
          </a:ln>
          <a:effectLst/>
        </p:spPr>
        <p:txBody>
          <a:bodyPr>
            <a:spAutoFit/>
          </a:bodyPr>
          <a:lstStyle/>
          <a:p>
            <a:pPr>
              <a:spcBef>
                <a:spcPct val="50000"/>
              </a:spcBef>
            </a:pPr>
            <a:r>
              <a:rPr lang="en-GB" sz="2500" dirty="0">
                <a:latin typeface="Trebuchet MS" panose="020B0603020202020204" pitchFamily="34" charset="0"/>
              </a:rPr>
              <a:t>Find the length of </a:t>
            </a:r>
            <a:r>
              <a:rPr lang="en-GB" sz="2500" i="1" dirty="0">
                <a:latin typeface="Trebuchet MS" panose="020B0603020202020204" pitchFamily="34" charset="0"/>
              </a:rPr>
              <a:t>x</a:t>
            </a:r>
            <a:r>
              <a:rPr lang="en-GB" sz="2500" dirty="0">
                <a:latin typeface="Trebuchet MS" panose="020B0603020202020204" pitchFamily="34" charset="0"/>
              </a:rPr>
              <a:t>.</a:t>
            </a:r>
          </a:p>
        </p:txBody>
      </p:sp>
      <p:grpSp>
        <p:nvGrpSpPr>
          <p:cNvPr id="3" name="Group 2"/>
          <p:cNvGrpSpPr/>
          <p:nvPr/>
        </p:nvGrpSpPr>
        <p:grpSpPr>
          <a:xfrm rot="1025106">
            <a:off x="310449" y="2052982"/>
            <a:ext cx="5369103" cy="4663386"/>
            <a:chOff x="269697" y="1349979"/>
            <a:chExt cx="5369103" cy="4663386"/>
          </a:xfrm>
        </p:grpSpPr>
        <p:sp>
          <p:nvSpPr>
            <p:cNvPr id="15363" name="Rectangle 3"/>
            <p:cNvSpPr>
              <a:spLocks noChangeArrowheads="1"/>
            </p:cNvSpPr>
            <p:nvPr/>
          </p:nvSpPr>
          <p:spPr bwMode="auto">
            <a:xfrm>
              <a:off x="1925429" y="4563977"/>
              <a:ext cx="1490662" cy="1449388"/>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sp>
          <p:nvSpPr>
            <p:cNvPr id="15364" name="Rectangle 4"/>
            <p:cNvSpPr>
              <a:spLocks noChangeArrowheads="1"/>
            </p:cNvSpPr>
            <p:nvPr/>
          </p:nvSpPr>
          <p:spPr bwMode="auto">
            <a:xfrm>
              <a:off x="3457575" y="2404423"/>
              <a:ext cx="2181225" cy="2166937"/>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grpSp>
          <p:nvGrpSpPr>
            <p:cNvPr id="2" name="Group 5"/>
            <p:cNvGrpSpPr>
              <a:grpSpLocks/>
            </p:cNvGrpSpPr>
            <p:nvPr/>
          </p:nvGrpSpPr>
          <p:grpSpPr bwMode="auto">
            <a:xfrm rot="16200000">
              <a:off x="1606182" y="2730654"/>
              <a:ext cx="2162175" cy="1455737"/>
              <a:chOff x="1186" y="1645"/>
              <a:chExt cx="1362" cy="917"/>
            </a:xfrm>
            <a:solidFill>
              <a:srgbClr val="FF0000"/>
            </a:solidFill>
          </p:grpSpPr>
          <p:sp>
            <p:nvSpPr>
              <p:cNvPr id="15366" name="AutoShape 6"/>
              <p:cNvSpPr>
                <a:spLocks noChangeArrowheads="1"/>
              </p:cNvSpPr>
              <p:nvPr/>
            </p:nvSpPr>
            <p:spPr bwMode="auto">
              <a:xfrm>
                <a:off x="1186" y="1645"/>
                <a:ext cx="1362" cy="917"/>
              </a:xfrm>
              <a:prstGeom prst="rtTriangle">
                <a:avLst/>
              </a:prstGeom>
              <a:grp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5368" name="Arc 8"/>
              <p:cNvSpPr>
                <a:spLocks/>
              </p:cNvSpPr>
              <p:nvPr/>
            </p:nvSpPr>
            <p:spPr bwMode="auto">
              <a:xfrm rot="20606576" flipH="1">
                <a:off x="2180" y="2398"/>
                <a:ext cx="121" cy="1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28575">
                <a:solidFill>
                  <a:schemeClr val="tx1"/>
                </a:solidFill>
                <a:round/>
                <a:headEnd/>
                <a:tailEnd/>
              </a:ln>
              <a:effectLst/>
            </p:spPr>
            <p:txBody>
              <a:bodyPr wrap="none" anchor="ctr"/>
              <a:lstStyle/>
              <a:p>
                <a:endParaRPr lang="en-GB">
                  <a:latin typeface="Trebuchet MS" panose="020B0603020202020204" pitchFamily="34" charset="0"/>
                </a:endParaRPr>
              </a:p>
            </p:txBody>
          </p:sp>
          <p:sp>
            <p:nvSpPr>
              <p:cNvPr id="15370" name="Rectangle 10"/>
              <p:cNvSpPr>
                <a:spLocks noChangeArrowheads="1"/>
              </p:cNvSpPr>
              <p:nvPr/>
            </p:nvSpPr>
            <p:spPr bwMode="auto">
              <a:xfrm>
                <a:off x="1186" y="2498"/>
                <a:ext cx="64" cy="64"/>
              </a:xfrm>
              <a:prstGeom prst="rect">
                <a:avLst/>
              </a:prstGeom>
              <a:grp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15371" name="Text Box 11"/>
            <p:cNvSpPr txBox="1">
              <a:spLocks noChangeArrowheads="1"/>
            </p:cNvSpPr>
            <p:nvPr/>
          </p:nvSpPr>
          <p:spPr bwMode="auto">
            <a:xfrm>
              <a:off x="2357864" y="4585648"/>
              <a:ext cx="744537" cy="366712"/>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7mm</a:t>
              </a:r>
              <a:endParaRPr lang="en-GB" dirty="0">
                <a:latin typeface="Trebuchet MS" panose="020B0603020202020204" pitchFamily="34" charset="0"/>
              </a:endParaRPr>
            </a:p>
          </p:txBody>
        </p:sp>
        <p:sp>
          <p:nvSpPr>
            <p:cNvPr id="15372" name="Text Box 12"/>
            <p:cNvSpPr txBox="1">
              <a:spLocks noChangeArrowheads="1"/>
            </p:cNvSpPr>
            <p:nvPr/>
          </p:nvSpPr>
          <p:spPr bwMode="auto">
            <a:xfrm>
              <a:off x="3432607" y="3389466"/>
              <a:ext cx="1293813" cy="366713"/>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9mm</a:t>
              </a:r>
              <a:endParaRPr lang="en-GB" dirty="0">
                <a:latin typeface="Trebuchet MS" panose="020B0603020202020204" pitchFamily="34" charset="0"/>
              </a:endParaRPr>
            </a:p>
          </p:txBody>
        </p:sp>
        <p:sp>
          <p:nvSpPr>
            <p:cNvPr id="15373" name="Text Box 13"/>
            <p:cNvSpPr txBox="1">
              <a:spLocks noChangeArrowheads="1"/>
            </p:cNvSpPr>
            <p:nvPr/>
          </p:nvSpPr>
          <p:spPr bwMode="auto">
            <a:xfrm>
              <a:off x="2301436" y="3114890"/>
              <a:ext cx="1293813"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p>
          </p:txBody>
        </p:sp>
        <p:sp>
          <p:nvSpPr>
            <p:cNvPr id="15375" name="Rectangle 15"/>
            <p:cNvSpPr>
              <a:spLocks noChangeArrowheads="1"/>
            </p:cNvSpPr>
            <p:nvPr/>
          </p:nvSpPr>
          <p:spPr bwMode="auto">
            <a:xfrm rot="12833390">
              <a:off x="269697" y="1349979"/>
              <a:ext cx="2640012" cy="2640013"/>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grpSp>
      <p:sp>
        <p:nvSpPr>
          <p:cNvPr id="15376" name="Text Box 16"/>
          <p:cNvSpPr txBox="1">
            <a:spLocks noChangeArrowheads="1"/>
          </p:cNvSpPr>
          <p:nvPr/>
        </p:nvSpPr>
        <p:spPr bwMode="auto">
          <a:xfrm>
            <a:off x="6242050" y="3428863"/>
            <a:ext cx="1911350" cy="477054"/>
          </a:xfrm>
          <a:prstGeom prst="rect">
            <a:avLst/>
          </a:prstGeom>
          <a:noFill/>
          <a:ln w="9525">
            <a:noFill/>
            <a:miter lim="800000"/>
            <a:headEnd/>
            <a:tailEnd/>
          </a:ln>
          <a:effectLst/>
        </p:spPr>
        <p:txBody>
          <a:bodyPr>
            <a:spAutoFit/>
          </a:bodyPr>
          <a:lstStyle/>
          <a:p>
            <a:pPr>
              <a:spcBef>
                <a:spcPct val="50000"/>
              </a:spcBef>
            </a:pPr>
            <a:r>
              <a:rPr lang="en-GB" sz="2500" dirty="0" smtClean="0">
                <a:latin typeface="Trebuchet MS" panose="020B0603020202020204" pitchFamily="34" charset="0"/>
              </a:rPr>
              <a:t>9</a:t>
            </a:r>
            <a:r>
              <a:rPr lang="en-GB" sz="2500" baseline="30000" dirty="0" smtClean="0">
                <a:latin typeface="Trebuchet MS" panose="020B0603020202020204" pitchFamily="34" charset="0"/>
              </a:rPr>
              <a:t>2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7</a:t>
            </a:r>
            <a:r>
              <a:rPr lang="en-GB" sz="2500" baseline="30000" dirty="0" smtClean="0">
                <a:latin typeface="Trebuchet MS" panose="020B0603020202020204" pitchFamily="34" charset="0"/>
              </a:rPr>
              <a:t>2 </a:t>
            </a:r>
            <a:r>
              <a:rPr lang="en-GB" sz="2500" dirty="0">
                <a:latin typeface="Trebuchet MS" panose="020B0603020202020204" pitchFamily="34" charset="0"/>
              </a:rPr>
              <a:t>= </a:t>
            </a:r>
            <a:r>
              <a:rPr lang="en-GB" sz="2500" i="1" dirty="0" smtClean="0">
                <a:latin typeface="Trebuchet MS" panose="020B0603020202020204" pitchFamily="34" charset="0"/>
              </a:rPr>
              <a:t>x</a:t>
            </a:r>
            <a:r>
              <a:rPr lang="en-GB" sz="2500" i="1" baseline="30000" dirty="0" smtClean="0">
                <a:latin typeface="Trebuchet MS" panose="020B0603020202020204" pitchFamily="34" charset="0"/>
              </a:rPr>
              <a:t>2</a:t>
            </a:r>
            <a:endParaRPr lang="en-GB" sz="2500" dirty="0">
              <a:latin typeface="Trebuchet MS" panose="020B0603020202020204" pitchFamily="34" charset="0"/>
            </a:endParaRPr>
          </a:p>
        </p:txBody>
      </p:sp>
      <p:sp>
        <p:nvSpPr>
          <p:cNvPr id="15377" name="Text Box 17"/>
          <p:cNvSpPr txBox="1">
            <a:spLocks noChangeArrowheads="1"/>
          </p:cNvSpPr>
          <p:nvPr/>
        </p:nvSpPr>
        <p:spPr bwMode="auto">
          <a:xfrm>
            <a:off x="6063645" y="4049576"/>
            <a:ext cx="2276475" cy="473075"/>
          </a:xfrm>
          <a:prstGeom prst="rect">
            <a:avLst/>
          </a:prstGeom>
          <a:noFill/>
          <a:ln w="9525">
            <a:noFill/>
            <a:miter lim="800000"/>
            <a:headEnd/>
            <a:tailEnd/>
          </a:ln>
          <a:effectLst/>
        </p:spPr>
        <p:txBody>
          <a:bodyPr>
            <a:spAutoFit/>
          </a:bodyPr>
          <a:lstStyle/>
          <a:p>
            <a:pPr>
              <a:spcBef>
                <a:spcPct val="50000"/>
              </a:spcBef>
            </a:pPr>
            <a:r>
              <a:rPr lang="en-GB" sz="2500" dirty="0" smtClean="0">
                <a:latin typeface="Trebuchet MS" panose="020B0603020202020204" pitchFamily="34" charset="0"/>
              </a:rPr>
              <a:t>18</a:t>
            </a:r>
            <a:r>
              <a:rPr lang="en-GB" sz="2500" baseline="30000" dirty="0" smtClean="0">
                <a:latin typeface="Trebuchet MS" panose="020B0603020202020204" pitchFamily="34" charset="0"/>
              </a:rPr>
              <a:t> </a:t>
            </a:r>
            <a:r>
              <a:rPr lang="en-GB" sz="2500" dirty="0" smtClean="0">
                <a:latin typeface="Trebuchet MS" panose="020B0603020202020204" pitchFamily="34" charset="0"/>
              </a:rPr>
              <a:t> </a:t>
            </a:r>
            <a:r>
              <a:rPr lang="en-GB" sz="2500" dirty="0">
                <a:latin typeface="Trebuchet MS" panose="020B0603020202020204" pitchFamily="34" charset="0"/>
              </a:rPr>
              <a:t>+ 49 = </a:t>
            </a:r>
            <a:r>
              <a:rPr lang="en-GB" sz="2500" i="1" dirty="0">
                <a:latin typeface="Trebuchet MS" panose="020B0603020202020204" pitchFamily="34" charset="0"/>
              </a:rPr>
              <a:t>x</a:t>
            </a:r>
            <a:r>
              <a:rPr lang="en-GB" sz="2500" i="1" baseline="30000" dirty="0">
                <a:latin typeface="Trebuchet MS" panose="020B0603020202020204" pitchFamily="34" charset="0"/>
              </a:rPr>
              <a:t>2</a:t>
            </a:r>
            <a:endParaRPr lang="en-GB" sz="2500" dirty="0">
              <a:latin typeface="Trebuchet MS" panose="020B0603020202020204" pitchFamily="34" charset="0"/>
            </a:endParaRPr>
          </a:p>
        </p:txBody>
      </p:sp>
      <p:sp>
        <p:nvSpPr>
          <p:cNvPr id="15378" name="Text Box 18"/>
          <p:cNvSpPr txBox="1">
            <a:spLocks noChangeArrowheads="1"/>
          </p:cNvSpPr>
          <p:nvPr/>
        </p:nvSpPr>
        <p:spPr bwMode="auto">
          <a:xfrm>
            <a:off x="6781800" y="4666310"/>
            <a:ext cx="1911350" cy="473075"/>
          </a:xfrm>
          <a:prstGeom prst="rect">
            <a:avLst/>
          </a:prstGeom>
          <a:noFill/>
          <a:ln w="9525">
            <a:noFill/>
            <a:miter lim="800000"/>
            <a:headEnd/>
            <a:tailEnd/>
          </a:ln>
          <a:effectLst/>
        </p:spPr>
        <p:txBody>
          <a:bodyPr>
            <a:spAutoFit/>
          </a:bodyPr>
          <a:lstStyle/>
          <a:p>
            <a:pPr>
              <a:spcBef>
                <a:spcPct val="50000"/>
              </a:spcBef>
            </a:pPr>
            <a:r>
              <a:rPr lang="en-GB" sz="2500" dirty="0">
                <a:latin typeface="Trebuchet MS" panose="020B0603020202020204" pitchFamily="34" charset="0"/>
              </a:rPr>
              <a:t>67 = </a:t>
            </a:r>
            <a:r>
              <a:rPr lang="en-GB" sz="2500" i="1" dirty="0">
                <a:latin typeface="Trebuchet MS" panose="020B0603020202020204" pitchFamily="34" charset="0"/>
              </a:rPr>
              <a:t>x</a:t>
            </a:r>
            <a:r>
              <a:rPr lang="en-GB" sz="2500" i="1" baseline="30000" dirty="0">
                <a:latin typeface="Trebuchet MS" panose="020B0603020202020204" pitchFamily="34" charset="0"/>
              </a:rPr>
              <a:t>2</a:t>
            </a:r>
            <a:endParaRPr lang="en-GB" sz="2500" dirty="0">
              <a:latin typeface="Trebuchet MS" panose="020B0603020202020204" pitchFamily="34" charset="0"/>
            </a:endParaRPr>
          </a:p>
        </p:txBody>
      </p:sp>
      <p:grpSp>
        <p:nvGrpSpPr>
          <p:cNvPr id="4" name="Group 19"/>
          <p:cNvGrpSpPr>
            <a:grpSpLocks/>
          </p:cNvGrpSpPr>
          <p:nvPr/>
        </p:nvGrpSpPr>
        <p:grpSpPr bwMode="auto">
          <a:xfrm>
            <a:off x="6082694" y="5252906"/>
            <a:ext cx="2935668" cy="477838"/>
            <a:chOff x="3471" y="3019"/>
            <a:chExt cx="1532" cy="301"/>
          </a:xfrm>
        </p:grpSpPr>
        <p:sp>
          <p:nvSpPr>
            <p:cNvPr id="15380" name="Text Box 20"/>
            <p:cNvSpPr txBox="1">
              <a:spLocks noChangeArrowheads="1"/>
            </p:cNvSpPr>
            <p:nvPr/>
          </p:nvSpPr>
          <p:spPr bwMode="auto">
            <a:xfrm>
              <a:off x="3471" y="3019"/>
              <a:ext cx="1532" cy="301"/>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  </a:t>
              </a:r>
              <a:r>
                <a:rPr lang="en-GB" sz="2500" dirty="0">
                  <a:latin typeface="Trebuchet MS" panose="020B0603020202020204" pitchFamily="34" charset="0"/>
                </a:rPr>
                <a:t>=</a:t>
              </a:r>
              <a:r>
                <a:rPr lang="en-GB" sz="2500" dirty="0" smtClean="0">
                  <a:latin typeface="Trebuchet MS" panose="020B0603020202020204" pitchFamily="34" charset="0"/>
                </a:rPr>
                <a:t> </a:t>
              </a:r>
              <a:r>
                <a:rPr lang="en-GB" sz="2500" dirty="0" smtClean="0">
                  <a:latin typeface="Trebuchet MS" panose="020B0603020202020204" pitchFamily="34" charset="0"/>
                  <a:sym typeface="Symbol" pitchFamily="18" charset="2"/>
                </a:rPr>
                <a:t>67</a:t>
              </a:r>
              <a:r>
                <a:rPr lang="en-GB" sz="2500" dirty="0" smtClean="0">
                  <a:latin typeface="Trebuchet MS" panose="020B0603020202020204" pitchFamily="34" charset="0"/>
                </a:rPr>
                <a:t>  = 8.2 mm</a:t>
              </a:r>
              <a:endParaRPr lang="en-GB" sz="2500" dirty="0">
                <a:latin typeface="Trebuchet MS" panose="020B0603020202020204" pitchFamily="34" charset="0"/>
              </a:endParaRPr>
            </a:p>
          </p:txBody>
        </p:sp>
        <p:sp>
          <p:nvSpPr>
            <p:cNvPr id="15381" name="Line 21"/>
            <p:cNvSpPr>
              <a:spLocks noChangeShapeType="1"/>
            </p:cNvSpPr>
            <p:nvPr/>
          </p:nvSpPr>
          <p:spPr bwMode="auto">
            <a:xfrm>
              <a:off x="3915" y="3040"/>
              <a:ext cx="328" cy="0"/>
            </a:xfrm>
            <a:prstGeom prst="line">
              <a:avLst/>
            </a:prstGeom>
            <a:noFill/>
            <a:ln w="9525">
              <a:solidFill>
                <a:schemeClr val="tx1"/>
              </a:solidFill>
              <a:round/>
              <a:headEnd/>
              <a:tailEnd/>
            </a:ln>
            <a:effectLst/>
          </p:spPr>
          <p:txBody>
            <a:bodyPr/>
            <a:lstStyle/>
            <a:p>
              <a:endParaRPr lang="en-GB">
                <a:latin typeface="Trebuchet MS" panose="020B0603020202020204" pitchFamily="34" charset="0"/>
              </a:endParaRPr>
            </a:p>
          </p:txBody>
        </p:sp>
      </p:grpSp>
      <p:sp>
        <p:nvSpPr>
          <p:cNvPr id="23" name="TextBox 22"/>
          <p:cNvSpPr txBox="1"/>
          <p:nvPr/>
        </p:nvSpPr>
        <p:spPr>
          <a:xfrm>
            <a:off x="1676400" y="228600"/>
            <a:ext cx="6172200" cy="646331"/>
          </a:xfrm>
          <a:prstGeom prst="rect">
            <a:avLst/>
          </a:prstGeom>
          <a:noFill/>
        </p:spPr>
        <p:txBody>
          <a:bodyPr wrap="square" rtlCol="0">
            <a:spAutoFit/>
          </a:bodyPr>
          <a:lstStyle/>
          <a:p>
            <a:pPr algn="ctr"/>
            <a:r>
              <a:rPr lang="en-GB" sz="3600" dirty="0" smtClean="0">
                <a:latin typeface="Trebuchet MS" panose="020B0603020202020204" pitchFamily="34" charset="0"/>
              </a:rPr>
              <a:t>On your whiteboards …</a:t>
            </a:r>
            <a:endParaRPr lang="en-GB" sz="3600" dirty="0">
              <a:latin typeface="Trebuchet MS" panose="020B0603020202020204" pitchFamily="34" charset="0"/>
            </a:endParaRPr>
          </a:p>
        </p:txBody>
      </p:sp>
      <p:sp>
        <p:nvSpPr>
          <p:cNvPr id="24" name="Oval 23"/>
          <p:cNvSpPr/>
          <p:nvPr/>
        </p:nvSpPr>
        <p:spPr bwMode="auto">
          <a:xfrm>
            <a:off x="7391400" y="1295400"/>
            <a:ext cx="887442" cy="995422"/>
          </a:xfrm>
          <a:prstGeom prst="ellipse">
            <a:avLst/>
          </a:prstGeom>
          <a:solidFill>
            <a:srgbClr val="FF0000"/>
          </a:solidFill>
          <a:ln w="38100">
            <a:solidFill>
              <a:srgbClr val="CC0000"/>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4000" b="1" i="0" u="none" strike="noStrike" cap="none" normalizeH="0" baseline="0" dirty="0" smtClean="0">
                <a:ln>
                  <a:noFill/>
                </a:ln>
                <a:solidFill>
                  <a:schemeClr val="tx1"/>
                </a:solidFill>
                <a:effectLst/>
                <a:latin typeface="Trebuchet MS" panose="020B0603020202020204" pitchFamily="34" charset="0"/>
              </a:rPr>
              <a:t>F</a:t>
            </a:r>
            <a:endParaRPr kumimoji="0" lang="en-GB" sz="1800" b="1" i="0" u="none" strike="noStrike" cap="none" normalizeH="0" baseline="0" dirty="0" smtClean="0">
              <a:ln>
                <a:noFill/>
              </a:ln>
              <a:solidFill>
                <a:schemeClr val="tx1"/>
              </a:solidFill>
              <a:effectLst/>
              <a:latin typeface="Trebuchet MS" panose="020B0603020202020204" pitchFamily="34" charset="0"/>
            </a:endParaRPr>
          </a:p>
        </p:txBody>
      </p:sp>
      <p:sp>
        <p:nvSpPr>
          <p:cNvPr id="25" name="Oval 24"/>
          <p:cNvSpPr/>
          <p:nvPr/>
        </p:nvSpPr>
        <p:spPr bwMode="auto">
          <a:xfrm>
            <a:off x="6096000" y="1322104"/>
            <a:ext cx="887442" cy="995422"/>
          </a:xfrm>
          <a:prstGeom prst="ellipse">
            <a:avLst/>
          </a:prstGeom>
          <a:solidFill>
            <a:srgbClr val="92D050"/>
          </a:solidFill>
          <a:ln w="38100">
            <a:solidFill>
              <a:srgbClr val="00B050"/>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4000" b="1" i="0" u="none" strike="noStrike" cap="none" normalizeH="0" baseline="0" dirty="0" smtClean="0">
                <a:ln>
                  <a:noFill/>
                </a:ln>
                <a:solidFill>
                  <a:schemeClr val="tx1"/>
                </a:solidFill>
                <a:effectLst/>
                <a:latin typeface="Trebuchet MS" panose="020B0603020202020204" pitchFamily="34" charset="0"/>
              </a:rPr>
              <a:t>T</a:t>
            </a:r>
            <a:endParaRPr kumimoji="0" lang="en-GB" sz="1800" b="1" i="0" u="none" strike="noStrike" cap="none" normalizeH="0" baseline="0" dirty="0" smtClean="0">
              <a:ln>
                <a:noFill/>
              </a:ln>
              <a:solidFill>
                <a:schemeClr val="tx1"/>
              </a:solidFill>
              <a:effectLst/>
              <a:latin typeface="Trebuchet MS" panose="020B0603020202020204" pitchFamily="34" charset="0"/>
            </a:endParaRPr>
          </a:p>
        </p:txBody>
      </p:sp>
    </p:spTree>
    <p:custDataLst>
      <p:tags r:id="rId1"/>
    </p:custDataLst>
    <p:extLst>
      <p:ext uri="{BB962C8B-B14F-4D97-AF65-F5344CB8AC3E}">
        <p14:creationId xmlns:p14="http://schemas.microsoft.com/office/powerpoint/2010/main" val="2273202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74"/>
                                        </p:tgtEl>
                                        <p:attrNameLst>
                                          <p:attrName>style.visibility</p:attrName>
                                        </p:attrNameLst>
                                      </p:cBhvr>
                                      <p:to>
                                        <p:strVal val="visible"/>
                                      </p:to>
                                    </p:set>
                                    <p:animEffect transition="in" filter="fade">
                                      <p:cBhvr>
                                        <p:cTn id="7" dur="2000"/>
                                        <p:tgtEl>
                                          <p:spTgt spid="153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15362"/>
                                        </p:tgtEl>
                                        <p:attrNameLst>
                                          <p:attrName>style.visibility</p:attrName>
                                        </p:attrNameLst>
                                      </p:cBhvr>
                                      <p:to>
                                        <p:strVal val="visible"/>
                                      </p:to>
                                    </p:set>
                                    <p:animEffect transition="in" filter="fade">
                                      <p:cBhvr>
                                        <p:cTn id="12" dur="2000"/>
                                        <p:tgtEl>
                                          <p:spTgt spid="1536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376"/>
                                        </p:tgtEl>
                                        <p:attrNameLst>
                                          <p:attrName>style.visibility</p:attrName>
                                        </p:attrNameLst>
                                      </p:cBhvr>
                                      <p:to>
                                        <p:strVal val="visible"/>
                                      </p:to>
                                    </p:set>
                                    <p:animEffect transition="in" filter="fade">
                                      <p:cBhvr>
                                        <p:cTn id="15" dur="2000"/>
                                        <p:tgtEl>
                                          <p:spTgt spid="1537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377"/>
                                        </p:tgtEl>
                                        <p:attrNameLst>
                                          <p:attrName>style.visibility</p:attrName>
                                        </p:attrNameLst>
                                      </p:cBhvr>
                                      <p:to>
                                        <p:strVal val="visible"/>
                                      </p:to>
                                    </p:set>
                                    <p:animEffect transition="in" filter="fade">
                                      <p:cBhvr>
                                        <p:cTn id="20" dur="2000"/>
                                        <p:tgtEl>
                                          <p:spTgt spid="1537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378"/>
                                        </p:tgtEl>
                                        <p:attrNameLst>
                                          <p:attrName>style.visibility</p:attrName>
                                        </p:attrNameLst>
                                      </p:cBhvr>
                                      <p:to>
                                        <p:strVal val="visible"/>
                                      </p:to>
                                    </p:set>
                                    <p:animEffect transition="in" filter="fade">
                                      <p:cBhvr>
                                        <p:cTn id="25" dur="2000"/>
                                        <p:tgtEl>
                                          <p:spTgt spid="1537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74" grpId="0"/>
      <p:bldP spid="15376" grpId="0"/>
      <p:bldP spid="15377" grpId="0"/>
      <p:bldP spid="153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788054" y="2722448"/>
            <a:ext cx="2927350" cy="2587625"/>
          </a:xfrm>
          <a:prstGeom prst="rect">
            <a:avLst/>
          </a:prstGeom>
          <a:noFill/>
          <a:ln w="9525">
            <a:noFill/>
            <a:miter lim="800000"/>
            <a:headEnd/>
            <a:tailEnd/>
          </a:ln>
          <a:effectLst/>
        </p:spPr>
        <p:txBody>
          <a:bodyPr wrap="none" anchor="ctr"/>
          <a:lstStyle/>
          <a:p>
            <a:endParaRPr lang="en-GB">
              <a:latin typeface="Trebuchet MS" panose="020B0603020202020204" pitchFamily="34" charset="0"/>
            </a:endParaRPr>
          </a:p>
        </p:txBody>
      </p:sp>
      <p:sp>
        <p:nvSpPr>
          <p:cNvPr id="15363" name="Rectangle 3"/>
          <p:cNvSpPr>
            <a:spLocks noChangeArrowheads="1"/>
          </p:cNvSpPr>
          <p:nvPr/>
        </p:nvSpPr>
        <p:spPr bwMode="auto">
          <a:xfrm>
            <a:off x="253207" y="3154559"/>
            <a:ext cx="1490662" cy="1449388"/>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sp>
        <p:nvSpPr>
          <p:cNvPr id="15364" name="Rectangle 4"/>
          <p:cNvSpPr>
            <a:spLocks noChangeArrowheads="1"/>
          </p:cNvSpPr>
          <p:nvPr/>
        </p:nvSpPr>
        <p:spPr bwMode="auto">
          <a:xfrm>
            <a:off x="1811582" y="1012244"/>
            <a:ext cx="2181225" cy="2166937"/>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grpSp>
        <p:nvGrpSpPr>
          <p:cNvPr id="2" name="Group 5"/>
          <p:cNvGrpSpPr>
            <a:grpSpLocks/>
          </p:cNvGrpSpPr>
          <p:nvPr/>
        </p:nvGrpSpPr>
        <p:grpSpPr bwMode="auto">
          <a:xfrm flipV="1">
            <a:off x="1760728" y="3172626"/>
            <a:ext cx="2162175" cy="1455737"/>
            <a:chOff x="1186" y="1645"/>
            <a:chExt cx="1362" cy="917"/>
          </a:xfrm>
          <a:solidFill>
            <a:srgbClr val="FF0000"/>
          </a:solidFill>
        </p:grpSpPr>
        <p:sp>
          <p:nvSpPr>
            <p:cNvPr id="15366" name="AutoShape 6"/>
            <p:cNvSpPr>
              <a:spLocks noChangeArrowheads="1"/>
            </p:cNvSpPr>
            <p:nvPr/>
          </p:nvSpPr>
          <p:spPr bwMode="auto">
            <a:xfrm>
              <a:off x="1186" y="1645"/>
              <a:ext cx="1362" cy="917"/>
            </a:xfrm>
            <a:prstGeom prst="rtTriangle">
              <a:avLst/>
            </a:prstGeom>
            <a:grp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5368" name="Arc 8"/>
            <p:cNvSpPr>
              <a:spLocks/>
            </p:cNvSpPr>
            <p:nvPr/>
          </p:nvSpPr>
          <p:spPr bwMode="auto">
            <a:xfrm rot="20606576" flipH="1">
              <a:off x="2180" y="2398"/>
              <a:ext cx="121" cy="1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28575">
              <a:solidFill>
                <a:schemeClr val="tx1"/>
              </a:solidFill>
              <a:round/>
              <a:headEnd/>
              <a:tailEnd/>
            </a:ln>
            <a:effectLst/>
          </p:spPr>
          <p:txBody>
            <a:bodyPr wrap="none" anchor="ctr"/>
            <a:lstStyle/>
            <a:p>
              <a:endParaRPr lang="en-GB">
                <a:latin typeface="Trebuchet MS" panose="020B0603020202020204" pitchFamily="34" charset="0"/>
              </a:endParaRPr>
            </a:p>
          </p:txBody>
        </p:sp>
        <p:sp>
          <p:nvSpPr>
            <p:cNvPr id="15370" name="Rectangle 10"/>
            <p:cNvSpPr>
              <a:spLocks noChangeArrowheads="1"/>
            </p:cNvSpPr>
            <p:nvPr/>
          </p:nvSpPr>
          <p:spPr bwMode="auto">
            <a:xfrm>
              <a:off x="1186" y="2498"/>
              <a:ext cx="64" cy="64"/>
            </a:xfrm>
            <a:prstGeom prst="rect">
              <a:avLst/>
            </a:prstGeom>
            <a:grp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15371" name="Text Box 11"/>
          <p:cNvSpPr txBox="1">
            <a:spLocks noChangeArrowheads="1"/>
          </p:cNvSpPr>
          <p:nvPr/>
        </p:nvSpPr>
        <p:spPr bwMode="auto">
          <a:xfrm>
            <a:off x="1691482" y="3746697"/>
            <a:ext cx="744537" cy="366712"/>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4cm</a:t>
            </a:r>
            <a:endParaRPr lang="en-GB" dirty="0">
              <a:latin typeface="Trebuchet MS" panose="020B0603020202020204" pitchFamily="34" charset="0"/>
            </a:endParaRPr>
          </a:p>
        </p:txBody>
      </p:sp>
      <p:sp>
        <p:nvSpPr>
          <p:cNvPr id="15372" name="Text Box 12"/>
          <p:cNvSpPr txBox="1">
            <a:spLocks noChangeArrowheads="1"/>
          </p:cNvSpPr>
          <p:nvPr/>
        </p:nvSpPr>
        <p:spPr bwMode="auto">
          <a:xfrm>
            <a:off x="2487614" y="2812468"/>
            <a:ext cx="1293813" cy="366713"/>
          </a:xfrm>
          <a:prstGeom prst="rect">
            <a:avLst/>
          </a:prstGeom>
          <a:noFill/>
          <a:ln w="9525">
            <a:noFill/>
            <a:miter lim="800000"/>
            <a:headEnd/>
            <a:tailEnd/>
          </a:ln>
          <a:effectLst/>
        </p:spPr>
        <p:txBody>
          <a:bodyPr>
            <a:spAutoFit/>
          </a:bodyPr>
          <a:lstStyle/>
          <a:p>
            <a:pPr>
              <a:spcBef>
                <a:spcPct val="50000"/>
              </a:spcBef>
            </a:pPr>
            <a:r>
              <a:rPr lang="en-GB" dirty="0">
                <a:latin typeface="Trebuchet MS" panose="020B0603020202020204" pitchFamily="34" charset="0"/>
              </a:rPr>
              <a:t>9cm</a:t>
            </a:r>
          </a:p>
        </p:txBody>
      </p:sp>
      <p:sp>
        <p:nvSpPr>
          <p:cNvPr id="15373" name="Text Box 13"/>
          <p:cNvSpPr txBox="1">
            <a:spLocks noChangeArrowheads="1"/>
          </p:cNvSpPr>
          <p:nvPr/>
        </p:nvSpPr>
        <p:spPr bwMode="auto">
          <a:xfrm>
            <a:off x="2777116" y="3800224"/>
            <a:ext cx="1293813"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p>
        </p:txBody>
      </p:sp>
      <p:sp>
        <p:nvSpPr>
          <p:cNvPr id="15374" name="Text Box 14"/>
          <p:cNvSpPr txBox="1">
            <a:spLocks noChangeArrowheads="1"/>
          </p:cNvSpPr>
          <p:nvPr/>
        </p:nvSpPr>
        <p:spPr bwMode="auto">
          <a:xfrm>
            <a:off x="5475287" y="2946263"/>
            <a:ext cx="3363913" cy="473075"/>
          </a:xfrm>
          <a:prstGeom prst="rect">
            <a:avLst/>
          </a:prstGeom>
          <a:noFill/>
          <a:ln w="9525">
            <a:noFill/>
            <a:miter lim="800000"/>
            <a:headEnd/>
            <a:tailEnd/>
          </a:ln>
          <a:effectLst/>
        </p:spPr>
        <p:txBody>
          <a:bodyPr>
            <a:spAutoFit/>
          </a:bodyPr>
          <a:lstStyle/>
          <a:p>
            <a:pPr>
              <a:spcBef>
                <a:spcPct val="50000"/>
              </a:spcBef>
            </a:pPr>
            <a:r>
              <a:rPr lang="en-GB" sz="2500" dirty="0">
                <a:latin typeface="Trebuchet MS" panose="020B0603020202020204" pitchFamily="34" charset="0"/>
              </a:rPr>
              <a:t>Find the length of </a:t>
            </a:r>
            <a:r>
              <a:rPr lang="en-GB" sz="2500" i="1" dirty="0">
                <a:latin typeface="Trebuchet MS" panose="020B0603020202020204" pitchFamily="34" charset="0"/>
              </a:rPr>
              <a:t>x</a:t>
            </a:r>
            <a:r>
              <a:rPr lang="en-GB" sz="2500" dirty="0">
                <a:latin typeface="Trebuchet MS" panose="020B0603020202020204" pitchFamily="34" charset="0"/>
              </a:rPr>
              <a:t>.</a:t>
            </a:r>
          </a:p>
        </p:txBody>
      </p:sp>
      <p:sp>
        <p:nvSpPr>
          <p:cNvPr id="15375" name="Rectangle 15"/>
          <p:cNvSpPr>
            <a:spLocks noChangeArrowheads="1"/>
          </p:cNvSpPr>
          <p:nvPr/>
        </p:nvSpPr>
        <p:spPr bwMode="auto">
          <a:xfrm rot="3366610" flipV="1">
            <a:off x="2264379" y="3706208"/>
            <a:ext cx="2640012" cy="2640013"/>
          </a:xfrm>
          <a:prstGeom prst="rect">
            <a:avLst/>
          </a:prstGeom>
          <a:noFill/>
          <a:ln w="38100">
            <a:solidFill>
              <a:schemeClr val="tx1"/>
            </a:solidFill>
            <a:prstDash val="dash"/>
            <a:miter lim="800000"/>
            <a:headEnd/>
            <a:tailEnd/>
          </a:ln>
          <a:effectLst/>
        </p:spPr>
        <p:txBody>
          <a:bodyPr wrap="none" anchor="ctr"/>
          <a:lstStyle/>
          <a:p>
            <a:endParaRPr lang="en-GB">
              <a:latin typeface="Trebuchet MS" panose="020B0603020202020204" pitchFamily="34" charset="0"/>
            </a:endParaRPr>
          </a:p>
        </p:txBody>
      </p:sp>
      <p:sp>
        <p:nvSpPr>
          <p:cNvPr id="15376" name="Text Box 16"/>
          <p:cNvSpPr txBox="1">
            <a:spLocks noChangeArrowheads="1"/>
          </p:cNvSpPr>
          <p:nvPr/>
        </p:nvSpPr>
        <p:spPr bwMode="auto">
          <a:xfrm>
            <a:off x="6136065" y="3539988"/>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4</a:t>
            </a:r>
            <a:r>
              <a:rPr lang="en-GB" sz="2500" baseline="30000" dirty="0" smtClean="0">
                <a:latin typeface="Trebuchet MS" panose="020B0603020202020204" pitchFamily="34" charset="0"/>
              </a:rPr>
              <a:t>2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9</a:t>
            </a:r>
            <a:r>
              <a:rPr lang="en-GB" sz="2500" baseline="30000" dirty="0" smtClean="0">
                <a:latin typeface="Trebuchet MS" panose="020B0603020202020204" pitchFamily="34" charset="0"/>
              </a:rPr>
              <a:t>2</a:t>
            </a:r>
            <a:endParaRPr lang="en-GB" sz="2500" dirty="0">
              <a:latin typeface="Trebuchet MS" panose="020B0603020202020204" pitchFamily="34" charset="0"/>
            </a:endParaRPr>
          </a:p>
        </p:txBody>
      </p:sp>
      <p:sp>
        <p:nvSpPr>
          <p:cNvPr id="15377" name="Text Box 17"/>
          <p:cNvSpPr txBox="1">
            <a:spLocks noChangeArrowheads="1"/>
          </p:cNvSpPr>
          <p:nvPr/>
        </p:nvSpPr>
        <p:spPr bwMode="auto">
          <a:xfrm>
            <a:off x="6136065" y="4160701"/>
            <a:ext cx="2276475"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16</a:t>
            </a:r>
            <a:r>
              <a:rPr lang="en-GB" sz="2500" baseline="30000" dirty="0" smtClean="0">
                <a:latin typeface="Trebuchet MS" panose="020B0603020202020204" pitchFamily="34" charset="0"/>
              </a:rPr>
              <a:t>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81</a:t>
            </a:r>
            <a:endParaRPr lang="en-GB" sz="2500" dirty="0">
              <a:latin typeface="Trebuchet MS" panose="020B0603020202020204" pitchFamily="34" charset="0"/>
            </a:endParaRPr>
          </a:p>
        </p:txBody>
      </p:sp>
      <p:sp>
        <p:nvSpPr>
          <p:cNvPr id="15378" name="Text Box 18"/>
          <p:cNvSpPr txBox="1">
            <a:spLocks noChangeArrowheads="1"/>
          </p:cNvSpPr>
          <p:nvPr/>
        </p:nvSpPr>
        <p:spPr bwMode="auto">
          <a:xfrm>
            <a:off x="6136065" y="4783001"/>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97</a:t>
            </a:r>
            <a:endParaRPr lang="en-GB" sz="2500" dirty="0">
              <a:latin typeface="Trebuchet MS" panose="020B0603020202020204" pitchFamily="34" charset="0"/>
            </a:endParaRPr>
          </a:p>
        </p:txBody>
      </p:sp>
      <p:grpSp>
        <p:nvGrpSpPr>
          <p:cNvPr id="4" name="Group 19"/>
          <p:cNvGrpSpPr>
            <a:grpSpLocks/>
          </p:cNvGrpSpPr>
          <p:nvPr/>
        </p:nvGrpSpPr>
        <p:grpSpPr bwMode="auto">
          <a:xfrm>
            <a:off x="6155114" y="5364031"/>
            <a:ext cx="2684085" cy="477838"/>
            <a:chOff x="3471" y="3019"/>
            <a:chExt cx="1532" cy="301"/>
          </a:xfrm>
        </p:grpSpPr>
        <p:sp>
          <p:nvSpPr>
            <p:cNvPr id="15380" name="Text Box 20"/>
            <p:cNvSpPr txBox="1">
              <a:spLocks noChangeArrowheads="1"/>
            </p:cNvSpPr>
            <p:nvPr/>
          </p:nvSpPr>
          <p:spPr bwMode="auto">
            <a:xfrm>
              <a:off x="3471" y="3019"/>
              <a:ext cx="1532" cy="301"/>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  </a:t>
              </a:r>
              <a:r>
                <a:rPr lang="en-GB" sz="2500" dirty="0">
                  <a:latin typeface="Trebuchet MS" panose="020B0603020202020204" pitchFamily="34" charset="0"/>
                </a:rPr>
                <a:t>= </a:t>
              </a:r>
              <a:r>
                <a:rPr lang="en-GB" sz="2500" dirty="0" smtClean="0">
                  <a:latin typeface="Trebuchet MS" panose="020B0603020202020204" pitchFamily="34" charset="0"/>
                  <a:sym typeface="Symbol" pitchFamily="18" charset="2"/>
                </a:rPr>
                <a:t>97</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9.8 m</a:t>
              </a:r>
              <a:endParaRPr lang="en-GB" sz="2500" dirty="0">
                <a:latin typeface="Trebuchet MS" panose="020B0603020202020204" pitchFamily="34" charset="0"/>
              </a:endParaRPr>
            </a:p>
          </p:txBody>
        </p:sp>
        <p:sp>
          <p:nvSpPr>
            <p:cNvPr id="15381" name="Line 21"/>
            <p:cNvSpPr>
              <a:spLocks noChangeShapeType="1"/>
            </p:cNvSpPr>
            <p:nvPr/>
          </p:nvSpPr>
          <p:spPr bwMode="auto">
            <a:xfrm>
              <a:off x="3959" y="3040"/>
              <a:ext cx="328" cy="0"/>
            </a:xfrm>
            <a:prstGeom prst="line">
              <a:avLst/>
            </a:prstGeom>
            <a:noFill/>
            <a:ln w="9525">
              <a:solidFill>
                <a:schemeClr val="tx1"/>
              </a:solidFill>
              <a:round/>
              <a:headEnd/>
              <a:tailEnd/>
            </a:ln>
            <a:effectLst/>
          </p:spPr>
          <p:txBody>
            <a:bodyPr/>
            <a:lstStyle/>
            <a:p>
              <a:endParaRPr lang="en-GB">
                <a:latin typeface="Trebuchet MS" panose="020B0603020202020204" pitchFamily="34" charset="0"/>
              </a:endParaRPr>
            </a:p>
          </p:txBody>
        </p:sp>
      </p:grpSp>
      <p:sp>
        <p:nvSpPr>
          <p:cNvPr id="23" name="TextBox 22"/>
          <p:cNvSpPr txBox="1"/>
          <p:nvPr/>
        </p:nvSpPr>
        <p:spPr>
          <a:xfrm>
            <a:off x="1676400" y="228600"/>
            <a:ext cx="6172200" cy="646331"/>
          </a:xfrm>
          <a:prstGeom prst="rect">
            <a:avLst/>
          </a:prstGeom>
          <a:noFill/>
        </p:spPr>
        <p:txBody>
          <a:bodyPr wrap="square" rtlCol="0">
            <a:spAutoFit/>
          </a:bodyPr>
          <a:lstStyle/>
          <a:p>
            <a:pPr algn="ctr"/>
            <a:r>
              <a:rPr lang="en-GB" sz="3600" dirty="0" smtClean="0">
                <a:latin typeface="Trebuchet MS" panose="020B0603020202020204" pitchFamily="34" charset="0"/>
              </a:rPr>
              <a:t>On your whiteboards …</a:t>
            </a:r>
            <a:endParaRPr lang="en-GB" sz="3600" dirty="0">
              <a:latin typeface="Trebuchet MS" panose="020B0603020202020204" pitchFamily="34" charset="0"/>
            </a:endParaRPr>
          </a:p>
        </p:txBody>
      </p:sp>
      <p:sp>
        <p:nvSpPr>
          <p:cNvPr id="6" name="Oval 5"/>
          <p:cNvSpPr/>
          <p:nvPr/>
        </p:nvSpPr>
        <p:spPr bwMode="auto">
          <a:xfrm>
            <a:off x="7391400" y="1219200"/>
            <a:ext cx="887442" cy="995422"/>
          </a:xfrm>
          <a:prstGeom prst="ellipse">
            <a:avLst/>
          </a:prstGeom>
          <a:solidFill>
            <a:srgbClr val="FF0000"/>
          </a:solidFill>
          <a:ln w="38100">
            <a:solidFill>
              <a:srgbClr val="CC0000"/>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4000" b="1" i="0" u="none" strike="noStrike" cap="none" normalizeH="0" baseline="0" dirty="0" smtClean="0">
                <a:ln>
                  <a:noFill/>
                </a:ln>
                <a:solidFill>
                  <a:schemeClr val="tx1"/>
                </a:solidFill>
                <a:effectLst/>
                <a:latin typeface="Trebuchet MS" panose="020B0603020202020204" pitchFamily="34" charset="0"/>
              </a:rPr>
              <a:t>F</a:t>
            </a:r>
            <a:endParaRPr kumimoji="0" lang="en-GB" sz="1800" b="1" i="0" u="none" strike="noStrike" cap="none" normalizeH="0" baseline="0" dirty="0" smtClean="0">
              <a:ln>
                <a:noFill/>
              </a:ln>
              <a:solidFill>
                <a:schemeClr val="tx1"/>
              </a:solidFill>
              <a:effectLst/>
              <a:latin typeface="Trebuchet MS" panose="020B0603020202020204" pitchFamily="34" charset="0"/>
            </a:endParaRPr>
          </a:p>
        </p:txBody>
      </p:sp>
      <p:sp>
        <p:nvSpPr>
          <p:cNvPr id="26" name="Oval 25"/>
          <p:cNvSpPr/>
          <p:nvPr/>
        </p:nvSpPr>
        <p:spPr bwMode="auto">
          <a:xfrm>
            <a:off x="6096000" y="1245904"/>
            <a:ext cx="887442" cy="995422"/>
          </a:xfrm>
          <a:prstGeom prst="ellipse">
            <a:avLst/>
          </a:prstGeom>
          <a:solidFill>
            <a:srgbClr val="92D050"/>
          </a:solidFill>
          <a:ln w="38100">
            <a:solidFill>
              <a:srgbClr val="00B050"/>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4000" b="1" i="0" u="none" strike="noStrike" cap="none" normalizeH="0" baseline="0" dirty="0" smtClean="0">
                <a:ln>
                  <a:noFill/>
                </a:ln>
                <a:solidFill>
                  <a:schemeClr val="tx1"/>
                </a:solidFill>
                <a:effectLst/>
                <a:latin typeface="Trebuchet MS" panose="020B0603020202020204" pitchFamily="34" charset="0"/>
              </a:rPr>
              <a:t>T</a:t>
            </a:r>
            <a:endParaRPr kumimoji="0" lang="en-GB" sz="1800" b="1" i="0" u="none" strike="noStrike" cap="none" normalizeH="0" baseline="0" dirty="0" smtClean="0">
              <a:ln>
                <a:noFill/>
              </a:ln>
              <a:solidFill>
                <a:schemeClr val="tx1"/>
              </a:solidFill>
              <a:effectLst/>
              <a:latin typeface="Trebuchet MS" panose="020B0603020202020204" pitchFamily="34" charset="0"/>
            </a:endParaRPr>
          </a:p>
        </p:txBody>
      </p:sp>
    </p:spTree>
    <p:custDataLst>
      <p:tags r:id="rId1"/>
    </p:custDataLst>
    <p:extLst>
      <p:ext uri="{BB962C8B-B14F-4D97-AF65-F5344CB8AC3E}">
        <p14:creationId xmlns:p14="http://schemas.microsoft.com/office/powerpoint/2010/main" val="57440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fade">
                                      <p:cBhvr>
                                        <p:cTn id="10" dur="2000"/>
                                        <p:tgtEl>
                                          <p:spTgt spid="1537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372"/>
                                        </p:tgtEl>
                                        <p:attrNameLst>
                                          <p:attrName>style.visibility</p:attrName>
                                        </p:attrNameLst>
                                      </p:cBhvr>
                                      <p:to>
                                        <p:strVal val="visible"/>
                                      </p:to>
                                    </p:set>
                                    <p:animEffect transition="in" filter="fade">
                                      <p:cBhvr>
                                        <p:cTn id="13" dur="2000"/>
                                        <p:tgtEl>
                                          <p:spTgt spid="1537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373"/>
                                        </p:tgtEl>
                                        <p:attrNameLst>
                                          <p:attrName>style.visibility</p:attrName>
                                        </p:attrNameLst>
                                      </p:cBhvr>
                                      <p:to>
                                        <p:strVal val="visible"/>
                                      </p:to>
                                    </p:set>
                                    <p:animEffect transition="in" filter="fade">
                                      <p:cBhvr>
                                        <p:cTn id="16" dur="2000"/>
                                        <p:tgtEl>
                                          <p:spTgt spid="1537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374"/>
                                        </p:tgtEl>
                                        <p:attrNameLst>
                                          <p:attrName>style.visibility</p:attrName>
                                        </p:attrNameLst>
                                      </p:cBhvr>
                                      <p:to>
                                        <p:strVal val="visible"/>
                                      </p:to>
                                    </p:set>
                                    <p:animEffect transition="in" filter="fade">
                                      <p:cBhvr>
                                        <p:cTn id="19" dur="2000"/>
                                        <p:tgtEl>
                                          <p:spTgt spid="15374"/>
                                        </p:tgtEl>
                                      </p:cBhvr>
                                    </p:animEffect>
                                  </p:childTnLst>
                                </p:cTn>
                              </p:par>
                            </p:childTnLst>
                          </p:cTn>
                        </p:par>
                      </p:childTnLst>
                    </p:cTn>
                  </p:par>
                  <p:par>
                    <p:cTn id="20" fill="hold">
                      <p:stCondLst>
                        <p:cond delay="indefinite"/>
                      </p:stCondLst>
                      <p:childTnLst>
                        <p:par>
                          <p:cTn id="21" fill="hold">
                            <p:stCondLst>
                              <p:cond delay="0"/>
                            </p:stCondLst>
                            <p:childTnLst>
                              <p:par>
                                <p:cTn id="22" presetID="13" presetClass="entr" presetSubtype="16" fill="hold" grpId="0" nodeType="clickEffect">
                                  <p:stCondLst>
                                    <p:cond delay="0"/>
                                  </p:stCondLst>
                                  <p:childTnLst>
                                    <p:set>
                                      <p:cBhvr>
                                        <p:cTn id="23" dur="1" fill="hold">
                                          <p:stCondLst>
                                            <p:cond delay="0"/>
                                          </p:stCondLst>
                                        </p:cTn>
                                        <p:tgtEl>
                                          <p:spTgt spid="15363"/>
                                        </p:tgtEl>
                                        <p:attrNameLst>
                                          <p:attrName>style.visibility</p:attrName>
                                        </p:attrNameLst>
                                      </p:cBhvr>
                                      <p:to>
                                        <p:strVal val="visible"/>
                                      </p:to>
                                    </p:set>
                                    <p:animEffect transition="in" filter="plus(in)">
                                      <p:cBhvr>
                                        <p:cTn id="24" dur="2000"/>
                                        <p:tgtEl>
                                          <p:spTgt spid="15363"/>
                                        </p:tgtEl>
                                      </p:cBhvr>
                                    </p:animEffect>
                                  </p:childTnLst>
                                </p:cTn>
                              </p:par>
                              <p:par>
                                <p:cTn id="25" presetID="13" presetClass="entr" presetSubtype="16" fill="hold" grpId="0" nodeType="withEffect">
                                  <p:stCondLst>
                                    <p:cond delay="0"/>
                                  </p:stCondLst>
                                  <p:childTnLst>
                                    <p:set>
                                      <p:cBhvr>
                                        <p:cTn id="26" dur="1" fill="hold">
                                          <p:stCondLst>
                                            <p:cond delay="0"/>
                                          </p:stCondLst>
                                        </p:cTn>
                                        <p:tgtEl>
                                          <p:spTgt spid="15364"/>
                                        </p:tgtEl>
                                        <p:attrNameLst>
                                          <p:attrName>style.visibility</p:attrName>
                                        </p:attrNameLst>
                                      </p:cBhvr>
                                      <p:to>
                                        <p:strVal val="visible"/>
                                      </p:to>
                                    </p:set>
                                    <p:animEffect transition="in" filter="plus(in)">
                                      <p:cBhvr>
                                        <p:cTn id="27" dur="2000"/>
                                        <p:tgtEl>
                                          <p:spTgt spid="15364"/>
                                        </p:tgtEl>
                                      </p:cBhvr>
                                    </p:animEffect>
                                  </p:childTnLst>
                                </p:cTn>
                              </p:par>
                              <p:par>
                                <p:cTn id="28" presetID="13" presetClass="entr" presetSubtype="16" fill="hold" grpId="0" nodeType="withEffect">
                                  <p:stCondLst>
                                    <p:cond delay="0"/>
                                  </p:stCondLst>
                                  <p:childTnLst>
                                    <p:set>
                                      <p:cBhvr>
                                        <p:cTn id="29" dur="1" fill="hold">
                                          <p:stCondLst>
                                            <p:cond delay="0"/>
                                          </p:stCondLst>
                                        </p:cTn>
                                        <p:tgtEl>
                                          <p:spTgt spid="15375"/>
                                        </p:tgtEl>
                                        <p:attrNameLst>
                                          <p:attrName>style.visibility</p:attrName>
                                        </p:attrNameLst>
                                      </p:cBhvr>
                                      <p:to>
                                        <p:strVal val="visible"/>
                                      </p:to>
                                    </p:set>
                                    <p:animEffect transition="in" filter="plus(in)">
                                      <p:cBhvr>
                                        <p:cTn id="30" dur="2000"/>
                                        <p:tgtEl>
                                          <p:spTgt spid="1537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5362"/>
                                        </p:tgtEl>
                                        <p:attrNameLst>
                                          <p:attrName>style.visibility</p:attrName>
                                        </p:attrNameLst>
                                      </p:cBhvr>
                                      <p:to>
                                        <p:strVal val="visible"/>
                                      </p:to>
                                    </p:set>
                                    <p:animEffect transition="in" filter="fade">
                                      <p:cBhvr>
                                        <p:cTn id="35" dur="2000"/>
                                        <p:tgtEl>
                                          <p:spTgt spid="1536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376"/>
                                        </p:tgtEl>
                                        <p:attrNameLst>
                                          <p:attrName>style.visibility</p:attrName>
                                        </p:attrNameLst>
                                      </p:cBhvr>
                                      <p:to>
                                        <p:strVal val="visible"/>
                                      </p:to>
                                    </p:set>
                                    <p:animEffect transition="in" filter="fade">
                                      <p:cBhvr>
                                        <p:cTn id="38" dur="2000"/>
                                        <p:tgtEl>
                                          <p:spTgt spid="1537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377"/>
                                        </p:tgtEl>
                                        <p:attrNameLst>
                                          <p:attrName>style.visibility</p:attrName>
                                        </p:attrNameLst>
                                      </p:cBhvr>
                                      <p:to>
                                        <p:strVal val="visible"/>
                                      </p:to>
                                    </p:set>
                                    <p:animEffect transition="in" filter="fade">
                                      <p:cBhvr>
                                        <p:cTn id="43" dur="2000"/>
                                        <p:tgtEl>
                                          <p:spTgt spid="1537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5378"/>
                                        </p:tgtEl>
                                        <p:attrNameLst>
                                          <p:attrName>style.visibility</p:attrName>
                                        </p:attrNameLst>
                                      </p:cBhvr>
                                      <p:to>
                                        <p:strVal val="visible"/>
                                      </p:to>
                                    </p:set>
                                    <p:animEffect transition="in" filter="fade">
                                      <p:cBhvr>
                                        <p:cTn id="48" dur="2000"/>
                                        <p:tgtEl>
                                          <p:spTgt spid="1537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animBg="1"/>
      <p:bldP spid="15364" grpId="0" animBg="1"/>
      <p:bldP spid="15371" grpId="0"/>
      <p:bldP spid="15372" grpId="0"/>
      <p:bldP spid="15373" grpId="0"/>
      <p:bldP spid="15374" grpId="0"/>
      <p:bldP spid="15375" grpId="0" animBg="1"/>
      <p:bldP spid="15376" grpId="0"/>
      <p:bldP spid="15377" grpId="0"/>
      <p:bldP spid="153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221248" y="2411435"/>
            <a:ext cx="2927350" cy="2587625"/>
          </a:xfrm>
          <a:prstGeom prst="rect">
            <a:avLst/>
          </a:prstGeom>
          <a:noFill/>
          <a:ln w="9525">
            <a:noFill/>
            <a:miter lim="800000"/>
            <a:headEnd/>
            <a:tailEnd/>
          </a:ln>
          <a:effectLst/>
        </p:spPr>
        <p:txBody>
          <a:bodyPr wrap="none" anchor="ctr"/>
          <a:lstStyle/>
          <a:p>
            <a:endParaRPr lang="en-GB">
              <a:latin typeface="Trebuchet MS" panose="020B0603020202020204" pitchFamily="34" charset="0"/>
            </a:endParaRPr>
          </a:p>
        </p:txBody>
      </p:sp>
      <p:grpSp>
        <p:nvGrpSpPr>
          <p:cNvPr id="2" name="Group 5"/>
          <p:cNvGrpSpPr>
            <a:grpSpLocks/>
          </p:cNvGrpSpPr>
          <p:nvPr/>
        </p:nvGrpSpPr>
        <p:grpSpPr bwMode="auto">
          <a:xfrm>
            <a:off x="1828800" y="2941661"/>
            <a:ext cx="2162175" cy="1455737"/>
            <a:chOff x="1186" y="1645"/>
            <a:chExt cx="1362" cy="917"/>
          </a:xfrm>
        </p:grpSpPr>
        <p:sp>
          <p:nvSpPr>
            <p:cNvPr id="15366" name="AutoShape 6"/>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5370" name="Rectangle 10"/>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15371" name="Text Box 11"/>
          <p:cNvSpPr txBox="1">
            <a:spLocks noChangeArrowheads="1"/>
          </p:cNvSpPr>
          <p:nvPr/>
        </p:nvSpPr>
        <p:spPr bwMode="auto">
          <a:xfrm>
            <a:off x="1135063" y="3486173"/>
            <a:ext cx="744537" cy="366712"/>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3cm</a:t>
            </a:r>
            <a:endParaRPr lang="en-GB" dirty="0">
              <a:latin typeface="Trebuchet MS" panose="020B0603020202020204" pitchFamily="34" charset="0"/>
            </a:endParaRPr>
          </a:p>
        </p:txBody>
      </p:sp>
      <p:sp>
        <p:nvSpPr>
          <p:cNvPr id="15372" name="Text Box 12"/>
          <p:cNvSpPr txBox="1">
            <a:spLocks noChangeArrowheads="1"/>
          </p:cNvSpPr>
          <p:nvPr/>
        </p:nvSpPr>
        <p:spPr bwMode="auto">
          <a:xfrm>
            <a:off x="2552700" y="4387873"/>
            <a:ext cx="1293813" cy="366713"/>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6cm</a:t>
            </a:r>
            <a:endParaRPr lang="en-GB" dirty="0">
              <a:latin typeface="Trebuchet MS" panose="020B0603020202020204" pitchFamily="34" charset="0"/>
            </a:endParaRPr>
          </a:p>
        </p:txBody>
      </p:sp>
      <p:sp>
        <p:nvSpPr>
          <p:cNvPr id="15373" name="Text Box 13"/>
          <p:cNvSpPr txBox="1">
            <a:spLocks noChangeArrowheads="1"/>
          </p:cNvSpPr>
          <p:nvPr/>
        </p:nvSpPr>
        <p:spPr bwMode="auto">
          <a:xfrm>
            <a:off x="2778125" y="3232173"/>
            <a:ext cx="1293813" cy="473075"/>
          </a:xfrm>
          <a:prstGeom prst="rect">
            <a:avLst/>
          </a:prstGeom>
          <a:noFill/>
          <a:ln w="9525">
            <a:noFill/>
            <a:miter lim="800000"/>
            <a:headEnd/>
            <a:tailEnd/>
          </a:ln>
          <a:effectLst/>
        </p:spPr>
        <p:txBody>
          <a:bodyPr>
            <a:spAutoFit/>
          </a:bodyPr>
          <a:lstStyle/>
          <a:p>
            <a:pPr>
              <a:spcBef>
                <a:spcPct val="50000"/>
              </a:spcBef>
            </a:pPr>
            <a:r>
              <a:rPr lang="en-GB" sz="2500" i="1">
                <a:latin typeface="Trebuchet MS" panose="020B0603020202020204" pitchFamily="34" charset="0"/>
              </a:rPr>
              <a:t>x</a:t>
            </a:r>
          </a:p>
        </p:txBody>
      </p:sp>
      <p:sp>
        <p:nvSpPr>
          <p:cNvPr id="15374" name="Text Box 14"/>
          <p:cNvSpPr txBox="1">
            <a:spLocks noChangeArrowheads="1"/>
          </p:cNvSpPr>
          <p:nvPr/>
        </p:nvSpPr>
        <p:spPr bwMode="auto">
          <a:xfrm>
            <a:off x="2778125" y="1255735"/>
            <a:ext cx="3363913" cy="473075"/>
          </a:xfrm>
          <a:prstGeom prst="rect">
            <a:avLst/>
          </a:prstGeom>
          <a:noFill/>
          <a:ln w="9525">
            <a:noFill/>
            <a:miter lim="800000"/>
            <a:headEnd/>
            <a:tailEnd/>
          </a:ln>
          <a:effectLst/>
        </p:spPr>
        <p:txBody>
          <a:bodyPr>
            <a:spAutoFit/>
          </a:bodyPr>
          <a:lstStyle/>
          <a:p>
            <a:pPr>
              <a:spcBef>
                <a:spcPct val="50000"/>
              </a:spcBef>
            </a:pPr>
            <a:r>
              <a:rPr lang="en-GB" sz="2500" dirty="0">
                <a:latin typeface="Trebuchet MS" panose="020B0603020202020204" pitchFamily="34" charset="0"/>
              </a:rPr>
              <a:t>Find the length of </a:t>
            </a:r>
            <a:r>
              <a:rPr lang="en-GB" sz="2500" i="1" dirty="0">
                <a:latin typeface="Trebuchet MS" panose="020B0603020202020204" pitchFamily="34" charset="0"/>
              </a:rPr>
              <a:t>x</a:t>
            </a:r>
            <a:r>
              <a:rPr lang="en-GB" sz="2500" dirty="0">
                <a:latin typeface="Trebuchet MS" panose="020B0603020202020204" pitchFamily="34" charset="0"/>
              </a:rPr>
              <a:t>.</a:t>
            </a:r>
          </a:p>
        </p:txBody>
      </p:sp>
      <p:sp>
        <p:nvSpPr>
          <p:cNvPr id="15376" name="Text Box 16"/>
          <p:cNvSpPr txBox="1">
            <a:spLocks noChangeArrowheads="1"/>
          </p:cNvSpPr>
          <p:nvPr/>
        </p:nvSpPr>
        <p:spPr bwMode="auto">
          <a:xfrm>
            <a:off x="5549860" y="2509860"/>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3</a:t>
            </a:r>
            <a:r>
              <a:rPr lang="en-GB" sz="2500" baseline="30000" dirty="0" smtClean="0">
                <a:latin typeface="Trebuchet MS" panose="020B0603020202020204" pitchFamily="34" charset="0"/>
              </a:rPr>
              <a:t>2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6</a:t>
            </a:r>
            <a:r>
              <a:rPr lang="en-GB" sz="2500" baseline="30000" dirty="0" smtClean="0">
                <a:latin typeface="Trebuchet MS" panose="020B0603020202020204" pitchFamily="34" charset="0"/>
              </a:rPr>
              <a:t>2</a:t>
            </a:r>
            <a:endParaRPr lang="en-GB" sz="2500" dirty="0">
              <a:latin typeface="Trebuchet MS" panose="020B0603020202020204" pitchFamily="34" charset="0"/>
            </a:endParaRPr>
          </a:p>
        </p:txBody>
      </p:sp>
      <p:sp>
        <p:nvSpPr>
          <p:cNvPr id="15377" name="Text Box 17"/>
          <p:cNvSpPr txBox="1">
            <a:spLocks noChangeArrowheads="1"/>
          </p:cNvSpPr>
          <p:nvPr/>
        </p:nvSpPr>
        <p:spPr bwMode="auto">
          <a:xfrm>
            <a:off x="5549860" y="3130573"/>
            <a:ext cx="2276475"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9</a:t>
            </a:r>
            <a:r>
              <a:rPr lang="en-GB" sz="2500" baseline="30000" dirty="0" smtClean="0">
                <a:latin typeface="Trebuchet MS" panose="020B0603020202020204" pitchFamily="34" charset="0"/>
              </a:rPr>
              <a:t>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36</a:t>
            </a:r>
            <a:endParaRPr lang="en-GB" sz="2500" dirty="0">
              <a:latin typeface="Trebuchet MS" panose="020B0603020202020204" pitchFamily="34" charset="0"/>
            </a:endParaRPr>
          </a:p>
        </p:txBody>
      </p:sp>
      <p:sp>
        <p:nvSpPr>
          <p:cNvPr id="15378" name="Text Box 18"/>
          <p:cNvSpPr txBox="1">
            <a:spLocks noChangeArrowheads="1"/>
          </p:cNvSpPr>
          <p:nvPr/>
        </p:nvSpPr>
        <p:spPr bwMode="auto">
          <a:xfrm>
            <a:off x="5549860" y="3752873"/>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45</a:t>
            </a:r>
            <a:endParaRPr lang="en-GB" sz="2500" dirty="0">
              <a:latin typeface="Trebuchet MS" panose="020B0603020202020204" pitchFamily="34" charset="0"/>
            </a:endParaRPr>
          </a:p>
        </p:txBody>
      </p:sp>
      <p:grpSp>
        <p:nvGrpSpPr>
          <p:cNvPr id="4" name="Group 19"/>
          <p:cNvGrpSpPr>
            <a:grpSpLocks/>
          </p:cNvGrpSpPr>
          <p:nvPr/>
        </p:nvGrpSpPr>
        <p:grpSpPr bwMode="auto">
          <a:xfrm>
            <a:off x="5568910" y="4333903"/>
            <a:ext cx="2736850" cy="477838"/>
            <a:chOff x="3471" y="3019"/>
            <a:chExt cx="1724" cy="301"/>
          </a:xfrm>
        </p:grpSpPr>
        <p:sp>
          <p:nvSpPr>
            <p:cNvPr id="15380" name="Text Box 20"/>
            <p:cNvSpPr txBox="1">
              <a:spLocks noChangeArrowheads="1"/>
            </p:cNvSpPr>
            <p:nvPr/>
          </p:nvSpPr>
          <p:spPr bwMode="auto">
            <a:xfrm>
              <a:off x="3471" y="3019"/>
              <a:ext cx="1724" cy="301"/>
            </a:xfrm>
            <a:prstGeom prst="rect">
              <a:avLst/>
            </a:prstGeom>
            <a:noFill/>
            <a:ln w="9525">
              <a:noFill/>
              <a:miter lim="800000"/>
              <a:headEnd/>
              <a:tailEnd/>
            </a:ln>
            <a:effectLst/>
          </p:spPr>
          <p:txBody>
            <a:bodyPr wrap="square">
              <a:spAutoFit/>
            </a:bodyPr>
            <a:lstStyle/>
            <a:p>
              <a:pPr>
                <a:spcBef>
                  <a:spcPct val="50000"/>
                </a:spcBef>
              </a:pPr>
              <a:r>
                <a:rPr lang="en-GB" sz="2500" i="1" dirty="0">
                  <a:latin typeface="Trebuchet MS" panose="020B0603020202020204" pitchFamily="34" charset="0"/>
                </a:rPr>
                <a:t>x  </a:t>
              </a:r>
              <a:r>
                <a:rPr lang="en-GB" sz="2500" dirty="0">
                  <a:latin typeface="Trebuchet MS" panose="020B0603020202020204" pitchFamily="34" charset="0"/>
                </a:rPr>
                <a:t>= </a:t>
              </a:r>
              <a:r>
                <a:rPr lang="en-GB" sz="2500" dirty="0" smtClean="0">
                  <a:latin typeface="Trebuchet MS" panose="020B0603020202020204" pitchFamily="34" charset="0"/>
                  <a:sym typeface="Symbol" pitchFamily="18" charset="2"/>
                </a:rPr>
                <a:t>45</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6.7 cm</a:t>
              </a:r>
              <a:endParaRPr lang="en-GB" sz="2500" dirty="0">
                <a:latin typeface="Trebuchet MS" panose="020B0603020202020204" pitchFamily="34" charset="0"/>
              </a:endParaRPr>
            </a:p>
          </p:txBody>
        </p:sp>
        <p:sp>
          <p:nvSpPr>
            <p:cNvPr id="15381" name="Line 21"/>
            <p:cNvSpPr>
              <a:spLocks noChangeShapeType="1"/>
            </p:cNvSpPr>
            <p:nvPr/>
          </p:nvSpPr>
          <p:spPr bwMode="auto">
            <a:xfrm>
              <a:off x="4014" y="3040"/>
              <a:ext cx="328" cy="0"/>
            </a:xfrm>
            <a:prstGeom prst="line">
              <a:avLst/>
            </a:prstGeom>
            <a:noFill/>
            <a:ln w="9525">
              <a:solidFill>
                <a:schemeClr val="tx1"/>
              </a:solidFill>
              <a:round/>
              <a:headEnd/>
              <a:tailEnd/>
            </a:ln>
            <a:effectLst/>
          </p:spPr>
          <p:txBody>
            <a:bodyPr/>
            <a:lstStyle/>
            <a:p>
              <a:endParaRPr lang="en-GB">
                <a:latin typeface="Trebuchet MS" panose="020B0603020202020204" pitchFamily="34" charset="0"/>
              </a:endParaRPr>
            </a:p>
          </p:txBody>
        </p:sp>
      </p:grpSp>
      <p:sp>
        <p:nvSpPr>
          <p:cNvPr id="20" name="TextBox 19"/>
          <p:cNvSpPr txBox="1"/>
          <p:nvPr/>
        </p:nvSpPr>
        <p:spPr>
          <a:xfrm>
            <a:off x="1676400" y="228600"/>
            <a:ext cx="6172200" cy="646331"/>
          </a:xfrm>
          <a:prstGeom prst="rect">
            <a:avLst/>
          </a:prstGeom>
          <a:noFill/>
        </p:spPr>
        <p:txBody>
          <a:bodyPr wrap="square" rtlCol="0">
            <a:spAutoFit/>
          </a:bodyPr>
          <a:lstStyle/>
          <a:p>
            <a:pPr algn="ctr"/>
            <a:r>
              <a:rPr lang="en-GB" sz="3600" dirty="0" smtClean="0">
                <a:latin typeface="Trebuchet MS" panose="020B0603020202020204" pitchFamily="34" charset="0"/>
              </a:rPr>
              <a:t>On your whiteboards …</a:t>
            </a:r>
            <a:endParaRPr lang="en-GB" sz="36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737069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3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nodePh="1">
                                  <p:stCondLst>
                                    <p:cond delay="0"/>
                                  </p:stCondLst>
                                  <p:endCondLst>
                                    <p:cond evt="begin" delay="0">
                                      <p:tn val="17"/>
                                    </p:cond>
                                  </p:endCondLst>
                                  <p:childTnLst>
                                    <p:set>
                                      <p:cBhvr>
                                        <p:cTn id="18" dur="1" fill="hold">
                                          <p:stCondLst>
                                            <p:cond delay="0"/>
                                          </p:stCondLst>
                                        </p:cTn>
                                        <p:tgtEl>
                                          <p:spTgt spid="1536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3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37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37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71" grpId="0"/>
      <p:bldP spid="15372" grpId="0"/>
      <p:bldP spid="15373" grpId="0"/>
      <p:bldP spid="15374" grpId="0"/>
      <p:bldP spid="15376" grpId="0"/>
      <p:bldP spid="15377" grpId="0"/>
      <p:bldP spid="1537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221248" y="2411435"/>
            <a:ext cx="2927350" cy="2587625"/>
          </a:xfrm>
          <a:prstGeom prst="rect">
            <a:avLst/>
          </a:prstGeom>
          <a:noFill/>
          <a:ln w="9525">
            <a:noFill/>
            <a:miter lim="800000"/>
            <a:headEnd/>
            <a:tailEnd/>
          </a:ln>
          <a:effectLst/>
        </p:spPr>
        <p:txBody>
          <a:bodyPr wrap="none" anchor="ctr"/>
          <a:lstStyle/>
          <a:p>
            <a:endParaRPr lang="en-GB">
              <a:latin typeface="Trebuchet MS" panose="020B0603020202020204" pitchFamily="34" charset="0"/>
            </a:endParaRPr>
          </a:p>
        </p:txBody>
      </p:sp>
      <p:grpSp>
        <p:nvGrpSpPr>
          <p:cNvPr id="2" name="Group 5"/>
          <p:cNvGrpSpPr>
            <a:grpSpLocks/>
          </p:cNvGrpSpPr>
          <p:nvPr/>
        </p:nvGrpSpPr>
        <p:grpSpPr bwMode="auto">
          <a:xfrm>
            <a:off x="1828800" y="2941661"/>
            <a:ext cx="2162175" cy="1455737"/>
            <a:chOff x="1186" y="1645"/>
            <a:chExt cx="1362" cy="917"/>
          </a:xfrm>
        </p:grpSpPr>
        <p:sp>
          <p:nvSpPr>
            <p:cNvPr id="15366" name="AutoShape 6"/>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5370" name="Rectangle 10"/>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15371" name="Text Box 11"/>
          <p:cNvSpPr txBox="1">
            <a:spLocks noChangeArrowheads="1"/>
          </p:cNvSpPr>
          <p:nvPr/>
        </p:nvSpPr>
        <p:spPr bwMode="auto">
          <a:xfrm>
            <a:off x="1135063" y="3486173"/>
            <a:ext cx="744537" cy="366712"/>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3cm</a:t>
            </a:r>
            <a:endParaRPr lang="en-GB" dirty="0">
              <a:latin typeface="Trebuchet MS" panose="020B0603020202020204" pitchFamily="34" charset="0"/>
            </a:endParaRPr>
          </a:p>
        </p:txBody>
      </p:sp>
      <p:sp>
        <p:nvSpPr>
          <p:cNvPr id="15372" name="Text Box 12"/>
          <p:cNvSpPr txBox="1">
            <a:spLocks noChangeArrowheads="1"/>
          </p:cNvSpPr>
          <p:nvPr/>
        </p:nvSpPr>
        <p:spPr bwMode="auto">
          <a:xfrm>
            <a:off x="2552700" y="4387873"/>
            <a:ext cx="1293813" cy="366713"/>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6cm</a:t>
            </a:r>
            <a:endParaRPr lang="en-GB" dirty="0">
              <a:latin typeface="Trebuchet MS" panose="020B0603020202020204" pitchFamily="34" charset="0"/>
            </a:endParaRPr>
          </a:p>
        </p:txBody>
      </p:sp>
      <p:sp>
        <p:nvSpPr>
          <p:cNvPr id="15373" name="Text Box 13"/>
          <p:cNvSpPr txBox="1">
            <a:spLocks noChangeArrowheads="1"/>
          </p:cNvSpPr>
          <p:nvPr/>
        </p:nvSpPr>
        <p:spPr bwMode="auto">
          <a:xfrm>
            <a:off x="2778125" y="3232173"/>
            <a:ext cx="1293813" cy="473075"/>
          </a:xfrm>
          <a:prstGeom prst="rect">
            <a:avLst/>
          </a:prstGeom>
          <a:noFill/>
          <a:ln w="9525">
            <a:noFill/>
            <a:miter lim="800000"/>
            <a:headEnd/>
            <a:tailEnd/>
          </a:ln>
          <a:effectLst/>
        </p:spPr>
        <p:txBody>
          <a:bodyPr>
            <a:spAutoFit/>
          </a:bodyPr>
          <a:lstStyle/>
          <a:p>
            <a:pPr>
              <a:spcBef>
                <a:spcPct val="50000"/>
              </a:spcBef>
            </a:pPr>
            <a:r>
              <a:rPr lang="en-GB" sz="2500" i="1">
                <a:latin typeface="Trebuchet MS" panose="020B0603020202020204" pitchFamily="34" charset="0"/>
              </a:rPr>
              <a:t>x</a:t>
            </a:r>
          </a:p>
        </p:txBody>
      </p:sp>
      <p:sp>
        <p:nvSpPr>
          <p:cNvPr id="15374" name="Text Box 14"/>
          <p:cNvSpPr txBox="1">
            <a:spLocks noChangeArrowheads="1"/>
          </p:cNvSpPr>
          <p:nvPr/>
        </p:nvSpPr>
        <p:spPr bwMode="auto">
          <a:xfrm>
            <a:off x="2221604" y="1404656"/>
            <a:ext cx="5303012" cy="477054"/>
          </a:xfrm>
          <a:prstGeom prst="rect">
            <a:avLst/>
          </a:prstGeom>
          <a:noFill/>
          <a:ln w="9525">
            <a:noFill/>
            <a:miter lim="800000"/>
            <a:headEnd/>
            <a:tailEnd/>
          </a:ln>
          <a:effectLst/>
        </p:spPr>
        <p:txBody>
          <a:bodyPr wrap="square">
            <a:spAutoFit/>
          </a:bodyPr>
          <a:lstStyle/>
          <a:p>
            <a:pPr>
              <a:spcBef>
                <a:spcPct val="50000"/>
              </a:spcBef>
            </a:pPr>
            <a:r>
              <a:rPr lang="en-GB" sz="2500" dirty="0" smtClean="0">
                <a:latin typeface="Trebuchet MS" panose="020B0603020202020204" pitchFamily="34" charset="0"/>
              </a:rPr>
              <a:t>You can also do it this way. (Why?)</a:t>
            </a:r>
            <a:endParaRPr lang="en-GB" sz="2500" dirty="0">
              <a:latin typeface="Trebuchet MS" panose="020B0603020202020204" pitchFamily="34" charset="0"/>
            </a:endParaRPr>
          </a:p>
        </p:txBody>
      </p:sp>
      <p:sp>
        <p:nvSpPr>
          <p:cNvPr id="15376" name="Text Box 16"/>
          <p:cNvSpPr txBox="1">
            <a:spLocks noChangeArrowheads="1"/>
          </p:cNvSpPr>
          <p:nvPr/>
        </p:nvSpPr>
        <p:spPr bwMode="auto">
          <a:xfrm>
            <a:off x="5549860" y="2509860"/>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6</a:t>
            </a:r>
            <a:r>
              <a:rPr lang="en-GB" sz="2500" baseline="30000" dirty="0" smtClean="0">
                <a:latin typeface="Trebuchet MS" panose="020B0603020202020204" pitchFamily="34" charset="0"/>
              </a:rPr>
              <a:t>2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3</a:t>
            </a:r>
            <a:r>
              <a:rPr lang="en-GB" sz="2500" baseline="30000" dirty="0" smtClean="0">
                <a:latin typeface="Trebuchet MS" panose="020B0603020202020204" pitchFamily="34" charset="0"/>
              </a:rPr>
              <a:t>2</a:t>
            </a:r>
            <a:endParaRPr lang="en-GB" sz="2500" dirty="0">
              <a:latin typeface="Trebuchet MS" panose="020B0603020202020204" pitchFamily="34" charset="0"/>
            </a:endParaRPr>
          </a:p>
        </p:txBody>
      </p:sp>
      <p:sp>
        <p:nvSpPr>
          <p:cNvPr id="15377" name="Text Box 17"/>
          <p:cNvSpPr txBox="1">
            <a:spLocks noChangeArrowheads="1"/>
          </p:cNvSpPr>
          <p:nvPr/>
        </p:nvSpPr>
        <p:spPr bwMode="auto">
          <a:xfrm>
            <a:off x="5549860" y="3130573"/>
            <a:ext cx="2276475"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36</a:t>
            </a:r>
            <a:r>
              <a:rPr lang="en-GB" sz="2500" baseline="30000" dirty="0" smtClean="0">
                <a:latin typeface="Trebuchet MS" panose="020B0603020202020204" pitchFamily="34" charset="0"/>
              </a:rPr>
              <a:t> </a:t>
            </a:r>
            <a:r>
              <a:rPr lang="en-GB" sz="2500" dirty="0" smtClean="0">
                <a:latin typeface="Trebuchet MS" panose="020B0603020202020204" pitchFamily="34" charset="0"/>
              </a:rPr>
              <a:t> </a:t>
            </a:r>
            <a:r>
              <a:rPr lang="en-GB" sz="2500" dirty="0">
                <a:latin typeface="Trebuchet MS" panose="020B0603020202020204" pitchFamily="34" charset="0"/>
              </a:rPr>
              <a:t>+ 9</a:t>
            </a:r>
          </a:p>
        </p:txBody>
      </p:sp>
      <p:sp>
        <p:nvSpPr>
          <p:cNvPr id="15378" name="Text Box 18"/>
          <p:cNvSpPr txBox="1">
            <a:spLocks noChangeArrowheads="1"/>
          </p:cNvSpPr>
          <p:nvPr/>
        </p:nvSpPr>
        <p:spPr bwMode="auto">
          <a:xfrm>
            <a:off x="5549860" y="3752873"/>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45</a:t>
            </a:r>
            <a:endParaRPr lang="en-GB" sz="2500" dirty="0">
              <a:latin typeface="Trebuchet MS" panose="020B0603020202020204" pitchFamily="34" charset="0"/>
            </a:endParaRPr>
          </a:p>
        </p:txBody>
      </p:sp>
      <p:grpSp>
        <p:nvGrpSpPr>
          <p:cNvPr id="4" name="Group 19"/>
          <p:cNvGrpSpPr>
            <a:grpSpLocks/>
          </p:cNvGrpSpPr>
          <p:nvPr/>
        </p:nvGrpSpPr>
        <p:grpSpPr bwMode="auto">
          <a:xfrm>
            <a:off x="5568910" y="4333903"/>
            <a:ext cx="2736850" cy="477838"/>
            <a:chOff x="3471" y="3019"/>
            <a:chExt cx="1724" cy="301"/>
          </a:xfrm>
        </p:grpSpPr>
        <p:sp>
          <p:nvSpPr>
            <p:cNvPr id="15380" name="Text Box 20"/>
            <p:cNvSpPr txBox="1">
              <a:spLocks noChangeArrowheads="1"/>
            </p:cNvSpPr>
            <p:nvPr/>
          </p:nvSpPr>
          <p:spPr bwMode="auto">
            <a:xfrm>
              <a:off x="3471" y="3019"/>
              <a:ext cx="1724" cy="301"/>
            </a:xfrm>
            <a:prstGeom prst="rect">
              <a:avLst/>
            </a:prstGeom>
            <a:noFill/>
            <a:ln w="9525">
              <a:noFill/>
              <a:miter lim="800000"/>
              <a:headEnd/>
              <a:tailEnd/>
            </a:ln>
            <a:effectLst/>
          </p:spPr>
          <p:txBody>
            <a:bodyPr wrap="square">
              <a:spAutoFit/>
            </a:bodyPr>
            <a:lstStyle/>
            <a:p>
              <a:pPr>
                <a:spcBef>
                  <a:spcPct val="50000"/>
                </a:spcBef>
              </a:pPr>
              <a:r>
                <a:rPr lang="en-GB" sz="2500" i="1" dirty="0">
                  <a:latin typeface="Trebuchet MS" panose="020B0603020202020204" pitchFamily="34" charset="0"/>
                </a:rPr>
                <a:t>x  </a:t>
              </a:r>
              <a:r>
                <a:rPr lang="en-GB" sz="2500" dirty="0">
                  <a:latin typeface="Trebuchet MS" panose="020B0603020202020204" pitchFamily="34" charset="0"/>
                </a:rPr>
                <a:t>= </a:t>
              </a:r>
              <a:r>
                <a:rPr lang="en-GB" sz="2500" dirty="0" smtClean="0">
                  <a:latin typeface="Trebuchet MS" panose="020B0603020202020204" pitchFamily="34" charset="0"/>
                  <a:sym typeface="Symbol" pitchFamily="18" charset="2"/>
                </a:rPr>
                <a:t>45</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6.7 cm</a:t>
              </a:r>
              <a:endParaRPr lang="en-GB" sz="2500" dirty="0">
                <a:latin typeface="Trebuchet MS" panose="020B0603020202020204" pitchFamily="34" charset="0"/>
              </a:endParaRPr>
            </a:p>
          </p:txBody>
        </p:sp>
        <p:sp>
          <p:nvSpPr>
            <p:cNvPr id="15381" name="Line 21"/>
            <p:cNvSpPr>
              <a:spLocks noChangeShapeType="1"/>
            </p:cNvSpPr>
            <p:nvPr/>
          </p:nvSpPr>
          <p:spPr bwMode="auto">
            <a:xfrm>
              <a:off x="4014" y="3040"/>
              <a:ext cx="328" cy="0"/>
            </a:xfrm>
            <a:prstGeom prst="line">
              <a:avLst/>
            </a:prstGeom>
            <a:noFill/>
            <a:ln w="9525">
              <a:solidFill>
                <a:schemeClr val="tx1"/>
              </a:solidFill>
              <a:round/>
              <a:headEnd/>
              <a:tailEnd/>
            </a:ln>
            <a:effectLst/>
          </p:spPr>
          <p:txBody>
            <a:bodyPr/>
            <a:lstStyle/>
            <a:p>
              <a:endParaRPr lang="en-GB">
                <a:latin typeface="Trebuchet MS" panose="020B0603020202020204" pitchFamily="34" charset="0"/>
              </a:endParaRPr>
            </a:p>
          </p:txBody>
        </p:sp>
      </p:grpSp>
      <p:sp>
        <p:nvSpPr>
          <p:cNvPr id="20" name="TextBox 19"/>
          <p:cNvSpPr txBox="1"/>
          <p:nvPr/>
        </p:nvSpPr>
        <p:spPr>
          <a:xfrm>
            <a:off x="1676400" y="228600"/>
            <a:ext cx="6172200" cy="646331"/>
          </a:xfrm>
          <a:prstGeom prst="rect">
            <a:avLst/>
          </a:prstGeom>
          <a:noFill/>
        </p:spPr>
        <p:txBody>
          <a:bodyPr wrap="square" rtlCol="0">
            <a:spAutoFit/>
          </a:bodyPr>
          <a:lstStyle/>
          <a:p>
            <a:pPr algn="ctr"/>
            <a:r>
              <a:rPr lang="en-GB" sz="3600" dirty="0" smtClean="0">
                <a:latin typeface="Trebuchet MS" panose="020B0603020202020204" pitchFamily="34" charset="0"/>
              </a:rPr>
              <a:t>On your whiteboards …</a:t>
            </a:r>
            <a:endParaRPr lang="en-GB" sz="36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3539556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53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7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76" grpId="0"/>
      <p:bldP spid="15377" grpId="0"/>
      <p:bldP spid="1537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800600" y="2746375"/>
            <a:ext cx="2927350" cy="2587625"/>
          </a:xfrm>
          <a:prstGeom prst="rect">
            <a:avLst/>
          </a:prstGeom>
          <a:noFill/>
          <a:ln w="9525">
            <a:noFill/>
            <a:miter lim="800000"/>
            <a:headEnd/>
            <a:tailEnd/>
          </a:ln>
          <a:effectLst/>
        </p:spPr>
        <p:txBody>
          <a:bodyPr wrap="none" anchor="ctr"/>
          <a:lstStyle/>
          <a:p>
            <a:endParaRPr lang="en-GB">
              <a:latin typeface="Trebuchet MS" panose="020B0603020202020204" pitchFamily="34" charset="0"/>
            </a:endParaRPr>
          </a:p>
        </p:txBody>
      </p:sp>
      <p:grpSp>
        <p:nvGrpSpPr>
          <p:cNvPr id="2" name="Group 5"/>
          <p:cNvGrpSpPr>
            <a:grpSpLocks/>
          </p:cNvGrpSpPr>
          <p:nvPr/>
        </p:nvGrpSpPr>
        <p:grpSpPr bwMode="auto">
          <a:xfrm rot="17736210">
            <a:off x="1490291" y="2847605"/>
            <a:ext cx="2162175" cy="1455737"/>
            <a:chOff x="1186" y="1645"/>
            <a:chExt cx="1362" cy="917"/>
          </a:xfrm>
        </p:grpSpPr>
        <p:sp>
          <p:nvSpPr>
            <p:cNvPr id="15366" name="AutoShape 6"/>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5370" name="Rectangle 10"/>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15371" name="Text Box 11"/>
          <p:cNvSpPr txBox="1">
            <a:spLocks noChangeArrowheads="1"/>
          </p:cNvSpPr>
          <p:nvPr/>
        </p:nvSpPr>
        <p:spPr bwMode="auto">
          <a:xfrm>
            <a:off x="1676285" y="4579399"/>
            <a:ext cx="744537" cy="369332"/>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6cm</a:t>
            </a:r>
            <a:endParaRPr lang="en-GB" dirty="0">
              <a:latin typeface="Trebuchet MS" panose="020B0603020202020204" pitchFamily="34" charset="0"/>
            </a:endParaRPr>
          </a:p>
        </p:txBody>
      </p:sp>
      <p:sp>
        <p:nvSpPr>
          <p:cNvPr id="15372" name="Text Box 12"/>
          <p:cNvSpPr txBox="1">
            <a:spLocks noChangeArrowheads="1"/>
          </p:cNvSpPr>
          <p:nvPr/>
        </p:nvSpPr>
        <p:spPr bwMode="auto">
          <a:xfrm>
            <a:off x="3138467" y="3997370"/>
            <a:ext cx="1293813" cy="366713"/>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8.5cm</a:t>
            </a:r>
            <a:endParaRPr lang="en-GB" dirty="0">
              <a:latin typeface="Trebuchet MS" panose="020B0603020202020204" pitchFamily="34" charset="0"/>
            </a:endParaRPr>
          </a:p>
        </p:txBody>
      </p:sp>
      <p:sp>
        <p:nvSpPr>
          <p:cNvPr id="15373" name="Text Box 13"/>
          <p:cNvSpPr txBox="1">
            <a:spLocks noChangeArrowheads="1"/>
          </p:cNvSpPr>
          <p:nvPr/>
        </p:nvSpPr>
        <p:spPr bwMode="auto">
          <a:xfrm>
            <a:off x="2128154" y="3116481"/>
            <a:ext cx="676345" cy="473075"/>
          </a:xfrm>
          <a:prstGeom prst="rect">
            <a:avLst/>
          </a:prstGeom>
          <a:noFill/>
          <a:ln w="9525">
            <a:noFill/>
            <a:miter lim="800000"/>
            <a:headEnd/>
            <a:tailEnd/>
          </a:ln>
          <a:effectLst/>
        </p:spPr>
        <p:txBody>
          <a:bodyPr wrap="square">
            <a:spAutoFit/>
          </a:bodyPr>
          <a:lstStyle/>
          <a:p>
            <a:pPr>
              <a:spcBef>
                <a:spcPct val="50000"/>
              </a:spcBef>
            </a:pPr>
            <a:r>
              <a:rPr lang="en-GB" sz="2500" i="1" dirty="0">
                <a:latin typeface="Trebuchet MS" panose="020B0603020202020204" pitchFamily="34" charset="0"/>
              </a:rPr>
              <a:t>x</a:t>
            </a:r>
          </a:p>
        </p:txBody>
      </p:sp>
      <p:sp>
        <p:nvSpPr>
          <p:cNvPr id="15374" name="Text Box 14"/>
          <p:cNvSpPr txBox="1">
            <a:spLocks noChangeArrowheads="1"/>
          </p:cNvSpPr>
          <p:nvPr/>
        </p:nvSpPr>
        <p:spPr bwMode="auto">
          <a:xfrm>
            <a:off x="2747254" y="1231881"/>
            <a:ext cx="3363913" cy="473075"/>
          </a:xfrm>
          <a:prstGeom prst="rect">
            <a:avLst/>
          </a:prstGeom>
          <a:noFill/>
          <a:ln w="9525">
            <a:noFill/>
            <a:miter lim="800000"/>
            <a:headEnd/>
            <a:tailEnd/>
          </a:ln>
          <a:effectLst/>
        </p:spPr>
        <p:txBody>
          <a:bodyPr>
            <a:spAutoFit/>
          </a:bodyPr>
          <a:lstStyle/>
          <a:p>
            <a:pPr>
              <a:spcBef>
                <a:spcPct val="50000"/>
              </a:spcBef>
            </a:pPr>
            <a:r>
              <a:rPr lang="en-GB" sz="2500" dirty="0">
                <a:latin typeface="Trebuchet MS" panose="020B0603020202020204" pitchFamily="34" charset="0"/>
              </a:rPr>
              <a:t>Find the length of </a:t>
            </a:r>
            <a:r>
              <a:rPr lang="en-GB" sz="2500" i="1" dirty="0">
                <a:latin typeface="Trebuchet MS" panose="020B0603020202020204" pitchFamily="34" charset="0"/>
              </a:rPr>
              <a:t>x</a:t>
            </a:r>
            <a:r>
              <a:rPr lang="en-GB" sz="2500" dirty="0">
                <a:latin typeface="Trebuchet MS" panose="020B0603020202020204" pitchFamily="34" charset="0"/>
              </a:rPr>
              <a:t>.</a:t>
            </a:r>
          </a:p>
        </p:txBody>
      </p:sp>
      <p:sp>
        <p:nvSpPr>
          <p:cNvPr id="15376" name="Text Box 16"/>
          <p:cNvSpPr txBox="1">
            <a:spLocks noChangeArrowheads="1"/>
          </p:cNvSpPr>
          <p:nvPr/>
        </p:nvSpPr>
        <p:spPr bwMode="auto">
          <a:xfrm>
            <a:off x="5129211" y="2844800"/>
            <a:ext cx="2276475" cy="477054"/>
          </a:xfrm>
          <a:prstGeom prst="rect">
            <a:avLst/>
          </a:prstGeom>
          <a:noFill/>
          <a:ln w="9525">
            <a:noFill/>
            <a:miter lim="800000"/>
            <a:headEnd/>
            <a:tailEnd/>
          </a:ln>
          <a:effectLst/>
        </p:spPr>
        <p:txBody>
          <a:bodyPr wrap="square">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6</a:t>
            </a:r>
            <a:r>
              <a:rPr lang="en-GB" sz="2500" baseline="30000" dirty="0" smtClean="0">
                <a:latin typeface="Trebuchet MS" panose="020B0603020202020204" pitchFamily="34" charset="0"/>
              </a:rPr>
              <a:t>2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8.5</a:t>
            </a:r>
            <a:r>
              <a:rPr lang="en-GB" sz="2500" baseline="30000" dirty="0" smtClean="0">
                <a:latin typeface="Trebuchet MS" panose="020B0603020202020204" pitchFamily="34" charset="0"/>
              </a:rPr>
              <a:t>2</a:t>
            </a:r>
            <a:endParaRPr lang="en-GB" sz="2500" dirty="0">
              <a:latin typeface="Trebuchet MS" panose="020B0603020202020204" pitchFamily="34" charset="0"/>
            </a:endParaRPr>
          </a:p>
        </p:txBody>
      </p:sp>
      <p:sp>
        <p:nvSpPr>
          <p:cNvPr id="15377" name="Text Box 17"/>
          <p:cNvSpPr txBox="1">
            <a:spLocks noChangeArrowheads="1"/>
          </p:cNvSpPr>
          <p:nvPr/>
        </p:nvSpPr>
        <p:spPr bwMode="auto">
          <a:xfrm>
            <a:off x="5129212" y="3465513"/>
            <a:ext cx="2798734" cy="477054"/>
          </a:xfrm>
          <a:prstGeom prst="rect">
            <a:avLst/>
          </a:prstGeom>
          <a:noFill/>
          <a:ln w="9525">
            <a:noFill/>
            <a:miter lim="800000"/>
            <a:headEnd/>
            <a:tailEnd/>
          </a:ln>
          <a:effectLst/>
        </p:spPr>
        <p:txBody>
          <a:bodyPr wrap="square">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36</a:t>
            </a:r>
            <a:r>
              <a:rPr lang="en-GB" sz="2500" baseline="30000" dirty="0" smtClean="0">
                <a:latin typeface="Trebuchet MS" panose="020B0603020202020204" pitchFamily="34" charset="0"/>
              </a:rPr>
              <a:t> </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72.25</a:t>
            </a:r>
            <a:endParaRPr lang="en-GB" sz="2500" dirty="0">
              <a:latin typeface="Trebuchet MS" panose="020B0603020202020204" pitchFamily="34" charset="0"/>
            </a:endParaRPr>
          </a:p>
        </p:txBody>
      </p:sp>
      <p:sp>
        <p:nvSpPr>
          <p:cNvPr id="15378" name="Text Box 18"/>
          <p:cNvSpPr txBox="1">
            <a:spLocks noChangeArrowheads="1"/>
          </p:cNvSpPr>
          <p:nvPr/>
        </p:nvSpPr>
        <p:spPr bwMode="auto">
          <a:xfrm>
            <a:off x="5129212" y="4087813"/>
            <a:ext cx="1911350"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r>
              <a:rPr lang="en-GB" sz="2500" i="1" baseline="30000" dirty="0">
                <a:latin typeface="Trebuchet MS" panose="020B0603020202020204" pitchFamily="34" charset="0"/>
              </a:rPr>
              <a:t>2</a:t>
            </a:r>
            <a:r>
              <a:rPr lang="en-GB" sz="2500" dirty="0">
                <a:latin typeface="Trebuchet MS" panose="020B0603020202020204" pitchFamily="34" charset="0"/>
              </a:rPr>
              <a:t> = </a:t>
            </a:r>
            <a:r>
              <a:rPr lang="en-GB" sz="2500" dirty="0" smtClean="0">
                <a:latin typeface="Trebuchet MS" panose="020B0603020202020204" pitchFamily="34" charset="0"/>
              </a:rPr>
              <a:t>108.25</a:t>
            </a:r>
            <a:endParaRPr lang="en-GB" sz="2500" dirty="0">
              <a:latin typeface="Trebuchet MS" panose="020B0603020202020204" pitchFamily="34" charset="0"/>
            </a:endParaRPr>
          </a:p>
        </p:txBody>
      </p:sp>
      <p:grpSp>
        <p:nvGrpSpPr>
          <p:cNvPr id="4" name="Group 19"/>
          <p:cNvGrpSpPr>
            <a:grpSpLocks/>
          </p:cNvGrpSpPr>
          <p:nvPr/>
        </p:nvGrpSpPr>
        <p:grpSpPr bwMode="auto">
          <a:xfrm>
            <a:off x="5148260" y="4668843"/>
            <a:ext cx="3538464" cy="477838"/>
            <a:chOff x="3471" y="3019"/>
            <a:chExt cx="1802" cy="301"/>
          </a:xfrm>
        </p:grpSpPr>
        <p:sp>
          <p:nvSpPr>
            <p:cNvPr id="15380" name="Text Box 20"/>
            <p:cNvSpPr txBox="1">
              <a:spLocks noChangeArrowheads="1"/>
            </p:cNvSpPr>
            <p:nvPr/>
          </p:nvSpPr>
          <p:spPr bwMode="auto">
            <a:xfrm>
              <a:off x="3471" y="3019"/>
              <a:ext cx="1802" cy="301"/>
            </a:xfrm>
            <a:prstGeom prst="rect">
              <a:avLst/>
            </a:prstGeom>
            <a:noFill/>
            <a:ln w="9525">
              <a:noFill/>
              <a:miter lim="800000"/>
              <a:headEnd/>
              <a:tailEnd/>
            </a:ln>
            <a:effectLst/>
          </p:spPr>
          <p:txBody>
            <a:bodyPr wrap="square">
              <a:spAutoFit/>
            </a:bodyPr>
            <a:lstStyle/>
            <a:p>
              <a:pPr>
                <a:spcBef>
                  <a:spcPct val="50000"/>
                </a:spcBef>
              </a:pPr>
              <a:r>
                <a:rPr lang="en-GB" sz="2500" i="1" dirty="0">
                  <a:latin typeface="Trebuchet MS" panose="020B0603020202020204" pitchFamily="34" charset="0"/>
                </a:rPr>
                <a:t>x  </a:t>
              </a:r>
              <a:r>
                <a:rPr lang="en-GB" sz="2500" dirty="0">
                  <a:latin typeface="Trebuchet MS" panose="020B0603020202020204" pitchFamily="34" charset="0"/>
                </a:rPr>
                <a:t>= </a:t>
              </a:r>
              <a:r>
                <a:rPr lang="en-GB" sz="2500" dirty="0" smtClean="0">
                  <a:latin typeface="Trebuchet MS" panose="020B0603020202020204" pitchFamily="34" charset="0"/>
                  <a:sym typeface="Symbol" pitchFamily="18" charset="2"/>
                </a:rPr>
                <a:t>108.25</a:t>
              </a:r>
              <a:r>
                <a:rPr lang="en-GB" sz="2500" dirty="0" smtClean="0">
                  <a:latin typeface="Trebuchet MS" panose="020B0603020202020204" pitchFamily="34" charset="0"/>
                </a:rPr>
                <a:t> </a:t>
              </a:r>
              <a:r>
                <a:rPr lang="en-GB" sz="2500" dirty="0">
                  <a:latin typeface="Trebuchet MS" panose="020B0603020202020204" pitchFamily="34" charset="0"/>
                </a:rPr>
                <a:t>= </a:t>
              </a:r>
              <a:r>
                <a:rPr lang="en-GB" sz="2500" dirty="0" smtClean="0">
                  <a:latin typeface="Trebuchet MS" panose="020B0603020202020204" pitchFamily="34" charset="0"/>
                </a:rPr>
                <a:t>10.4 cm</a:t>
              </a:r>
              <a:endParaRPr lang="en-GB" sz="2500" dirty="0">
                <a:latin typeface="Trebuchet MS" panose="020B0603020202020204" pitchFamily="34" charset="0"/>
              </a:endParaRPr>
            </a:p>
          </p:txBody>
        </p:sp>
        <p:sp>
          <p:nvSpPr>
            <p:cNvPr id="15381" name="Line 21"/>
            <p:cNvSpPr>
              <a:spLocks noChangeShapeType="1"/>
            </p:cNvSpPr>
            <p:nvPr/>
          </p:nvSpPr>
          <p:spPr bwMode="auto">
            <a:xfrm flipV="1">
              <a:off x="3916" y="3040"/>
              <a:ext cx="426" cy="2"/>
            </a:xfrm>
            <a:prstGeom prst="line">
              <a:avLst/>
            </a:prstGeom>
            <a:noFill/>
            <a:ln w="9525">
              <a:solidFill>
                <a:schemeClr val="tx1"/>
              </a:solidFill>
              <a:round/>
              <a:headEnd/>
              <a:tailEnd/>
            </a:ln>
            <a:effectLst/>
          </p:spPr>
          <p:txBody>
            <a:bodyPr/>
            <a:lstStyle/>
            <a:p>
              <a:endParaRPr lang="en-GB">
                <a:latin typeface="Trebuchet MS" panose="020B0603020202020204" pitchFamily="34" charset="0"/>
              </a:endParaRPr>
            </a:p>
          </p:txBody>
        </p:sp>
      </p:grpSp>
      <p:sp>
        <p:nvSpPr>
          <p:cNvPr id="20" name="TextBox 19"/>
          <p:cNvSpPr txBox="1"/>
          <p:nvPr/>
        </p:nvSpPr>
        <p:spPr>
          <a:xfrm>
            <a:off x="1676400" y="228600"/>
            <a:ext cx="6172200" cy="646331"/>
          </a:xfrm>
          <a:prstGeom prst="rect">
            <a:avLst/>
          </a:prstGeom>
          <a:noFill/>
        </p:spPr>
        <p:txBody>
          <a:bodyPr wrap="square" rtlCol="0">
            <a:spAutoFit/>
          </a:bodyPr>
          <a:lstStyle/>
          <a:p>
            <a:pPr algn="ctr"/>
            <a:r>
              <a:rPr lang="en-GB" sz="3600" dirty="0" smtClean="0">
                <a:latin typeface="Trebuchet MS" panose="020B0603020202020204" pitchFamily="34" charset="0"/>
              </a:rPr>
              <a:t>On your whiteboards …</a:t>
            </a:r>
            <a:endParaRPr lang="en-GB" sz="3600" dirty="0">
              <a:latin typeface="Trebuchet MS" panose="020B0603020202020204" pitchFamily="34" charset="0"/>
            </a:endParaRPr>
          </a:p>
        </p:txBody>
      </p:sp>
    </p:spTree>
    <p:extLst>
      <p:ext uri="{BB962C8B-B14F-4D97-AF65-F5344CB8AC3E}">
        <p14:creationId xmlns:p14="http://schemas.microsoft.com/office/powerpoint/2010/main" val="1720346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53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7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7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76" grpId="0"/>
      <p:bldP spid="15377" grpId="0"/>
      <p:bldP spid="153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28600"/>
            <a:ext cx="7620000" cy="1077218"/>
          </a:xfrm>
          <a:prstGeom prst="rect">
            <a:avLst/>
          </a:prstGeom>
          <a:noFill/>
        </p:spPr>
        <p:txBody>
          <a:bodyPr wrap="square" rtlCol="0">
            <a:spAutoFit/>
          </a:bodyPr>
          <a:lstStyle/>
          <a:p>
            <a:pPr algn="ctr"/>
            <a:r>
              <a:rPr lang="en-GB" sz="3200" dirty="0" smtClean="0">
                <a:latin typeface="Trebuchet MS" panose="020B0603020202020204" pitchFamily="34" charset="0"/>
              </a:rPr>
              <a:t>Find the missing length x for each triangle</a:t>
            </a:r>
            <a:endParaRPr lang="en-GB" sz="3200" dirty="0">
              <a:latin typeface="Trebuchet MS" panose="020B0603020202020204" pitchFamily="34" charset="0"/>
            </a:endParaRPr>
          </a:p>
        </p:txBody>
      </p:sp>
      <p:grpSp>
        <p:nvGrpSpPr>
          <p:cNvPr id="7" name="Group 5"/>
          <p:cNvGrpSpPr>
            <a:grpSpLocks/>
          </p:cNvGrpSpPr>
          <p:nvPr/>
        </p:nvGrpSpPr>
        <p:grpSpPr bwMode="auto">
          <a:xfrm>
            <a:off x="652462" y="1728067"/>
            <a:ext cx="2162175" cy="1455737"/>
            <a:chOff x="1186" y="1645"/>
            <a:chExt cx="1362" cy="917"/>
          </a:xfrm>
        </p:grpSpPr>
        <p:sp>
          <p:nvSpPr>
            <p:cNvPr id="8" name="AutoShape 6"/>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0" name="Rectangle 10"/>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13" name="Text Box 11"/>
          <p:cNvSpPr txBox="1">
            <a:spLocks noChangeArrowheads="1"/>
          </p:cNvSpPr>
          <p:nvPr/>
        </p:nvSpPr>
        <p:spPr bwMode="auto">
          <a:xfrm>
            <a:off x="59106" y="2308298"/>
            <a:ext cx="744537" cy="366712"/>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8 cm</a:t>
            </a:r>
            <a:endParaRPr lang="en-GB" dirty="0">
              <a:latin typeface="Trebuchet MS" panose="020B0603020202020204" pitchFamily="34" charset="0"/>
            </a:endParaRPr>
          </a:p>
        </p:txBody>
      </p:sp>
      <p:sp>
        <p:nvSpPr>
          <p:cNvPr id="14" name="Text Box 12"/>
          <p:cNvSpPr txBox="1">
            <a:spLocks noChangeArrowheads="1"/>
          </p:cNvSpPr>
          <p:nvPr/>
        </p:nvSpPr>
        <p:spPr bwMode="auto">
          <a:xfrm>
            <a:off x="1376362" y="3174279"/>
            <a:ext cx="1293813" cy="366713"/>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15 cm</a:t>
            </a:r>
            <a:endParaRPr lang="en-GB" dirty="0">
              <a:latin typeface="Trebuchet MS" panose="020B0603020202020204" pitchFamily="34" charset="0"/>
            </a:endParaRPr>
          </a:p>
        </p:txBody>
      </p:sp>
      <p:sp>
        <p:nvSpPr>
          <p:cNvPr id="15" name="Text Box 13"/>
          <p:cNvSpPr txBox="1">
            <a:spLocks noChangeArrowheads="1"/>
          </p:cNvSpPr>
          <p:nvPr/>
        </p:nvSpPr>
        <p:spPr bwMode="auto">
          <a:xfrm>
            <a:off x="1601787" y="2018579"/>
            <a:ext cx="1293813" cy="473075"/>
          </a:xfrm>
          <a:prstGeom prst="rect">
            <a:avLst/>
          </a:prstGeom>
          <a:noFill/>
          <a:ln w="9525">
            <a:noFill/>
            <a:miter lim="800000"/>
            <a:headEnd/>
            <a:tailEnd/>
          </a:ln>
          <a:effectLst/>
        </p:spPr>
        <p:txBody>
          <a:bodyPr>
            <a:spAutoFit/>
          </a:bodyPr>
          <a:lstStyle/>
          <a:p>
            <a:pPr>
              <a:spcBef>
                <a:spcPct val="50000"/>
              </a:spcBef>
            </a:pPr>
            <a:r>
              <a:rPr lang="en-GB" sz="2500" i="1">
                <a:latin typeface="Trebuchet MS" panose="020B0603020202020204" pitchFamily="34" charset="0"/>
              </a:rPr>
              <a:t>x</a:t>
            </a:r>
          </a:p>
        </p:txBody>
      </p:sp>
      <p:grpSp>
        <p:nvGrpSpPr>
          <p:cNvPr id="16" name="Group 5"/>
          <p:cNvGrpSpPr>
            <a:grpSpLocks/>
          </p:cNvGrpSpPr>
          <p:nvPr/>
        </p:nvGrpSpPr>
        <p:grpSpPr bwMode="auto">
          <a:xfrm rot="3565649">
            <a:off x="7181098" y="1384056"/>
            <a:ext cx="2162175" cy="2187127"/>
            <a:chOff x="1186" y="1645"/>
            <a:chExt cx="1362" cy="917"/>
          </a:xfrm>
        </p:grpSpPr>
        <p:sp>
          <p:nvSpPr>
            <p:cNvPr id="17" name="AutoShape 6"/>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19" name="Rectangle 10"/>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22" name="Text Box 11"/>
          <p:cNvSpPr txBox="1">
            <a:spLocks noChangeArrowheads="1"/>
          </p:cNvSpPr>
          <p:nvPr/>
        </p:nvSpPr>
        <p:spPr bwMode="auto">
          <a:xfrm>
            <a:off x="6656847" y="1307779"/>
            <a:ext cx="985217" cy="369332"/>
          </a:xfrm>
          <a:prstGeom prst="rect">
            <a:avLst/>
          </a:prstGeom>
          <a:noFill/>
          <a:ln w="9525">
            <a:noFill/>
            <a:miter lim="800000"/>
            <a:headEnd/>
            <a:tailEnd/>
          </a:ln>
          <a:effectLst/>
        </p:spPr>
        <p:txBody>
          <a:bodyPr wrap="square">
            <a:spAutoFit/>
          </a:bodyPr>
          <a:lstStyle/>
          <a:p>
            <a:pPr>
              <a:spcBef>
                <a:spcPct val="50000"/>
              </a:spcBef>
            </a:pPr>
            <a:r>
              <a:rPr lang="en-GB" dirty="0" smtClean="0">
                <a:latin typeface="Trebuchet MS" panose="020B0603020202020204" pitchFamily="34" charset="0"/>
              </a:rPr>
              <a:t>6.5 mm</a:t>
            </a:r>
            <a:endParaRPr lang="en-GB" dirty="0">
              <a:latin typeface="Trebuchet MS" panose="020B0603020202020204" pitchFamily="34" charset="0"/>
            </a:endParaRPr>
          </a:p>
        </p:txBody>
      </p:sp>
      <p:sp>
        <p:nvSpPr>
          <p:cNvPr id="23" name="Text Box 12"/>
          <p:cNvSpPr txBox="1">
            <a:spLocks noChangeArrowheads="1"/>
          </p:cNvSpPr>
          <p:nvPr/>
        </p:nvSpPr>
        <p:spPr bwMode="auto">
          <a:xfrm>
            <a:off x="6172200" y="2860509"/>
            <a:ext cx="1293813" cy="366713"/>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13.8 mm</a:t>
            </a:r>
            <a:endParaRPr lang="en-GB" dirty="0">
              <a:latin typeface="Trebuchet MS" panose="020B0603020202020204" pitchFamily="34" charset="0"/>
            </a:endParaRPr>
          </a:p>
        </p:txBody>
      </p:sp>
      <p:sp>
        <p:nvSpPr>
          <p:cNvPr id="24" name="Text Box 13"/>
          <p:cNvSpPr txBox="1">
            <a:spLocks noChangeArrowheads="1"/>
          </p:cNvSpPr>
          <p:nvPr/>
        </p:nvSpPr>
        <p:spPr bwMode="auto">
          <a:xfrm>
            <a:off x="8262185" y="2154785"/>
            <a:ext cx="1293813" cy="473075"/>
          </a:xfrm>
          <a:prstGeom prst="rect">
            <a:avLst/>
          </a:prstGeom>
          <a:noFill/>
          <a:ln w="9525">
            <a:noFill/>
            <a:miter lim="800000"/>
            <a:headEnd/>
            <a:tailEnd/>
          </a:ln>
          <a:effectLst/>
        </p:spPr>
        <p:txBody>
          <a:bodyPr>
            <a:spAutoFit/>
          </a:bodyPr>
          <a:lstStyle/>
          <a:p>
            <a:pPr>
              <a:spcBef>
                <a:spcPct val="50000"/>
              </a:spcBef>
            </a:pPr>
            <a:r>
              <a:rPr lang="en-GB" sz="2500" i="1" dirty="0">
                <a:latin typeface="Trebuchet MS" panose="020B0603020202020204" pitchFamily="34" charset="0"/>
              </a:rPr>
              <a:t>x</a:t>
            </a:r>
          </a:p>
        </p:txBody>
      </p:sp>
      <p:grpSp>
        <p:nvGrpSpPr>
          <p:cNvPr id="25" name="Group 5"/>
          <p:cNvGrpSpPr>
            <a:grpSpLocks/>
          </p:cNvGrpSpPr>
          <p:nvPr/>
        </p:nvGrpSpPr>
        <p:grpSpPr bwMode="auto">
          <a:xfrm rot="8758155">
            <a:off x="3536778" y="2132640"/>
            <a:ext cx="2162175" cy="1455737"/>
            <a:chOff x="1186" y="1645"/>
            <a:chExt cx="1362" cy="917"/>
          </a:xfrm>
        </p:grpSpPr>
        <p:sp>
          <p:nvSpPr>
            <p:cNvPr id="26" name="AutoShape 6"/>
            <p:cNvSpPr>
              <a:spLocks noChangeArrowheads="1"/>
            </p:cNvSpPr>
            <p:nvPr/>
          </p:nvSpPr>
          <p:spPr bwMode="auto">
            <a:xfrm>
              <a:off x="1186" y="1645"/>
              <a:ext cx="1362" cy="917"/>
            </a:xfrm>
            <a:prstGeom prst="rtTriangle">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sp>
          <p:nvSpPr>
            <p:cNvPr id="28" name="Rectangle 10"/>
            <p:cNvSpPr>
              <a:spLocks noChangeArrowheads="1"/>
            </p:cNvSpPr>
            <p:nvPr/>
          </p:nvSpPr>
          <p:spPr bwMode="auto">
            <a:xfrm>
              <a:off x="1186" y="2498"/>
              <a:ext cx="64" cy="64"/>
            </a:xfrm>
            <a:prstGeom prst="rect">
              <a:avLst/>
            </a:prstGeom>
            <a:solidFill>
              <a:schemeClr val="accent1"/>
            </a:solidFill>
            <a:ln w="38100">
              <a:solidFill>
                <a:schemeClr val="tx1"/>
              </a:solidFill>
              <a:miter lim="800000"/>
              <a:headEnd/>
              <a:tailEnd/>
            </a:ln>
            <a:effectLst/>
          </p:spPr>
          <p:txBody>
            <a:bodyPr wrap="none" anchor="ctr"/>
            <a:lstStyle/>
            <a:p>
              <a:endParaRPr lang="en-GB">
                <a:latin typeface="Trebuchet MS" panose="020B0603020202020204" pitchFamily="34" charset="0"/>
              </a:endParaRPr>
            </a:p>
          </p:txBody>
        </p:sp>
      </p:grpSp>
      <p:sp>
        <p:nvSpPr>
          <p:cNvPr id="32" name="Text Box 12"/>
          <p:cNvSpPr txBox="1">
            <a:spLocks noChangeArrowheads="1"/>
          </p:cNvSpPr>
          <p:nvPr/>
        </p:nvSpPr>
        <p:spPr bwMode="auto">
          <a:xfrm>
            <a:off x="3635303" y="1888403"/>
            <a:ext cx="1293813" cy="366713"/>
          </a:xfrm>
          <a:prstGeom prst="rect">
            <a:avLst/>
          </a:prstGeom>
          <a:noFill/>
          <a:ln w="9525">
            <a:noFill/>
            <a:miter lim="800000"/>
            <a:headEnd/>
            <a:tailEnd/>
          </a:ln>
          <a:effectLst/>
        </p:spPr>
        <p:txBody>
          <a:bodyPr>
            <a:spAutoFit/>
          </a:bodyPr>
          <a:lstStyle/>
          <a:p>
            <a:pPr>
              <a:spcBef>
                <a:spcPct val="50000"/>
              </a:spcBef>
            </a:pPr>
            <a:r>
              <a:rPr lang="en-GB" dirty="0" smtClean="0">
                <a:latin typeface="Trebuchet MS" panose="020B0603020202020204" pitchFamily="34" charset="0"/>
              </a:rPr>
              <a:t>11 m</a:t>
            </a:r>
            <a:endParaRPr lang="en-GB" dirty="0">
              <a:latin typeface="Trebuchet MS" panose="020B0603020202020204" pitchFamily="34" charset="0"/>
            </a:endParaRPr>
          </a:p>
        </p:txBody>
      </p:sp>
      <p:sp>
        <p:nvSpPr>
          <p:cNvPr id="33" name="Text Box 13"/>
          <p:cNvSpPr txBox="1">
            <a:spLocks noChangeArrowheads="1"/>
          </p:cNvSpPr>
          <p:nvPr/>
        </p:nvSpPr>
        <p:spPr bwMode="auto">
          <a:xfrm rot="19399166">
            <a:off x="4153693" y="2718527"/>
            <a:ext cx="1293813" cy="473075"/>
          </a:xfrm>
          <a:prstGeom prst="rect">
            <a:avLst/>
          </a:prstGeom>
          <a:noFill/>
          <a:ln w="9525">
            <a:noFill/>
            <a:miter lim="800000"/>
            <a:headEnd/>
            <a:tailEnd/>
          </a:ln>
          <a:effectLst/>
        </p:spPr>
        <p:txBody>
          <a:bodyPr>
            <a:spAutoFit/>
          </a:bodyPr>
          <a:lstStyle/>
          <a:p>
            <a:pPr>
              <a:spcBef>
                <a:spcPct val="50000"/>
              </a:spcBef>
            </a:pPr>
            <a:r>
              <a:rPr lang="en-GB" sz="2500" i="1">
                <a:latin typeface="Trebuchet MS" panose="020B0603020202020204" pitchFamily="34" charset="0"/>
              </a:rPr>
              <a:t>x</a:t>
            </a:r>
          </a:p>
        </p:txBody>
      </p:sp>
      <p:sp>
        <p:nvSpPr>
          <p:cNvPr id="34" name="Text Box 12"/>
          <p:cNvSpPr txBox="1">
            <a:spLocks noChangeArrowheads="1"/>
          </p:cNvSpPr>
          <p:nvPr/>
        </p:nvSpPr>
        <p:spPr bwMode="auto">
          <a:xfrm>
            <a:off x="5487987" y="1997267"/>
            <a:ext cx="1293813" cy="366713"/>
          </a:xfrm>
          <a:prstGeom prst="rect">
            <a:avLst/>
          </a:prstGeom>
          <a:noFill/>
          <a:ln w="9525">
            <a:noFill/>
            <a:miter lim="800000"/>
            <a:headEnd/>
            <a:tailEnd/>
          </a:ln>
          <a:effectLst/>
        </p:spPr>
        <p:txBody>
          <a:bodyPr>
            <a:spAutoFit/>
          </a:bodyPr>
          <a:lstStyle/>
          <a:p>
            <a:pPr>
              <a:spcBef>
                <a:spcPct val="50000"/>
              </a:spcBef>
            </a:pPr>
            <a:r>
              <a:rPr lang="en-GB" dirty="0">
                <a:latin typeface="Trebuchet MS" panose="020B0603020202020204" pitchFamily="34" charset="0"/>
              </a:rPr>
              <a:t>7</a:t>
            </a:r>
            <a:r>
              <a:rPr lang="en-GB" dirty="0" smtClean="0">
                <a:latin typeface="Trebuchet MS" panose="020B0603020202020204" pitchFamily="34" charset="0"/>
              </a:rPr>
              <a:t> m</a:t>
            </a:r>
            <a:endParaRPr lang="en-GB" dirty="0">
              <a:latin typeface="Trebuchet MS" panose="020B0603020202020204" pitchFamily="34" charset="0"/>
            </a:endParaRPr>
          </a:p>
        </p:txBody>
      </p:sp>
      <p:sp>
        <p:nvSpPr>
          <p:cNvPr id="35" name="TextBox 34"/>
          <p:cNvSpPr txBox="1"/>
          <p:nvPr/>
        </p:nvSpPr>
        <p:spPr>
          <a:xfrm>
            <a:off x="990600" y="5029200"/>
            <a:ext cx="2060575" cy="523220"/>
          </a:xfrm>
          <a:prstGeom prst="rect">
            <a:avLst/>
          </a:prstGeom>
          <a:noFill/>
        </p:spPr>
        <p:txBody>
          <a:bodyPr wrap="square" rtlCol="0">
            <a:spAutoFit/>
          </a:bodyPr>
          <a:lstStyle/>
          <a:p>
            <a:r>
              <a:rPr lang="en-GB" sz="2800" dirty="0" smtClean="0">
                <a:solidFill>
                  <a:srgbClr val="00B050"/>
                </a:solidFill>
                <a:latin typeface="Trebuchet MS" panose="020B0603020202020204" pitchFamily="34" charset="0"/>
              </a:rPr>
              <a:t>x = 17 cm  </a:t>
            </a:r>
            <a:endParaRPr lang="en-GB" sz="2800" dirty="0">
              <a:solidFill>
                <a:srgbClr val="00B050"/>
              </a:solidFill>
              <a:latin typeface="Trebuchet MS" panose="020B0603020202020204" pitchFamily="34" charset="0"/>
            </a:endParaRPr>
          </a:p>
        </p:txBody>
      </p:sp>
      <p:sp>
        <p:nvSpPr>
          <p:cNvPr id="37" name="TextBox 36"/>
          <p:cNvSpPr txBox="1"/>
          <p:nvPr/>
        </p:nvSpPr>
        <p:spPr>
          <a:xfrm>
            <a:off x="3806825" y="5029200"/>
            <a:ext cx="2060575" cy="523220"/>
          </a:xfrm>
          <a:prstGeom prst="rect">
            <a:avLst/>
          </a:prstGeom>
          <a:noFill/>
        </p:spPr>
        <p:txBody>
          <a:bodyPr wrap="square" rtlCol="0">
            <a:spAutoFit/>
          </a:bodyPr>
          <a:lstStyle/>
          <a:p>
            <a:r>
              <a:rPr lang="en-GB" sz="2800" dirty="0" smtClean="0">
                <a:solidFill>
                  <a:srgbClr val="00B050"/>
                </a:solidFill>
                <a:latin typeface="Trebuchet MS" panose="020B0603020202020204" pitchFamily="34" charset="0"/>
              </a:rPr>
              <a:t>x = 13.04 m  </a:t>
            </a:r>
            <a:endParaRPr lang="en-GB" sz="2800" dirty="0">
              <a:solidFill>
                <a:srgbClr val="00B050"/>
              </a:solidFill>
              <a:latin typeface="Trebuchet MS" panose="020B0603020202020204" pitchFamily="34" charset="0"/>
            </a:endParaRPr>
          </a:p>
        </p:txBody>
      </p:sp>
      <p:sp>
        <p:nvSpPr>
          <p:cNvPr id="38" name="TextBox 37"/>
          <p:cNvSpPr txBox="1"/>
          <p:nvPr/>
        </p:nvSpPr>
        <p:spPr>
          <a:xfrm>
            <a:off x="6819107" y="5029200"/>
            <a:ext cx="2553494" cy="523220"/>
          </a:xfrm>
          <a:prstGeom prst="rect">
            <a:avLst/>
          </a:prstGeom>
          <a:noFill/>
        </p:spPr>
        <p:txBody>
          <a:bodyPr wrap="square" rtlCol="0">
            <a:spAutoFit/>
          </a:bodyPr>
          <a:lstStyle/>
          <a:p>
            <a:r>
              <a:rPr lang="en-GB" sz="2800" dirty="0" smtClean="0">
                <a:solidFill>
                  <a:srgbClr val="00B050"/>
                </a:solidFill>
                <a:latin typeface="Trebuchet MS" panose="020B0603020202020204" pitchFamily="34" charset="0"/>
              </a:rPr>
              <a:t>x = 15.25 mm  </a:t>
            </a:r>
            <a:endParaRPr lang="en-GB" sz="2800" dirty="0">
              <a:solidFill>
                <a:srgbClr val="00B050"/>
              </a:solidFill>
              <a:latin typeface="Trebuchet MS" panose="020B0603020202020204" pitchFamily="34" charset="0"/>
            </a:endParaRPr>
          </a:p>
        </p:txBody>
      </p:sp>
    </p:spTree>
    <p:custDataLst>
      <p:tags r:id="rId1"/>
    </p:custDataLst>
    <p:extLst>
      <p:ext uri="{BB962C8B-B14F-4D97-AF65-F5344CB8AC3E}">
        <p14:creationId xmlns:p14="http://schemas.microsoft.com/office/powerpoint/2010/main" val="209487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609600" y="1516645"/>
            <a:ext cx="3505200" cy="4655555"/>
          </a:xfrm>
          <a:prstGeom prst="rect">
            <a:avLst/>
          </a:prstGeom>
        </p:spPr>
      </p:pic>
      <p:sp>
        <p:nvSpPr>
          <p:cNvPr id="3" name="TextBox 2"/>
          <p:cNvSpPr txBox="1"/>
          <p:nvPr/>
        </p:nvSpPr>
        <p:spPr>
          <a:xfrm>
            <a:off x="1295400" y="152400"/>
            <a:ext cx="6781800" cy="1384995"/>
          </a:xfrm>
          <a:prstGeom prst="rect">
            <a:avLst/>
          </a:prstGeom>
          <a:noFill/>
        </p:spPr>
        <p:txBody>
          <a:bodyPr wrap="square" rtlCol="0">
            <a:spAutoFit/>
          </a:bodyPr>
          <a:lstStyle/>
          <a:p>
            <a:pPr algn="ctr"/>
            <a:r>
              <a:rPr lang="en-GB" sz="2800" dirty="0" smtClean="0">
                <a:latin typeface="Trebuchet MS" panose="020B0603020202020204" pitchFamily="34" charset="0"/>
              </a:rPr>
              <a:t>To finish …</a:t>
            </a:r>
          </a:p>
          <a:p>
            <a:pPr algn="ctr"/>
            <a:endParaRPr lang="en-GB" sz="2800" dirty="0">
              <a:latin typeface="Trebuchet MS" panose="020B0603020202020204" pitchFamily="34" charset="0"/>
            </a:endParaRPr>
          </a:p>
          <a:p>
            <a:pPr algn="ctr"/>
            <a:r>
              <a:rPr lang="en-GB" sz="2800" dirty="0" smtClean="0">
                <a:latin typeface="Trebuchet MS" panose="020B0603020202020204" pitchFamily="34" charset="0"/>
              </a:rPr>
              <a:t>How could we find the missing length, x?</a:t>
            </a:r>
            <a:endParaRPr lang="en-GB" sz="2800" dirty="0">
              <a:latin typeface="Trebuchet MS" panose="020B0603020202020204" pitchFamily="34" charset="0"/>
            </a:endParaRPr>
          </a:p>
        </p:txBody>
      </p:sp>
      <p:sp>
        <p:nvSpPr>
          <p:cNvPr id="4" name="TextBox 3"/>
          <p:cNvSpPr txBox="1"/>
          <p:nvPr/>
        </p:nvSpPr>
        <p:spPr>
          <a:xfrm>
            <a:off x="1318404" y="6019800"/>
            <a:ext cx="6781800" cy="523220"/>
          </a:xfrm>
          <a:prstGeom prst="rect">
            <a:avLst/>
          </a:prstGeom>
          <a:noFill/>
        </p:spPr>
        <p:txBody>
          <a:bodyPr wrap="square" rtlCol="0">
            <a:spAutoFit/>
          </a:bodyPr>
          <a:lstStyle/>
          <a:p>
            <a:pPr algn="ctr"/>
            <a:r>
              <a:rPr lang="en-GB" sz="2800" dirty="0" smtClean="0">
                <a:latin typeface="Trebuchet MS" panose="020B0603020202020204" pitchFamily="34" charset="0"/>
              </a:rPr>
              <a:t>In your pairs, find x</a:t>
            </a:r>
            <a:endParaRPr lang="en-GB" sz="28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132461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609600" y="1516645"/>
            <a:ext cx="3505200" cy="4655555"/>
          </a:xfrm>
          <a:prstGeom prst="rect">
            <a:avLst/>
          </a:prstGeom>
        </p:spPr>
      </p:pic>
      <p:sp>
        <p:nvSpPr>
          <p:cNvPr id="3" name="TextBox 2"/>
          <p:cNvSpPr txBox="1"/>
          <p:nvPr/>
        </p:nvSpPr>
        <p:spPr>
          <a:xfrm>
            <a:off x="2667000" y="3195935"/>
            <a:ext cx="1460740" cy="461665"/>
          </a:xfrm>
          <a:prstGeom prst="rect">
            <a:avLst/>
          </a:prstGeom>
          <a:solidFill>
            <a:srgbClr val="FFFFFA"/>
          </a:solidFill>
        </p:spPr>
        <p:txBody>
          <a:bodyPr wrap="square" rtlCol="0">
            <a:spAutoFit/>
          </a:bodyPr>
          <a:lstStyle/>
          <a:p>
            <a:r>
              <a:rPr lang="en-GB" sz="2400" dirty="0" smtClean="0">
                <a:latin typeface="Trebuchet MS" panose="020B0603020202020204" pitchFamily="34" charset="0"/>
              </a:rPr>
              <a:t>?</a:t>
            </a:r>
            <a:endParaRPr lang="en-GB" sz="2400" dirty="0">
              <a:latin typeface="Trebuchet MS" panose="020B0603020202020204" pitchFamily="34" charset="0"/>
            </a:endParaRPr>
          </a:p>
        </p:txBody>
      </p:sp>
      <p:sp>
        <p:nvSpPr>
          <p:cNvPr id="4" name="TextBox 3"/>
          <p:cNvSpPr txBox="1"/>
          <p:nvPr/>
        </p:nvSpPr>
        <p:spPr>
          <a:xfrm>
            <a:off x="2438400" y="5105400"/>
            <a:ext cx="1460740" cy="507832"/>
          </a:xfrm>
          <a:prstGeom prst="rect">
            <a:avLst/>
          </a:prstGeom>
          <a:solidFill>
            <a:srgbClr val="FFFFFA"/>
          </a:solidFill>
        </p:spPr>
        <p:txBody>
          <a:bodyPr wrap="square" rtlCol="0">
            <a:spAutoFit/>
          </a:bodyPr>
          <a:lstStyle/>
          <a:p>
            <a:r>
              <a:rPr lang="en-GB" sz="2400" dirty="0" smtClean="0">
                <a:latin typeface="Trebuchet MS" panose="020B0603020202020204" pitchFamily="34" charset="0"/>
              </a:rPr>
              <a:t>?</a:t>
            </a:r>
            <a:endParaRPr lang="en-GB" sz="2400" dirty="0">
              <a:latin typeface="Trebuchet MS" panose="020B0603020202020204" pitchFamily="34" charset="0"/>
            </a:endParaRPr>
          </a:p>
        </p:txBody>
      </p:sp>
      <p:sp>
        <p:nvSpPr>
          <p:cNvPr id="5" name="TextBox 4"/>
          <p:cNvSpPr txBox="1"/>
          <p:nvPr/>
        </p:nvSpPr>
        <p:spPr>
          <a:xfrm>
            <a:off x="685800" y="5181600"/>
            <a:ext cx="838200" cy="461665"/>
          </a:xfrm>
          <a:prstGeom prst="rect">
            <a:avLst/>
          </a:prstGeom>
          <a:solidFill>
            <a:srgbClr val="FFFFFA"/>
          </a:solidFill>
        </p:spPr>
        <p:txBody>
          <a:bodyPr wrap="square" rtlCol="0">
            <a:spAutoFit/>
          </a:bodyPr>
          <a:lstStyle/>
          <a:p>
            <a:pPr algn="r"/>
            <a:r>
              <a:rPr lang="en-GB" sz="2400" dirty="0" smtClean="0">
                <a:latin typeface="Trebuchet MS" panose="020B0603020202020204" pitchFamily="34" charset="0"/>
              </a:rPr>
              <a:t>?</a:t>
            </a:r>
            <a:endParaRPr lang="en-GB" sz="2400" dirty="0">
              <a:latin typeface="Trebuchet MS" panose="020B0603020202020204" pitchFamily="34" charset="0"/>
            </a:endParaRPr>
          </a:p>
        </p:txBody>
      </p:sp>
      <p:sp>
        <p:nvSpPr>
          <p:cNvPr id="6" name="TextBox 5"/>
          <p:cNvSpPr txBox="1"/>
          <p:nvPr/>
        </p:nvSpPr>
        <p:spPr>
          <a:xfrm>
            <a:off x="381000" y="1040875"/>
            <a:ext cx="8364747" cy="523220"/>
          </a:xfrm>
          <a:prstGeom prst="rect">
            <a:avLst/>
          </a:prstGeom>
          <a:noFill/>
        </p:spPr>
        <p:txBody>
          <a:bodyPr wrap="square" rtlCol="0">
            <a:spAutoFit/>
          </a:bodyPr>
          <a:lstStyle/>
          <a:p>
            <a:pPr algn="ctr"/>
            <a:r>
              <a:rPr lang="en-GB" sz="2800" dirty="0" smtClean="0">
                <a:latin typeface="Trebuchet MS" panose="020B0603020202020204" pitchFamily="34" charset="0"/>
              </a:rPr>
              <a:t>Is there a way to make the missing length 17 cm?</a:t>
            </a:r>
            <a:endParaRPr lang="en-GB" sz="28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369371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1_Default Design">
  <a:themeElements>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1499</TotalTime>
  <Words>1008</Words>
  <Application>Microsoft Office PowerPoint</Application>
  <PresentationFormat>On-screen Show (4:3)</PresentationFormat>
  <Paragraphs>219</Paragraphs>
  <Slides>25</Slides>
  <Notes>11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Moss</dc:creator>
  <cp:lastModifiedBy>Warden, M</cp:lastModifiedBy>
  <cp:revision>135</cp:revision>
  <cp:lastPrinted>2017-04-21T10:50:52Z</cp:lastPrinted>
  <dcterms:created xsi:type="dcterms:W3CDTF">1601-01-01T00:00:00Z</dcterms:created>
  <dcterms:modified xsi:type="dcterms:W3CDTF">2018-04-15T14:50:35Z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