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3" r:id="rId2"/>
    <p:sldId id="268" r:id="rId3"/>
    <p:sldId id="270" r:id="rId4"/>
    <p:sldId id="272" r:id="rId5"/>
    <p:sldId id="280" r:id="rId6"/>
    <p:sldId id="273" r:id="rId7"/>
    <p:sldId id="274" r:id="rId8"/>
    <p:sldId id="271" r:id="rId9"/>
    <p:sldId id="275" r:id="rId10"/>
    <p:sldId id="276" r:id="rId11"/>
    <p:sldId id="277" r:id="rId12"/>
    <p:sldId id="278" r:id="rId13"/>
    <p:sldId id="264" r:id="rId14"/>
    <p:sldId id="265" r:id="rId15"/>
    <p:sldId id="279" r:id="rId16"/>
    <p:sldId id="26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0146" autoAdjust="0"/>
  </p:normalViewPr>
  <p:slideViewPr>
    <p:cSldViewPr>
      <p:cViewPr>
        <p:scale>
          <a:sx n="69" d="100"/>
          <a:sy n="69" d="100"/>
        </p:scale>
        <p:origin x="-129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28/04/2018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</a:t>
            </a:r>
            <a:r>
              <a:rPr lang="en-GB" baseline="0" dirty="0" smtClean="0"/>
              <a:t> to discuss what they might call these 2 measurements.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62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Try to consistently use this terminology – this will make the rest of the</a:t>
            </a:r>
            <a:r>
              <a:rPr lang="en-GB" baseline="0" dirty="0" smtClean="0"/>
              <a:t> lesson much easier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684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 angle – key.</a:t>
            </a:r>
            <a:r>
              <a:rPr lang="en-GB" baseline="0" dirty="0" smtClean="0"/>
              <a:t> Means we can apply Pythagoras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198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 angle – key.</a:t>
            </a:r>
            <a:r>
              <a:rPr lang="en-GB" baseline="0" dirty="0" smtClean="0"/>
              <a:t> Means we can apply Pythagoras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198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Try to link this back to 3D Pythagoras with the connection to</a:t>
            </a:r>
            <a:r>
              <a:rPr lang="en-GB" baseline="0" dirty="0" smtClean="0"/>
              <a:t> the diagonal in a cuboid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745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More terminology – if students haven’t realised we could calculate these lengths,</a:t>
            </a:r>
            <a:r>
              <a:rPr lang="en-GB" baseline="0" dirty="0" smtClean="0"/>
              <a:t> prompt them.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5175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students</a:t>
            </a:r>
            <a:r>
              <a:rPr lang="en-GB" baseline="0" dirty="0" smtClean="0"/>
              <a:t> may go straight through and get the base diagonal </a:t>
            </a:r>
          </a:p>
          <a:p>
            <a:endParaRPr lang="en-GB" baseline="0" dirty="0" smtClean="0"/>
          </a:p>
          <a:p>
            <a:r>
              <a:rPr lang="en-GB" baseline="0" dirty="0" smtClean="0"/>
              <a:t>Labour the point about half of the base diagonal is the base of triangle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174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Working backwards to find side length </a:t>
            </a:r>
          </a:p>
          <a:p>
            <a:endParaRPr lang="en-GB" dirty="0" smtClean="0"/>
          </a:p>
          <a:p>
            <a:r>
              <a:rPr lang="en-GB" dirty="0" smtClean="0"/>
              <a:t>Again – half the base diagonal to find the base of upright</a:t>
            </a:r>
            <a:r>
              <a:rPr lang="en-GB" baseline="0" dirty="0" smtClean="0"/>
              <a:t> triangle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361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Is there more than one option?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8228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51131"/>
            <a:ext cx="6134100" cy="47548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71600" y="304800"/>
            <a:ext cx="636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Name the shape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1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7" y="1353912"/>
            <a:ext cx="6134100" cy="475488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409825" y="4405895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05325" y="1681745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60723" y="1684724"/>
            <a:ext cx="2266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667000" y="2118245"/>
            <a:ext cx="1838325" cy="144582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329853" y="241113"/>
            <a:ext cx="418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Square Based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Pyramid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14703" y="4726287"/>
            <a:ext cx="2266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 flipV="1">
            <a:off x="6095727" y="4519283"/>
            <a:ext cx="1253540" cy="35578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9010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7" y="1353912"/>
            <a:ext cx="6134100" cy="475488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409825" y="4405895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05325" y="1681745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43904" y="116732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Height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of the pyramid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667000" y="2118245"/>
            <a:ext cx="1838325" cy="144582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1" y="6032804"/>
            <a:ext cx="8367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These two lines are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perpendicular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251368" y="4337562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57502" y="4376058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 bwMode="auto">
          <a:xfrm>
            <a:off x="2438400" y="4378036"/>
            <a:ext cx="4281055" cy="1385455"/>
          </a:xfrm>
          <a:custGeom>
            <a:avLst/>
            <a:gdLst>
              <a:gd name="connsiteX0" fmla="*/ 0 w 4281055"/>
              <a:gd name="connsiteY0" fmla="*/ 540328 h 1385455"/>
              <a:gd name="connsiteX1" fmla="*/ 2452255 w 4281055"/>
              <a:gd name="connsiteY1" fmla="*/ 1385455 h 1385455"/>
              <a:gd name="connsiteX2" fmla="*/ 4281055 w 4281055"/>
              <a:gd name="connsiteY2" fmla="*/ 0 h 1385455"/>
              <a:gd name="connsiteX3" fmla="*/ 0 w 4281055"/>
              <a:gd name="connsiteY3" fmla="*/ 540328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1055" h="1385455">
                <a:moveTo>
                  <a:pt x="0" y="540328"/>
                </a:moveTo>
                <a:lnTo>
                  <a:pt x="2452255" y="1385455"/>
                </a:lnTo>
                <a:lnTo>
                  <a:pt x="4281055" y="0"/>
                </a:lnTo>
                <a:lnTo>
                  <a:pt x="0" y="540328"/>
                </a:lnTo>
                <a:close/>
              </a:path>
            </a:pathLst>
          </a:custGeom>
          <a:solidFill>
            <a:srgbClr val="C00000">
              <a:alpha val="54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5975" y="4573982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Base 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diagonal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6095727" y="4519283"/>
            <a:ext cx="1253540" cy="35578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329853" y="241113"/>
            <a:ext cx="418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Square Based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Pyramid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781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7" y="1353912"/>
            <a:ext cx="6134100" cy="475488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409825" y="4405895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05325" y="1681745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43904" y="116732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Height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of the pyramid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667000" y="2118245"/>
            <a:ext cx="1838325" cy="144582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1" y="6032804"/>
            <a:ext cx="8367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What do you notice about these 2 lines?</a:t>
            </a:r>
            <a:endParaRPr lang="en-GB" sz="28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251368" y="4337562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57502" y="4376058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 bwMode="auto">
          <a:xfrm>
            <a:off x="4497049" y="1708879"/>
            <a:ext cx="2233535" cy="2968052"/>
          </a:xfrm>
          <a:custGeom>
            <a:avLst/>
            <a:gdLst>
              <a:gd name="connsiteX0" fmla="*/ 0 w 2233535"/>
              <a:gd name="connsiteY0" fmla="*/ 0 h 2968052"/>
              <a:gd name="connsiteX1" fmla="*/ 89941 w 2233535"/>
              <a:gd name="connsiteY1" fmla="*/ 2968052 h 2968052"/>
              <a:gd name="connsiteX2" fmla="*/ 2233535 w 2233535"/>
              <a:gd name="connsiteY2" fmla="*/ 2698229 h 2968052"/>
              <a:gd name="connsiteX3" fmla="*/ 0 w 2233535"/>
              <a:gd name="connsiteY3" fmla="*/ 0 h 296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535" h="2968052">
                <a:moveTo>
                  <a:pt x="0" y="0"/>
                </a:moveTo>
                <a:lnTo>
                  <a:pt x="89941" y="2968052"/>
                </a:lnTo>
                <a:lnTo>
                  <a:pt x="2233535" y="2698229"/>
                </a:lnTo>
                <a:lnTo>
                  <a:pt x="0" y="0"/>
                </a:lnTo>
                <a:close/>
              </a:path>
            </a:pathLst>
          </a:custGeom>
          <a:solidFill>
            <a:srgbClr val="C00000">
              <a:alpha val="35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5975" y="4573982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Base 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diagonal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6095727" y="4519283"/>
            <a:ext cx="1253540" cy="35578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29853" y="241113"/>
            <a:ext cx="418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Square Based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Pyramid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7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7" y="1353912"/>
            <a:ext cx="6134100" cy="475488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409825" y="4405895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05325" y="1681745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43904" y="116732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Height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of the pyramid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667000" y="2118245"/>
            <a:ext cx="1838325" cy="144582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251368" y="4337562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57502" y="4376058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 bwMode="auto">
          <a:xfrm>
            <a:off x="4497049" y="1708879"/>
            <a:ext cx="2233535" cy="2968052"/>
          </a:xfrm>
          <a:custGeom>
            <a:avLst/>
            <a:gdLst>
              <a:gd name="connsiteX0" fmla="*/ 0 w 2233535"/>
              <a:gd name="connsiteY0" fmla="*/ 0 h 2968052"/>
              <a:gd name="connsiteX1" fmla="*/ 89941 w 2233535"/>
              <a:gd name="connsiteY1" fmla="*/ 2968052 h 2968052"/>
              <a:gd name="connsiteX2" fmla="*/ 2233535 w 2233535"/>
              <a:gd name="connsiteY2" fmla="*/ 2698229 h 2968052"/>
              <a:gd name="connsiteX3" fmla="*/ 0 w 2233535"/>
              <a:gd name="connsiteY3" fmla="*/ 0 h 296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535" h="2968052">
                <a:moveTo>
                  <a:pt x="0" y="0"/>
                </a:moveTo>
                <a:lnTo>
                  <a:pt x="89941" y="2968052"/>
                </a:lnTo>
                <a:lnTo>
                  <a:pt x="2233535" y="2698229"/>
                </a:lnTo>
                <a:lnTo>
                  <a:pt x="0" y="0"/>
                </a:lnTo>
                <a:close/>
              </a:path>
            </a:pathLst>
          </a:custGeom>
          <a:solidFill>
            <a:srgbClr val="C00000">
              <a:alpha val="35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5975" y="4573982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Base 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diagonal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6095727" y="4519283"/>
            <a:ext cx="1253540" cy="35578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29853" y="241113"/>
            <a:ext cx="418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Square Based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Pyramid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1" y="6032804"/>
            <a:ext cx="8367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These two lines are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perpendicular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841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7" y="1353912"/>
            <a:ext cx="6134100" cy="475488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409825" y="4405895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05325" y="1681745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43904" y="116732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Height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of the pyramid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667000" y="2118245"/>
            <a:ext cx="1838325" cy="144582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7539" y="6070932"/>
            <a:ext cx="8824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This means we have a right-angled triangle</a:t>
            </a:r>
            <a:endParaRPr lang="en-GB" sz="28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251368" y="4337562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57502" y="4376058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 bwMode="auto">
          <a:xfrm>
            <a:off x="4497049" y="1708879"/>
            <a:ext cx="2233535" cy="2968052"/>
          </a:xfrm>
          <a:custGeom>
            <a:avLst/>
            <a:gdLst>
              <a:gd name="connsiteX0" fmla="*/ 0 w 2233535"/>
              <a:gd name="connsiteY0" fmla="*/ 0 h 2968052"/>
              <a:gd name="connsiteX1" fmla="*/ 89941 w 2233535"/>
              <a:gd name="connsiteY1" fmla="*/ 2968052 h 2968052"/>
              <a:gd name="connsiteX2" fmla="*/ 2233535 w 2233535"/>
              <a:gd name="connsiteY2" fmla="*/ 2698229 h 2968052"/>
              <a:gd name="connsiteX3" fmla="*/ 0 w 2233535"/>
              <a:gd name="connsiteY3" fmla="*/ 0 h 296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3535" h="2968052">
                <a:moveTo>
                  <a:pt x="0" y="0"/>
                </a:moveTo>
                <a:lnTo>
                  <a:pt x="89941" y="2968052"/>
                </a:lnTo>
                <a:lnTo>
                  <a:pt x="2233535" y="2698229"/>
                </a:lnTo>
                <a:lnTo>
                  <a:pt x="0" y="0"/>
                </a:lnTo>
                <a:close/>
              </a:path>
            </a:pathLst>
          </a:custGeom>
          <a:solidFill>
            <a:srgbClr val="C00000">
              <a:alpha val="35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5975" y="4573982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Base 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diagonal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6095727" y="4519283"/>
            <a:ext cx="1253540" cy="35578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329853" y="241113"/>
            <a:ext cx="418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Square Based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Pyramid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72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7" y="1353912"/>
            <a:ext cx="6134100" cy="475488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409825" y="4405895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05325" y="1681745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43904" y="116732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Height</a:t>
            </a:r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of the pyramid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667000" y="2118245"/>
            <a:ext cx="1838325" cy="144582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925975" y="4573982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Base 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diagonal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095727" y="4519283"/>
            <a:ext cx="1253540" cy="35578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251368" y="4337562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57502" y="4376058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00850" y="252180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Slant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height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5249334" y="3160449"/>
            <a:ext cx="2142066" cy="295064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95800" y="1700795"/>
            <a:ext cx="1409700" cy="32956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39654" y="1265083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Edge </a:t>
            </a:r>
          </a:p>
          <a:p>
            <a:pPr algn="ctr"/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length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4857750" y="1660367"/>
            <a:ext cx="1280110" cy="436312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12051" y="5556149"/>
            <a:ext cx="226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Base </a:t>
            </a:r>
          </a:p>
          <a:p>
            <a:pPr algn="ctr"/>
            <a:r>
              <a:rPr lang="en-GB" sz="24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length</a:t>
            </a:r>
            <a:endParaRPr lang="en-GB" sz="2400" dirty="0">
              <a:solidFill>
                <a:prstClr val="black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2536372" y="5404979"/>
            <a:ext cx="1174482" cy="675638"/>
          </a:xfrm>
          <a:prstGeom prst="line">
            <a:avLst/>
          </a:prstGeom>
          <a:ln w="158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329853" y="241113"/>
            <a:ext cx="418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Square Based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Pyramid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09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5489" r="15957" b="5304"/>
          <a:stretch/>
        </p:blipFill>
        <p:spPr>
          <a:xfrm>
            <a:off x="609600" y="1981200"/>
            <a:ext cx="4724400" cy="4386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832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On your wallets …</a:t>
            </a:r>
          </a:p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Label any lengths that you know 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5334000"/>
            <a:ext cx="3962400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5cm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0" y="2868801"/>
            <a:ext cx="2743200" cy="1305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Base length </a:t>
            </a:r>
          </a:p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= 5 cm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09625" y="4838700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05125" y="2114550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651168" y="4770367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2657302" y="4808863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95600" y="2133600"/>
            <a:ext cx="1409700" cy="32956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3276600" y="4838700"/>
            <a:ext cx="1973580" cy="140970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/>
          <p:cNvSpPr/>
          <p:nvPr/>
        </p:nvSpPr>
        <p:spPr>
          <a:xfrm>
            <a:off x="5594033" y="2125436"/>
            <a:ext cx="2908935" cy="3323987"/>
          </a:xfrm>
          <a:prstGeom prst="rect">
            <a:avLst/>
          </a:prstGeom>
          <a:solidFill>
            <a:srgbClr val="FFFFF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>
                <a:latin typeface="Trebuchet MS" panose="020B0603020202020204" pitchFamily="34" charset="0"/>
              </a:rPr>
              <a:t>other information </a:t>
            </a:r>
            <a:r>
              <a:rPr lang="en-GB" sz="2800" dirty="0" smtClean="0">
                <a:latin typeface="Trebuchet MS" panose="020B0603020202020204" pitchFamily="34" charset="0"/>
              </a:rPr>
              <a:t>do </a:t>
            </a:r>
            <a:r>
              <a:rPr lang="en-GB" sz="2800" dirty="0">
                <a:latin typeface="Trebuchet MS" panose="020B0603020202020204" pitchFamily="34" charset="0"/>
              </a:rPr>
              <a:t>we need to be able to find the edge </a:t>
            </a:r>
            <a:r>
              <a:rPr lang="en-GB" sz="2800" dirty="0" smtClean="0">
                <a:latin typeface="Trebuchet MS" panose="020B0603020202020204" pitchFamily="34" charset="0"/>
              </a:rPr>
              <a:t>length?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307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5489" r="15957" b="5304"/>
          <a:stretch/>
        </p:blipFill>
        <p:spPr>
          <a:xfrm>
            <a:off x="609600" y="1981200"/>
            <a:ext cx="4724400" cy="4386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832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On your wallets …</a:t>
            </a:r>
          </a:p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Label any lengths that you know 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946940"/>
            <a:ext cx="3962400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8cm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2868801"/>
            <a:ext cx="2743200" cy="1305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Base diagonal </a:t>
            </a:r>
          </a:p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= 8 cm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09625" y="4838700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05125" y="2114550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651168" y="4770367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657302" y="4808863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95600" y="2133600"/>
            <a:ext cx="1409700" cy="32956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22677" y="4838700"/>
            <a:ext cx="4333875" cy="523875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594033" y="2125436"/>
            <a:ext cx="2908935" cy="3323987"/>
          </a:xfrm>
          <a:prstGeom prst="rect">
            <a:avLst/>
          </a:prstGeom>
          <a:solidFill>
            <a:srgbClr val="FFFFF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>
                <a:latin typeface="Trebuchet MS" panose="020B0603020202020204" pitchFamily="34" charset="0"/>
              </a:rPr>
              <a:t>other information </a:t>
            </a:r>
            <a:r>
              <a:rPr lang="en-GB" sz="2800" dirty="0" smtClean="0">
                <a:latin typeface="Trebuchet MS" panose="020B0603020202020204" pitchFamily="34" charset="0"/>
              </a:rPr>
              <a:t>do </a:t>
            </a:r>
            <a:r>
              <a:rPr lang="en-GB" sz="2800" dirty="0">
                <a:latin typeface="Trebuchet MS" panose="020B0603020202020204" pitchFamily="34" charset="0"/>
              </a:rPr>
              <a:t>we need to be able to find the edge </a:t>
            </a:r>
            <a:r>
              <a:rPr lang="en-GB" sz="2800" dirty="0" smtClean="0">
                <a:latin typeface="Trebuchet MS" panose="020B0603020202020204" pitchFamily="34" charset="0"/>
              </a:rPr>
              <a:t>length?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0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5489" r="15957" b="5304"/>
          <a:stretch/>
        </p:blipFill>
        <p:spPr>
          <a:xfrm>
            <a:off x="623455" y="1981200"/>
            <a:ext cx="4724400" cy="4386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832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On your wallets …</a:t>
            </a:r>
          </a:p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Label any lengths that you know 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663045"/>
            <a:ext cx="3962400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10cm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2868801"/>
            <a:ext cx="2743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Height = 10 cm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9625" y="4838700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05125" y="2114550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651168" y="4770367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657302" y="4808863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95600" y="2133600"/>
            <a:ext cx="1409700" cy="32956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95600" y="2133600"/>
            <a:ext cx="85725" cy="2995246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625465" y="2290297"/>
            <a:ext cx="2908935" cy="3323987"/>
          </a:xfrm>
          <a:prstGeom prst="rect">
            <a:avLst/>
          </a:prstGeom>
          <a:solidFill>
            <a:srgbClr val="FFFFF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>
                <a:latin typeface="Trebuchet MS" panose="020B0603020202020204" pitchFamily="34" charset="0"/>
              </a:rPr>
              <a:t>other information </a:t>
            </a:r>
            <a:r>
              <a:rPr lang="en-GB" sz="2800" dirty="0" smtClean="0">
                <a:latin typeface="Trebuchet MS" panose="020B0603020202020204" pitchFamily="34" charset="0"/>
              </a:rPr>
              <a:t>do </a:t>
            </a:r>
            <a:r>
              <a:rPr lang="en-GB" sz="2800" dirty="0">
                <a:latin typeface="Trebuchet MS" panose="020B0603020202020204" pitchFamily="34" charset="0"/>
              </a:rPr>
              <a:t>we </a:t>
            </a:r>
            <a:r>
              <a:rPr lang="en-GB" sz="2800" dirty="0" smtClean="0">
                <a:latin typeface="Trebuchet MS" panose="020B0603020202020204" pitchFamily="34" charset="0"/>
              </a:rPr>
              <a:t>need to be able to find the edge length? 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50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5489" r="15957" b="5304"/>
          <a:stretch/>
        </p:blipFill>
        <p:spPr>
          <a:xfrm>
            <a:off x="623455" y="1981200"/>
            <a:ext cx="4724400" cy="4386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832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On your wallets …</a:t>
            </a:r>
          </a:p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Label any lengths that you know 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2862209"/>
            <a:ext cx="3962400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10cm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2868801"/>
            <a:ext cx="2743200" cy="1305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Edge length </a:t>
            </a:r>
          </a:p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= 10 cm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9625" y="4838700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05125" y="2114550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651168" y="4770367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657302" y="4808863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95600" y="2133600"/>
            <a:ext cx="1409700" cy="32956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>
            <a:off x="2905125" y="2114550"/>
            <a:ext cx="2238375" cy="272415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/>
          <p:cNvSpPr/>
          <p:nvPr/>
        </p:nvSpPr>
        <p:spPr>
          <a:xfrm>
            <a:off x="5638208" y="2679634"/>
            <a:ext cx="2908935" cy="2677656"/>
          </a:xfrm>
          <a:prstGeom prst="rect">
            <a:avLst/>
          </a:prstGeom>
          <a:solidFill>
            <a:srgbClr val="FFFFF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>
                <a:latin typeface="Trebuchet MS" panose="020B0603020202020204" pitchFamily="34" charset="0"/>
              </a:rPr>
              <a:t>other information </a:t>
            </a:r>
            <a:r>
              <a:rPr lang="en-GB" sz="2800" dirty="0" smtClean="0">
                <a:latin typeface="Trebuchet MS" panose="020B0603020202020204" pitchFamily="34" charset="0"/>
              </a:rPr>
              <a:t>do </a:t>
            </a:r>
            <a:r>
              <a:rPr lang="en-GB" sz="2800" dirty="0">
                <a:latin typeface="Trebuchet MS" panose="020B0603020202020204" pitchFamily="34" charset="0"/>
              </a:rPr>
              <a:t>we </a:t>
            </a:r>
            <a:r>
              <a:rPr lang="en-GB" sz="2800" dirty="0" smtClean="0">
                <a:latin typeface="Trebuchet MS" panose="020B0603020202020204" pitchFamily="34" charset="0"/>
              </a:rPr>
              <a:t>need to find the base length ? 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18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5489" r="15957" b="5304"/>
          <a:stretch/>
        </p:blipFill>
        <p:spPr>
          <a:xfrm>
            <a:off x="623455" y="1981200"/>
            <a:ext cx="4724400" cy="4386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23832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On your wallets …</a:t>
            </a:r>
          </a:p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Trebuchet MS" panose="020B0603020202020204" pitchFamily="34" charset="0"/>
              </a:rPr>
              <a:t>Label any lengths that you know 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3876198"/>
            <a:ext cx="3962400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10cm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2868801"/>
            <a:ext cx="2743200" cy="1305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Slant height </a:t>
            </a:r>
          </a:p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= 10 cm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9625" y="4838700"/>
            <a:ext cx="4333875" cy="52387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05125" y="2114550"/>
            <a:ext cx="85725" cy="299524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651168" y="4770367"/>
            <a:ext cx="338447" cy="356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657302" y="4808863"/>
            <a:ext cx="5938" cy="326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95600" y="2133600"/>
            <a:ext cx="1409700" cy="32956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33700" y="2209800"/>
            <a:ext cx="1409700" cy="3295650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638208" y="2679634"/>
            <a:ext cx="2908935" cy="1952201"/>
          </a:xfrm>
          <a:prstGeom prst="rect">
            <a:avLst/>
          </a:prstGeom>
          <a:solidFill>
            <a:srgbClr val="FFFFF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>
                <a:latin typeface="Trebuchet MS" panose="020B0603020202020204" pitchFamily="34" charset="0"/>
              </a:rPr>
              <a:t>other information </a:t>
            </a:r>
            <a:r>
              <a:rPr lang="en-GB" sz="2800" dirty="0" smtClean="0">
                <a:latin typeface="Trebuchet MS" panose="020B0603020202020204" pitchFamily="34" charset="0"/>
              </a:rPr>
              <a:t>do </a:t>
            </a:r>
            <a:r>
              <a:rPr lang="en-GB" sz="2800" dirty="0">
                <a:latin typeface="Trebuchet MS" panose="020B0603020202020204" pitchFamily="34" charset="0"/>
              </a:rPr>
              <a:t>we </a:t>
            </a:r>
            <a:r>
              <a:rPr lang="en-GB" sz="2800" dirty="0" smtClean="0">
                <a:latin typeface="Trebuchet MS" panose="020B0603020202020204" pitchFamily="34" charset="0"/>
              </a:rPr>
              <a:t>need? 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813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525" y="1234565"/>
            <a:ext cx="5763768" cy="54498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3000" y="858207"/>
            <a:ext cx="2998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height = 78 feet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107172" y="5857389"/>
            <a:ext cx="3561907" cy="754911"/>
          </a:xfrm>
          <a:prstGeom prst="line">
            <a:avLst/>
          </a:prstGeom>
          <a:ln w="2222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40411" y="6219095"/>
            <a:ext cx="3426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56 feet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529" y="920889"/>
            <a:ext cx="33644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Guys are ropes that hold things sturdy. </a:t>
            </a:r>
          </a:p>
          <a:p>
            <a:pPr algn="ctr">
              <a:lnSpc>
                <a:spcPct val="150000"/>
              </a:lnSpc>
            </a:pPr>
            <a:endParaRPr lang="en-GB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A radio mast is held sturdy with wire guys.</a:t>
            </a:r>
          </a:p>
          <a:p>
            <a:pPr algn="ctr">
              <a:lnSpc>
                <a:spcPct val="150000"/>
              </a:lnSpc>
            </a:pPr>
            <a:endParaRPr lang="en-GB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GB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How much is guy rope is needed to keep the radio mast in place?</a:t>
            </a:r>
            <a:endParaRPr lang="en-GB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6409" y="53047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06916" y="235816"/>
            <a:ext cx="332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A Guyed Radio Mast</a:t>
            </a:r>
            <a:endParaRPr lang="en-GB" sz="28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96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733654"/>
            <a:ext cx="6396557" cy="604814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4921103" y="5814244"/>
            <a:ext cx="3944679" cy="907976"/>
          </a:xfrm>
          <a:prstGeom prst="line">
            <a:avLst/>
          </a:prstGeom>
          <a:ln w="2222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778" y="69237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height = 78 feet </a:t>
            </a:r>
          </a:p>
          <a:p>
            <a:pPr algn="ctr"/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In 4 equal sections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40411" y="6219095"/>
            <a:ext cx="3426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56 feet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6916" y="235816"/>
            <a:ext cx="332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A Guyed Radio Mast</a:t>
            </a:r>
            <a:endParaRPr lang="en-GB" sz="28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29" y="784417"/>
            <a:ext cx="31018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It turns out that the radio mast still isn’t sturdy enough so more guy ropes are added.</a:t>
            </a:r>
          </a:p>
          <a:p>
            <a:pPr algn="ctr">
              <a:lnSpc>
                <a:spcPct val="150000"/>
              </a:lnSpc>
            </a:pPr>
            <a:endParaRPr lang="en-GB" sz="24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How much is guy rope is needed to keep the radio mast in place now?</a:t>
            </a:r>
            <a:endParaRPr lang="en-GB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04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286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Challenge: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24000"/>
            <a:ext cx="3654294" cy="4572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2007438"/>
            <a:ext cx="35869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A regular hexagon pyramid is shown.</a:t>
            </a:r>
          </a:p>
          <a:p>
            <a:pPr algn="ctr"/>
            <a:endParaRPr 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It has an edge length of 6cm and the base width is 2 cm</a:t>
            </a:r>
          </a:p>
          <a:p>
            <a:pPr algn="ctr"/>
            <a:endParaRPr 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Calculate </a:t>
            </a:r>
            <a:r>
              <a:rPr lang="en-US" sz="2400" dirty="0">
                <a:latin typeface="Trebuchet MS" panose="020B0603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height of the vertex, </a:t>
            </a:r>
            <a:r>
              <a:rPr lang="en-US" sz="24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V</a:t>
            </a:r>
            <a:r>
              <a:rPr 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, above the hexagon base.                                                       </a:t>
            </a:r>
            <a:endParaRPr lang="en-GB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319399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  <a:cs typeface="Arial" panose="020B0604020202020204" pitchFamily="34" charset="0"/>
              </a:rPr>
              <a:t>6 cm</a:t>
            </a:r>
            <a:endParaRPr lang="en-GB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5911334"/>
            <a:ext cx="116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  <a:cs typeface="Arial" panose="020B0604020202020204" pitchFamily="34" charset="0"/>
              </a:rPr>
              <a:t>2 cm</a:t>
            </a:r>
            <a:endParaRPr lang="en-GB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1300518"/>
            <a:ext cx="29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V</a:t>
            </a:r>
            <a:endParaRPr lang="en-GB" i="1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7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42875" y="1524000"/>
            <a:ext cx="8743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Below is a square base pyramid of square base length = 12,  height = h, edge length = </a:t>
            </a:r>
            <a:r>
              <a:rPr lang="en-GB" sz="32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L</a:t>
            </a:r>
            <a:endParaRPr lang="en-GB" sz="3200" i="1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737" y="6063632"/>
            <a:ext cx="7895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Create a formula for </a:t>
            </a:r>
            <a:r>
              <a:rPr lang="en-GB" sz="2800" i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L</a:t>
            </a:r>
            <a:r>
              <a:rPr lang="en-GB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in terms of h                </a:t>
            </a:r>
            <a:endParaRPr lang="en-GB" sz="2800" baseline="300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19200" y="2286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Challenge 2: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3369" b="26239"/>
          <a:stretch/>
        </p:blipFill>
        <p:spPr>
          <a:xfrm>
            <a:off x="2514600" y="2944118"/>
            <a:ext cx="4343400" cy="2362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11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</TotalTime>
  <Words>538</Words>
  <Application>Microsoft Office PowerPoint</Application>
  <PresentationFormat>On-screen Show (4:3)</PresentationFormat>
  <Paragraphs>113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156</cp:revision>
  <cp:lastPrinted>1601-01-01T00:00:00Z</cp:lastPrinted>
  <dcterms:created xsi:type="dcterms:W3CDTF">1601-01-01T00:00:00Z</dcterms:created>
  <dcterms:modified xsi:type="dcterms:W3CDTF">2018-04-28T11:09:20Z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