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9" r:id="rId2"/>
    <p:sldId id="265" r:id="rId3"/>
    <p:sldId id="266" r:id="rId4"/>
    <p:sldId id="268" r:id="rId5"/>
    <p:sldId id="267" r:id="rId6"/>
    <p:sldId id="260" r:id="rId7"/>
    <p:sldId id="261" r:id="rId8"/>
    <p:sldId id="262" r:id="rId9"/>
    <p:sldId id="263" r:id="rId10"/>
    <p:sldId id="274" r:id="rId11"/>
    <p:sldId id="275" r:id="rId12"/>
    <p:sldId id="270" r:id="rId13"/>
    <p:sldId id="276" r:id="rId14"/>
    <p:sldId id="272" r:id="rId15"/>
    <p:sldId id="27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E9C"/>
    <a:srgbClr val="FFFFFA"/>
    <a:srgbClr val="FF00FF"/>
    <a:srgbClr val="FF9F9E"/>
    <a:srgbClr val="82FD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3979" autoAdjust="0"/>
  </p:normalViewPr>
  <p:slideViewPr>
    <p:cSldViewPr>
      <p:cViewPr>
        <p:scale>
          <a:sx n="72" d="100"/>
          <a:sy n="72" d="100"/>
        </p:scale>
        <p:origin x="-120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28/04/2018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in colour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666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Try to at least show students this so that they can see 3D</a:t>
            </a:r>
            <a:r>
              <a:rPr lang="en-GB" baseline="0" dirty="0" smtClean="0"/>
              <a:t> Pythagoras applied to contexts other than a cuboid. With some groups, all students should be attempting this question. (In resources at end)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6154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 to have a copy</a:t>
            </a:r>
            <a:r>
              <a:rPr lang="en-GB" baseline="0" dirty="0" smtClean="0"/>
              <a:t> of the diagram that is in the resources at the end of the </a:t>
            </a:r>
            <a:r>
              <a:rPr lang="en-GB" baseline="0" dirty="0" err="1" smtClean="0"/>
              <a:t>ppt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7691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We’re given the longest length FC</a:t>
            </a:r>
          </a:p>
          <a:p>
            <a:endParaRPr lang="en-GB" dirty="0" smtClean="0"/>
          </a:p>
          <a:p>
            <a:r>
              <a:rPr lang="en-GB" dirty="0" smtClean="0"/>
              <a:t>Try</a:t>
            </a:r>
            <a:r>
              <a:rPr lang="en-GB" baseline="0" dirty="0" smtClean="0"/>
              <a:t> to draw out that AC should be shorter and BC shorter again.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323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</a:t>
            </a:r>
            <a:r>
              <a:rPr lang="en-GB" baseline="0" dirty="0" smtClean="0"/>
              <a:t> this diagram to talk about what possible lengths you could use the given information to find.</a:t>
            </a:r>
          </a:p>
          <a:p>
            <a:endParaRPr lang="en-GB" baseline="0" dirty="0" smtClean="0"/>
          </a:p>
          <a:p>
            <a:r>
              <a:rPr lang="en-GB" baseline="0" dirty="0" smtClean="0"/>
              <a:t>Students may suggest that the length AC could be found. Use this to prompt ‘what other lengths could we find if we know what AC is …’</a:t>
            </a:r>
          </a:p>
          <a:p>
            <a:endParaRPr lang="en-GB" baseline="0" dirty="0" smtClean="0"/>
          </a:p>
          <a:p>
            <a:r>
              <a:rPr lang="en-GB" baseline="0" dirty="0" smtClean="0"/>
              <a:t>Here we’re trying to get students to identify that they could in fact find the length BC/AD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0141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 wor</a:t>
            </a:r>
            <a:r>
              <a:rPr lang="en-GB" baseline="0" dirty="0" smtClean="0"/>
              <a:t>k in pairs to try and find the length BC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2481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in colour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9463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30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523" y="171162"/>
            <a:ext cx="82296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GB" sz="4000" dirty="0" smtClean="0">
                <a:latin typeface="Trebuchet MS" panose="020B0603020202020204" pitchFamily="34" charset="0"/>
              </a:rPr>
              <a:t>Fill in the blanks …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t="4651" r="32558" b="42636"/>
          <a:stretch/>
        </p:blipFill>
        <p:spPr>
          <a:xfrm>
            <a:off x="3733800" y="900896"/>
            <a:ext cx="4267200" cy="2590800"/>
          </a:xfrm>
          <a:prstGeom prst="rect">
            <a:avLst/>
          </a:prstGeom>
        </p:spPr>
      </p:pic>
      <p:sp>
        <p:nvSpPr>
          <p:cNvPr id="5" name="Right Triangle 4"/>
          <p:cNvSpPr/>
          <p:nvPr/>
        </p:nvSpPr>
        <p:spPr bwMode="auto">
          <a:xfrm flipH="1">
            <a:off x="533400" y="3962400"/>
            <a:ext cx="2438400" cy="914400"/>
          </a:xfrm>
          <a:prstGeom prst="rtTriangle">
            <a:avLst/>
          </a:prstGeom>
          <a:solidFill>
            <a:srgbClr val="FF9F9E"/>
          </a:solidFill>
          <a:ln w="1905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4876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____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1968" y="42349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____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8" name="Right Triangle 7"/>
          <p:cNvSpPr/>
          <p:nvPr/>
        </p:nvSpPr>
        <p:spPr bwMode="auto">
          <a:xfrm flipH="1">
            <a:off x="5019368" y="3962400"/>
            <a:ext cx="2438400" cy="914400"/>
          </a:xfrm>
          <a:prstGeom prst="rtTriangle">
            <a:avLst/>
          </a:prstGeom>
          <a:solidFill>
            <a:srgbClr val="48BE9C"/>
          </a:solidFill>
          <a:ln w="1905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1368" y="4876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____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47936" y="42349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____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9200" y="5486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AC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= ___</a:t>
            </a:r>
            <a:r>
              <a:rPr lang="en-GB" baseline="30000" dirty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+ ___</a:t>
            </a:r>
            <a:r>
              <a:rPr lang="en-GB" baseline="30000" dirty="0">
                <a:latin typeface="Trebuchet MS" panose="020B0603020202020204" pitchFamily="34" charset="0"/>
              </a:rPr>
              <a:t>2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6019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AC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=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6477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AC =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8800" y="54218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AG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= ___</a:t>
            </a:r>
            <a:r>
              <a:rPr lang="en-GB" baseline="30000" dirty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+ ___</a:t>
            </a:r>
            <a:r>
              <a:rPr lang="en-GB" baseline="30000" dirty="0">
                <a:latin typeface="Trebuchet MS" panose="020B0603020202020204" pitchFamily="34" charset="0"/>
              </a:rPr>
              <a:t>2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8800" y="59552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AG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=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0" y="64124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AG =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1305232" y="1706830"/>
            <a:ext cx="213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Find the length of the line AG</a:t>
            </a:r>
            <a:endParaRPr lang="en-GB" sz="2400" kern="0" dirty="0">
              <a:latin typeface="Trebuchet MS" panose="020B0603020202020204" pitchFamily="34" charset="0"/>
            </a:endParaRPr>
          </a:p>
        </p:txBody>
      </p:sp>
      <p:sp>
        <p:nvSpPr>
          <p:cNvPr id="2" name="Freeform 1"/>
          <p:cNvSpPr/>
          <p:nvPr/>
        </p:nvSpPr>
        <p:spPr bwMode="auto">
          <a:xfrm>
            <a:off x="4128655" y="1205345"/>
            <a:ext cx="3338945" cy="2050473"/>
          </a:xfrm>
          <a:custGeom>
            <a:avLst/>
            <a:gdLst>
              <a:gd name="connsiteX0" fmla="*/ 3311236 w 3338945"/>
              <a:gd name="connsiteY0" fmla="*/ 0 h 2050473"/>
              <a:gd name="connsiteX1" fmla="*/ 0 w 3338945"/>
              <a:gd name="connsiteY1" fmla="*/ 2050473 h 2050473"/>
              <a:gd name="connsiteX2" fmla="*/ 3338945 w 3338945"/>
              <a:gd name="connsiteY2" fmla="*/ 1260764 h 2050473"/>
              <a:gd name="connsiteX3" fmla="*/ 3338945 w 3338945"/>
              <a:gd name="connsiteY3" fmla="*/ 55419 h 20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8945" h="2050473">
                <a:moveTo>
                  <a:pt x="3311236" y="0"/>
                </a:moveTo>
                <a:lnTo>
                  <a:pt x="0" y="2050473"/>
                </a:lnTo>
                <a:lnTo>
                  <a:pt x="3338945" y="1260764"/>
                </a:lnTo>
                <a:lnTo>
                  <a:pt x="3338945" y="55419"/>
                </a:lnTo>
              </a:path>
            </a:pathLst>
          </a:custGeom>
          <a:solidFill>
            <a:srgbClr val="0070C0">
              <a:alpha val="44706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20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4636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Booklet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719473"/>
                <a:ext cx="8229600" cy="7921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AG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rgbClr val="92D05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61</m:t>
                        </m:r>
                      </m:e>
                    </m:rad>
                    <m:r>
                      <a:rPr lang="en-GB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 </a:t>
                </a:r>
                <a:endParaRPr lang="en-GB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719473"/>
                <a:ext cx="8229600" cy="792163"/>
              </a:xfrm>
              <a:blipFill>
                <a:blip r:embed="rId3"/>
                <a:stretch>
                  <a:fillRect t="-4615" b="-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5924"/>
          <a:stretch/>
        </p:blipFill>
        <p:spPr>
          <a:xfrm>
            <a:off x="162470" y="914400"/>
            <a:ext cx="8905330" cy="4648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146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02262"/>
                <a:ext cx="8229600" cy="723901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DF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rgbClr val="92D05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194</m:t>
                        </m:r>
                      </m:e>
                    </m:rad>
                    <m:r>
                      <a:rPr lang="en-GB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 </a:t>
                </a:r>
                <a:endParaRPr lang="en-GB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02262"/>
                <a:ext cx="8229600" cy="723901"/>
              </a:xfrm>
              <a:blipFill>
                <a:blip r:embed="rId3"/>
                <a:stretch>
                  <a:fillRect t="-5042" b="-134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51" y="1417638"/>
            <a:ext cx="8956749" cy="32721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332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400"/>
            <a:ext cx="8229600" cy="6397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solidFill>
                  <a:srgbClr val="92D050"/>
                </a:solidFill>
                <a:latin typeface="Trebuchet MS" panose="020B0603020202020204" pitchFamily="34" charset="0"/>
              </a:rPr>
              <a:t>PQ = 13 cm</a:t>
            </a:r>
            <a:endParaRPr lang="en-GB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2629"/>
          <a:stretch/>
        </p:blipFill>
        <p:spPr>
          <a:xfrm>
            <a:off x="152400" y="1143000"/>
            <a:ext cx="8839200" cy="3886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784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Challenge: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37419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A right angled triangular pyramid is drawn with the dimensions shown. </a:t>
            </a:r>
          </a:p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Calculate the length of the diagonal of the sloping face, shown by the dotted line.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985" b="4240"/>
          <a:stretch/>
        </p:blipFill>
        <p:spPr>
          <a:xfrm>
            <a:off x="1000125" y="3200401"/>
            <a:ext cx="7143750" cy="3429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642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54172"/>
            <a:ext cx="78312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Label the diagram with the information you have been given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6858" t="11539"/>
          <a:stretch/>
        </p:blipFill>
        <p:spPr>
          <a:xfrm>
            <a:off x="304800" y="1717567"/>
            <a:ext cx="5650602" cy="416717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029200" y="2631967"/>
            <a:ext cx="4572000" cy="19522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da-DK" sz="2800" i="1" dirty="0">
                <a:solidFill>
                  <a:srgbClr val="000000"/>
                </a:solidFill>
                <a:latin typeface="Trebuchet MS" panose="020B0603020202020204" pitchFamily="34" charset="0"/>
              </a:rPr>
              <a:t>AB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7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</a:t>
            </a:r>
          </a:p>
          <a:p>
            <a:pPr algn="ctr">
              <a:lnSpc>
                <a:spcPct val="150000"/>
              </a:lnSpc>
            </a:pPr>
            <a:r>
              <a:rPr lang="da-DK" sz="2800" i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AF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5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</a:t>
            </a:r>
          </a:p>
          <a:p>
            <a:pPr algn="ctr">
              <a:lnSpc>
                <a:spcPct val="150000"/>
              </a:lnSpc>
            </a:pPr>
            <a:r>
              <a:rPr lang="da-DK" sz="2800" i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FC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15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 </a:t>
            </a:r>
            <a:endParaRPr lang="da-DK" sz="28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761293">
            <a:off x="1959247" y="3354007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15 cm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3116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7 cm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206" y="380115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5 cm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797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3048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How is this different to what we have seen so far?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6858" t="11539"/>
          <a:stretch/>
        </p:blipFill>
        <p:spPr>
          <a:xfrm>
            <a:off x="304800" y="1752600"/>
            <a:ext cx="5650602" cy="41671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0" y="2667000"/>
            <a:ext cx="4572000" cy="19522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da-DK" sz="2800" i="1" dirty="0">
                <a:solidFill>
                  <a:srgbClr val="000000"/>
                </a:solidFill>
                <a:latin typeface="Trebuchet MS" panose="020B0603020202020204" pitchFamily="34" charset="0"/>
              </a:rPr>
              <a:t>AB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7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</a:t>
            </a:r>
          </a:p>
          <a:p>
            <a:pPr algn="ctr">
              <a:lnSpc>
                <a:spcPct val="150000"/>
              </a:lnSpc>
            </a:pPr>
            <a:r>
              <a:rPr lang="da-DK" sz="2800" i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AF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5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</a:t>
            </a:r>
          </a:p>
          <a:p>
            <a:pPr algn="ctr">
              <a:lnSpc>
                <a:spcPct val="150000"/>
              </a:lnSpc>
            </a:pPr>
            <a:r>
              <a:rPr lang="da-DK" sz="2800" i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FC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15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 </a:t>
            </a:r>
            <a:endParaRPr lang="da-DK" sz="28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761293">
            <a:off x="1959247" y="3354007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15 cm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3116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7 cm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06" y="380115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5 cm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320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3048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could the question ask us to find?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6858" t="11539"/>
          <a:stretch/>
        </p:blipFill>
        <p:spPr>
          <a:xfrm>
            <a:off x="304800" y="1752600"/>
            <a:ext cx="5650602" cy="41671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0" y="2667000"/>
            <a:ext cx="4572000" cy="19522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da-DK" sz="2800" i="1" dirty="0">
                <a:solidFill>
                  <a:srgbClr val="000000"/>
                </a:solidFill>
                <a:latin typeface="Trebuchet MS" panose="020B0603020202020204" pitchFamily="34" charset="0"/>
              </a:rPr>
              <a:t>AB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7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</a:t>
            </a:r>
          </a:p>
          <a:p>
            <a:pPr algn="ctr">
              <a:lnSpc>
                <a:spcPct val="150000"/>
              </a:lnSpc>
            </a:pPr>
            <a:r>
              <a:rPr lang="da-DK" sz="2800" i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AF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5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</a:t>
            </a:r>
          </a:p>
          <a:p>
            <a:pPr algn="ctr">
              <a:lnSpc>
                <a:spcPct val="150000"/>
              </a:lnSpc>
            </a:pPr>
            <a:r>
              <a:rPr lang="da-DK" sz="2800" i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FC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15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 </a:t>
            </a:r>
            <a:endParaRPr lang="da-DK" sz="28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685800" y="4267200"/>
            <a:ext cx="4495800" cy="533400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 rot="761293">
            <a:off x="1959247" y="3354007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15 cm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3116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7 cm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06" y="380115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5 cm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497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0"/>
            <a:ext cx="7391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rebuchet MS" panose="020B0603020202020204" pitchFamily="34" charset="0"/>
                <a:ea typeface="Times New Roman"/>
              </a:rPr>
              <a:t>T</a:t>
            </a:r>
            <a:r>
              <a:rPr lang="en-US" sz="2800" dirty="0" smtClean="0">
                <a:latin typeface="Trebuchet MS" panose="020B0603020202020204" pitchFamily="34" charset="0"/>
                <a:ea typeface="Times New Roman"/>
              </a:rPr>
              <a:t>he length of the diagonal BH is 13 cm</a:t>
            </a:r>
          </a:p>
          <a:p>
            <a:pPr algn="ctr"/>
            <a:r>
              <a:rPr lang="en-US" sz="2800" dirty="0" smtClean="0">
                <a:latin typeface="Trebuchet MS" panose="020B0603020202020204" pitchFamily="34" charset="0"/>
              </a:rPr>
              <a:t>What is the length of the cuboid?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04" b="3862"/>
          <a:stretch/>
        </p:blipFill>
        <p:spPr>
          <a:xfrm>
            <a:off x="1066800" y="1371600"/>
            <a:ext cx="6934201" cy="4419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6056293"/>
            <a:ext cx="7543800" cy="523220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Trebuchet MS" panose="020B0603020202020204" pitchFamily="34" charset="0"/>
                <a:ea typeface="Times New Roman"/>
              </a:rPr>
              <a:t>Extension: What is the volume of the cuboid?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754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Challenge: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937419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smtClean="0">
                <a:latin typeface="Trebuchet MS" panose="020B0603020202020204" pitchFamily="34" charset="0"/>
                <a:ea typeface="Times New Roman"/>
              </a:rPr>
              <a:t>A </a:t>
            </a:r>
            <a:r>
              <a:rPr lang="en-US" sz="2800" dirty="0">
                <a:latin typeface="Trebuchet MS" panose="020B0603020202020204" pitchFamily="34" charset="0"/>
                <a:ea typeface="Times New Roman"/>
              </a:rPr>
              <a:t>long thin cuboid magnet has a length of 31 cm and a space diagonal of length 33 </a:t>
            </a:r>
            <a:r>
              <a:rPr lang="en-US" sz="2800" dirty="0" smtClean="0">
                <a:latin typeface="Trebuchet MS" panose="020B0603020202020204" pitchFamily="34" charset="0"/>
                <a:ea typeface="Times New Roman"/>
              </a:rPr>
              <a:t>cm. </a:t>
            </a:r>
          </a:p>
          <a:p>
            <a:pPr marL="0" indent="0" algn="ctr">
              <a:buNone/>
            </a:pPr>
            <a:endParaRPr lang="en-US" sz="2800" dirty="0" smtClean="0">
              <a:latin typeface="Trebuchet MS" panose="020B0603020202020204" pitchFamily="34" charset="0"/>
              <a:ea typeface="Times New Roman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Trebuchet MS" panose="020B0603020202020204" pitchFamily="34" charset="0"/>
                <a:ea typeface="Times New Roman"/>
              </a:rPr>
              <a:t>T</a:t>
            </a:r>
            <a:r>
              <a:rPr lang="en-US" sz="2800" dirty="0" smtClean="0">
                <a:latin typeface="Trebuchet MS" panose="020B0603020202020204" pitchFamily="34" charset="0"/>
              </a:rPr>
              <a:t>he </a:t>
            </a:r>
            <a:r>
              <a:rPr lang="en-US" sz="2800" dirty="0">
                <a:latin typeface="Trebuchet MS" panose="020B0603020202020204" pitchFamily="34" charset="0"/>
              </a:rPr>
              <a:t>cuboid has a square cross section</a:t>
            </a:r>
          </a:p>
          <a:p>
            <a:pPr marL="0" indent="0" algn="ctr">
              <a:buNone/>
            </a:pPr>
            <a:endParaRPr lang="en-US" sz="28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US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US" sz="28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US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US" sz="28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Trebuchet MS" panose="020B0603020202020204" pitchFamily="34" charset="0"/>
              </a:rPr>
              <a:t>What </a:t>
            </a:r>
            <a:r>
              <a:rPr lang="en-US" sz="2800" dirty="0">
                <a:latin typeface="Trebuchet MS" panose="020B0603020202020204" pitchFamily="34" charset="0"/>
              </a:rPr>
              <a:t>are the other dimensions of the cuboid</a:t>
            </a:r>
            <a:r>
              <a:rPr lang="en-US" sz="2800" dirty="0" smtClean="0">
                <a:latin typeface="Trebuchet MS" panose="020B0603020202020204" pitchFamily="34" charset="0"/>
              </a:rPr>
              <a:t>?</a:t>
            </a:r>
          </a:p>
          <a:p>
            <a:pPr marL="0" indent="0" algn="ctr">
              <a:buNone/>
            </a:pPr>
            <a:r>
              <a:rPr lang="en-GB" sz="2800" dirty="0" smtClean="0">
                <a:solidFill>
                  <a:srgbClr val="92D050"/>
                </a:solidFill>
                <a:latin typeface="Trebuchet MS" panose="020B0603020202020204" pitchFamily="34" charset="0"/>
              </a:rPr>
              <a:t>x = 8 cm</a:t>
            </a:r>
            <a:endParaRPr lang="en-US" sz="28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52800"/>
            <a:ext cx="8686800" cy="17480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8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Challenge 2: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937419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GB" sz="2800" dirty="0" smtClean="0">
                <a:latin typeface="Trebuchet MS" panose="020B0603020202020204" pitchFamily="34" charset="0"/>
                <a:ea typeface="Times New Roman"/>
              </a:rPr>
              <a:t>What </a:t>
            </a:r>
            <a:r>
              <a:rPr lang="en-GB" sz="2800" dirty="0">
                <a:latin typeface="Trebuchet MS" panose="020B0603020202020204" pitchFamily="34" charset="0"/>
                <a:ea typeface="Times New Roman"/>
              </a:rPr>
              <a:t>are the distances from the origin to each of the other 7 vertices (corners) of the cuboid?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3" t="9387" r="14748" b="4694"/>
          <a:stretch/>
        </p:blipFill>
        <p:spPr>
          <a:xfrm>
            <a:off x="2590800" y="1876491"/>
            <a:ext cx="4343400" cy="45868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128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209800"/>
            <a:ext cx="701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 smtClean="0">
                <a:latin typeface="Trebuchet MS" panose="020B0603020202020204" pitchFamily="34" charset="0"/>
              </a:rPr>
              <a:t>Resources</a:t>
            </a:r>
            <a:endParaRPr lang="en-GB" sz="8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999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523" y="171162"/>
            <a:ext cx="82296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GB" sz="4000" dirty="0" smtClean="0">
                <a:latin typeface="Trebuchet MS" panose="020B0603020202020204" pitchFamily="34" charset="0"/>
              </a:rPr>
              <a:t>Fill in the blanks …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t="4651" r="32558" b="42636"/>
          <a:stretch/>
        </p:blipFill>
        <p:spPr>
          <a:xfrm>
            <a:off x="3733800" y="900896"/>
            <a:ext cx="4267200" cy="2590800"/>
          </a:xfrm>
          <a:prstGeom prst="rect">
            <a:avLst/>
          </a:prstGeom>
        </p:spPr>
      </p:pic>
      <p:sp>
        <p:nvSpPr>
          <p:cNvPr id="5" name="Right Triangle 4"/>
          <p:cNvSpPr/>
          <p:nvPr/>
        </p:nvSpPr>
        <p:spPr bwMode="auto">
          <a:xfrm flipH="1">
            <a:off x="533400" y="3962400"/>
            <a:ext cx="2438400" cy="914400"/>
          </a:xfrm>
          <a:prstGeom prst="rtTriangle">
            <a:avLst/>
          </a:prstGeom>
          <a:solidFill>
            <a:srgbClr val="FF9F9E"/>
          </a:solidFill>
          <a:ln w="1905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4876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____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1968" y="42349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____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8" name="Right Triangle 7"/>
          <p:cNvSpPr/>
          <p:nvPr/>
        </p:nvSpPr>
        <p:spPr bwMode="auto">
          <a:xfrm flipH="1">
            <a:off x="5019368" y="3962400"/>
            <a:ext cx="2438400" cy="914400"/>
          </a:xfrm>
          <a:prstGeom prst="rtTriangle">
            <a:avLst/>
          </a:prstGeom>
          <a:solidFill>
            <a:srgbClr val="48BE9C"/>
          </a:solidFill>
          <a:ln w="1905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1368" y="4876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____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47936" y="42349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____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9200" y="5486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AC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= ___</a:t>
            </a:r>
            <a:r>
              <a:rPr lang="en-GB" baseline="30000" dirty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+ ___</a:t>
            </a:r>
            <a:r>
              <a:rPr lang="en-GB" baseline="30000" dirty="0">
                <a:latin typeface="Trebuchet MS" panose="020B0603020202020204" pitchFamily="34" charset="0"/>
              </a:rPr>
              <a:t>2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6019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AC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=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6477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AC =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8800" y="54218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AG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= ___</a:t>
            </a:r>
            <a:r>
              <a:rPr lang="en-GB" baseline="30000" dirty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+ ___</a:t>
            </a:r>
            <a:r>
              <a:rPr lang="en-GB" baseline="30000" dirty="0">
                <a:latin typeface="Trebuchet MS" panose="020B0603020202020204" pitchFamily="34" charset="0"/>
              </a:rPr>
              <a:t>2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8800" y="59552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AG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=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0" y="64124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AG =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1305232" y="1706830"/>
            <a:ext cx="213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Find the length of the line AG</a:t>
            </a:r>
            <a:endParaRPr lang="en-GB" sz="2400" kern="0" dirty="0">
              <a:latin typeface="Trebuchet MS" panose="020B0603020202020204" pitchFamily="34" charset="0"/>
            </a:endParaRPr>
          </a:p>
        </p:txBody>
      </p:sp>
      <p:sp>
        <p:nvSpPr>
          <p:cNvPr id="2" name="Freeform 1"/>
          <p:cNvSpPr/>
          <p:nvPr/>
        </p:nvSpPr>
        <p:spPr bwMode="auto">
          <a:xfrm>
            <a:off x="4128655" y="1205345"/>
            <a:ext cx="3338945" cy="2050473"/>
          </a:xfrm>
          <a:custGeom>
            <a:avLst/>
            <a:gdLst>
              <a:gd name="connsiteX0" fmla="*/ 3311236 w 3338945"/>
              <a:gd name="connsiteY0" fmla="*/ 0 h 2050473"/>
              <a:gd name="connsiteX1" fmla="*/ 0 w 3338945"/>
              <a:gd name="connsiteY1" fmla="*/ 2050473 h 2050473"/>
              <a:gd name="connsiteX2" fmla="*/ 3338945 w 3338945"/>
              <a:gd name="connsiteY2" fmla="*/ 1260764 h 2050473"/>
              <a:gd name="connsiteX3" fmla="*/ 3338945 w 3338945"/>
              <a:gd name="connsiteY3" fmla="*/ 55419 h 20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8945" h="2050473">
                <a:moveTo>
                  <a:pt x="3311236" y="0"/>
                </a:moveTo>
                <a:lnTo>
                  <a:pt x="0" y="2050473"/>
                </a:lnTo>
                <a:lnTo>
                  <a:pt x="3338945" y="1260764"/>
                </a:lnTo>
                <a:lnTo>
                  <a:pt x="3338945" y="55419"/>
                </a:lnTo>
              </a:path>
            </a:pathLst>
          </a:custGeom>
          <a:solidFill>
            <a:srgbClr val="0070C0">
              <a:alpha val="44706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286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Challenge: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37419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Calculate the length of the diagonal of the sloping face, shown by the dotted line.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231" t="5985" r="20133" b="4240"/>
          <a:stretch/>
        </p:blipFill>
        <p:spPr>
          <a:xfrm>
            <a:off x="152400" y="2948782"/>
            <a:ext cx="3962400" cy="2514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228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858" t="11539" b="3496"/>
          <a:stretch/>
        </p:blipFill>
        <p:spPr>
          <a:xfrm>
            <a:off x="1104900" y="1066800"/>
            <a:ext cx="7315200" cy="518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4400" y="152400"/>
            <a:ext cx="7696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a-DK" sz="2800" i="1" dirty="0">
                <a:solidFill>
                  <a:srgbClr val="000000"/>
                </a:solidFill>
                <a:latin typeface="Trebuchet MS" panose="020B0603020202020204" pitchFamily="34" charset="0"/>
              </a:rPr>
              <a:t>AB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7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      </a:t>
            </a:r>
            <a:r>
              <a:rPr lang="da-DK" sz="2800" i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AF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5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     </a:t>
            </a:r>
            <a:r>
              <a:rPr lang="da-DK" sz="2800" i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FC </a:t>
            </a:r>
            <a:r>
              <a:rPr lang="da-DK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= 15 </a:t>
            </a:r>
            <a:r>
              <a:rPr lang="da-DK" sz="28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cm </a:t>
            </a:r>
            <a:endParaRPr lang="da-DK" sz="28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989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1347</TotalTime>
  <Words>510</Words>
  <Application>Microsoft Office PowerPoint</Application>
  <PresentationFormat>On-screen Show (4:3)</PresentationFormat>
  <Paragraphs>93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1_Default Design</vt:lpstr>
      <vt:lpstr>PowerPoint Presentation</vt:lpstr>
      <vt:lpstr>Booklet</vt:lpstr>
      <vt:lpstr>PowerPoint Presentation</vt:lpstr>
      <vt:lpstr>PowerPoint Presentation</vt:lpstr>
      <vt:lpstr>Challenge: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161</cp:revision>
  <cp:lastPrinted>1601-01-01T00:00:00Z</cp:lastPrinted>
  <dcterms:created xsi:type="dcterms:W3CDTF">1601-01-01T00:00:00Z</dcterms:created>
  <dcterms:modified xsi:type="dcterms:W3CDTF">2018-04-28T10:56:26Z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