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5"/>
  </p:sldMasterIdLst>
  <p:notesMasterIdLst>
    <p:notesMasterId r:id="rId16"/>
  </p:notesMasterIdLst>
  <p:handoutMasterIdLst>
    <p:handoutMasterId r:id="rId17"/>
  </p:handoutMasterIdLst>
  <p:sldIdLst>
    <p:sldId id="274" r:id="rId6"/>
    <p:sldId id="273" r:id="rId7"/>
    <p:sldId id="278" r:id="rId8"/>
    <p:sldId id="279" r:id="rId9"/>
    <p:sldId id="280" r:id="rId10"/>
    <p:sldId id="281" r:id="rId11"/>
    <p:sldId id="282" r:id="rId12"/>
    <p:sldId id="283" r:id="rId13"/>
    <p:sldId id="286" r:id="rId14"/>
    <p:sldId id="287" r:id="rId15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FF99"/>
    <a:srgbClr val="FFCC99"/>
    <a:srgbClr val="66FFFF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3" autoAdjust="0"/>
    <p:restoredTop sz="94660"/>
  </p:normalViewPr>
  <p:slideViewPr>
    <p:cSldViewPr>
      <p:cViewPr>
        <p:scale>
          <a:sx n="70" d="100"/>
          <a:sy n="70" d="100"/>
        </p:scale>
        <p:origin x="-1512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07/03/2018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11DA5-D096-4546-AA72-FFE3ECB127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60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5493-C10F-4C43-B66C-4EBE4CB802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069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CB409-910A-45C5-9910-28B64255EB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08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1F53F-8977-4421-8889-417406AC7A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630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DF2-2AFC-4E10-8ADF-AA8E9D6EF3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A91FB-91EC-4E59-B90F-F208964691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230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73565-5199-4A45-8C2D-BBF191C289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875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42EDA-6EA4-4A62-A2F7-6E8E820C51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53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11ABE-309D-4273-A985-95F085A710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79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A7D56-9DB8-41F7-8ED7-4A6E0F323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92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ECB30-CF75-4C24-AFA3-EA4342C548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086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6B62A93-E731-4507-92B0-192FA4C5B8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Recap from last lesson.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On your whiteboards:</a:t>
                </a: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None/>
                  <a:defRPr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en-GB" sz="2800" kern="1200" dirty="0" smtClean="0">
                    <a:latin typeface="Trebuchet MS" panose="020B0603020202020204" pitchFamily="34" charset="0"/>
                    <a:cs typeface="Arial" charset="0"/>
                  </a:rPr>
                  <a:t>Fill </a:t>
                </a:r>
                <a:r>
                  <a:rPr lang="en-GB" sz="2800" kern="1200" dirty="0">
                    <a:latin typeface="Trebuchet MS" panose="020B0603020202020204" pitchFamily="34" charset="0"/>
                    <a:cs typeface="Arial" charset="0"/>
                  </a:rPr>
                  <a:t>in the table for </a:t>
                </a:r>
                <a14:m>
                  <m:oMath xmlns:m="http://schemas.openxmlformats.org/officeDocument/2006/math">
                    <m:r>
                      <a:rPr lang="en-GB" sz="2800" i="1" kern="1200" dirty="0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en-GB" sz="2800" i="1" kern="1200" dirty="0" smtClean="0">
                        <a:latin typeface="Cambria Math"/>
                        <a:cs typeface="Arial" charset="0"/>
                      </a:rPr>
                      <m:t> = </m:t>
                    </m:r>
                    <m:r>
                      <a:rPr lang="en-GB" sz="2800" i="1" kern="1200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GB" sz="2800" i="1" kern="1200" dirty="0" smtClean="0">
                        <a:latin typeface="Cambria Math"/>
                        <a:cs typeface="Arial" charset="0"/>
                      </a:rPr>
                      <m:t>² − 6</m:t>
                    </m:r>
                    <m:r>
                      <a:rPr lang="en-GB" sz="2800" i="1" kern="1200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GB" sz="2800" i="1" kern="1200" dirty="0" smtClean="0">
                        <a:latin typeface="Cambria Math"/>
                        <a:cs typeface="Arial" charset="0"/>
                      </a:rPr>
                      <m:t> + 5  </m:t>
                    </m:r>
                  </m:oMath>
                </a14:m>
                <a:endParaRPr lang="en-GB" sz="2800" kern="1200" dirty="0">
                  <a:latin typeface="Trebuchet MS" panose="020B0603020202020204" pitchFamily="34" charset="0"/>
                  <a:cs typeface="Arial" charset="0"/>
                </a:endParaRPr>
              </a:p>
              <a:p>
                <a:pPr marL="0" indent="0" eaLnBrk="1" hangingPunct="1">
                  <a:buNone/>
                  <a:defRPr/>
                </a:pPr>
                <a:endParaRPr lang="en-GB" sz="2800" kern="1200" dirty="0">
                  <a:latin typeface="Trebuchet MS" panose="020B0603020202020204" pitchFamily="34" charset="0"/>
                  <a:cs typeface="Arial" charset="0"/>
                </a:endParaRPr>
              </a:p>
              <a:p>
                <a:pPr marL="0" indent="0" eaLnBrk="1" hangingPunct="1">
                  <a:buNone/>
                  <a:defRPr/>
                </a:pPr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blipFill rotWithShape="1">
                <a:blip r:embed="rId3"/>
                <a:stretch>
                  <a:fillRect l="-1387" t="-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912640"/>
              </p:ext>
            </p:extLst>
          </p:nvPr>
        </p:nvGraphicFramePr>
        <p:xfrm>
          <a:off x="1619672" y="2852936"/>
          <a:ext cx="6048672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2"/>
                <a:gridCol w="1008112"/>
                <a:gridCol w="1008112"/>
                <a:gridCol w="1008112"/>
                <a:gridCol w="1008112"/>
                <a:gridCol w="1008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latin typeface="Trebuchet MS" panose="020B0603020202020204" pitchFamily="34" charset="0"/>
                        </a:rPr>
                        <a:t>0</a:t>
                      </a:r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latin typeface="Trebuchet MS" panose="020B0603020202020204" pitchFamily="34" charset="0"/>
                        </a:rPr>
                        <a:t>1</a:t>
                      </a:r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latin typeface="Trebuchet MS" panose="020B0603020202020204" pitchFamily="34" charset="0"/>
                        </a:rPr>
                        <a:t>2</a:t>
                      </a:r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latin typeface="Trebuchet MS" panose="020B0603020202020204" pitchFamily="34" charset="0"/>
                        </a:rPr>
                        <a:t>3</a:t>
                      </a:r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latin typeface="Trebuchet MS" panose="020B0603020202020204" pitchFamily="34" charset="0"/>
                        </a:rPr>
                        <a:t>4</a:t>
                      </a:r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latin typeface="Trebuchet MS" panose="020B0603020202020204" pitchFamily="34" charset="0"/>
                        </a:rPr>
                        <a:t>5</a:t>
                      </a:r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32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</p:spPr>
            <p:txBody>
              <a:bodyPr/>
              <a:lstStyle/>
              <a:p>
                <a:pPr eaLnBrk="1" hangingPunct="1">
                  <a:buFontTx/>
                  <a:buNone/>
                  <a:defRPr/>
                </a:pPr>
                <a:r>
                  <a:rPr lang="en-GB" sz="2800" kern="1200" dirty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What are you finding when you substitute?</a:t>
                </a: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14:m>
                  <m:oMath xmlns:m="http://schemas.openxmlformats.org/officeDocument/2006/math">
                    <m:r>
                      <a:rPr lang="en-GB" sz="2300" i="1" dirty="0" smtClean="0">
                        <a:latin typeface="Cambria Math"/>
                      </a:rPr>
                      <m:t>𝑦</m:t>
                    </m:r>
                    <m:r>
                      <a:rPr lang="en-GB" sz="2300" i="1" dirty="0" smtClean="0">
                        <a:latin typeface="Cambria Math"/>
                      </a:rPr>
                      <m:t> = 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² − 6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 + 5  </m:t>
                    </m:r>
                  </m:oMath>
                </a14:m>
                <a:r>
                  <a:rPr lang="en-GB" sz="2300" dirty="0" smtClean="0">
                    <a:latin typeface="Trebuchet MS" panose="020B0603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 = 5</m:t>
                    </m:r>
                  </m:oMath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You are finding the </a:t>
                </a:r>
                <a:r>
                  <a:rPr lang="en-GB" sz="23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value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 of the </a:t>
                </a:r>
                <a:r>
                  <a:rPr lang="en-GB" sz="23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function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 = 5</m:t>
                    </m:r>
                  </m:oMath>
                </a14:m>
                <a:r>
                  <a:rPr lang="en-GB" sz="2300" dirty="0" smtClean="0">
                    <a:latin typeface="Trebuchet MS" panose="020B0603020202020204" pitchFamily="34" charset="0"/>
                  </a:rPr>
                  <a:t>.</a:t>
                </a: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You are finding the coordinate (5, ?)</a:t>
                </a: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blipFill rotWithShape="1">
                <a:blip r:embed="rId4"/>
                <a:stretch>
                  <a:fillRect l="-1387" t="-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981325"/>
            <a:ext cx="3743325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hangingPunct="1">
                  <a:buFontTx/>
                  <a:buNone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What are you finding when you substitute?</a:t>
                </a:r>
              </a:p>
              <a:p>
                <a:pPr eaLnBrk="1" hangingPunct="1">
                  <a:buFontTx/>
                  <a:buNone/>
                </a:pP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>
                    <a:latin typeface="Trebuchet MS" panose="020B0603020202020204" pitchFamily="34" charset="0"/>
                  </a:rPr>
                  <a:t>The value of the function is sometimes referred to as </a:t>
                </a:r>
                <a14:m>
                  <m:oMath xmlns:m="http://schemas.openxmlformats.org/officeDocument/2006/math">
                    <m:r>
                      <a:rPr lang="en-GB" sz="2300" i="1" dirty="0" smtClean="0">
                        <a:latin typeface="Cambria Math"/>
                      </a:rPr>
                      <m:t>𝑓</m:t>
                    </m:r>
                    <m:r>
                      <a:rPr lang="en-GB" sz="2300" i="1" dirty="0" smtClean="0">
                        <a:latin typeface="Cambria Math"/>
                      </a:rPr>
                      <m:t>(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2300" i="1" dirty="0" smtClean="0">
                        <a:latin typeface="Cambria Math"/>
                      </a:rPr>
                      <m:t>𝑦</m:t>
                    </m:r>
                    <m:r>
                      <a:rPr lang="en-GB" sz="2300" i="1" dirty="0" smtClean="0">
                        <a:latin typeface="Cambria Math"/>
                      </a:rPr>
                      <m:t> = 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² − 6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 + 5  </m:t>
                    </m:r>
                  </m:oMath>
                </a14:m>
                <a:r>
                  <a:rPr lang="en-GB" sz="2300" dirty="0">
                    <a:latin typeface="Trebuchet MS" panose="020B0603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 = 5</m:t>
                    </m:r>
                  </m:oMath>
                </a14:m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>
                    <a:latin typeface="Trebuchet MS" panose="020B0603020202020204" pitchFamily="34" charset="0"/>
                  </a:rPr>
                  <a:t>Can be written as </a:t>
                </a: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300" i="1" dirty="0" smtClean="0">
                        <a:latin typeface="Cambria Math"/>
                      </a:rPr>
                      <m:t>𝑓</m:t>
                    </m:r>
                    <m:r>
                      <a:rPr lang="en-GB" sz="2300" i="1" dirty="0" smtClean="0">
                        <a:latin typeface="Cambria Math"/>
                      </a:rPr>
                      <m:t>(</m:t>
                    </m:r>
                    <m:r>
                      <a:rPr lang="en-GB" sz="2300" b="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) = 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² − 6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 + 5</m:t>
                    </m:r>
                  </m:oMath>
                </a14:m>
                <a:r>
                  <a:rPr lang="en-GB" sz="2300" dirty="0" smtClean="0">
                    <a:latin typeface="Trebuchet MS" panose="020B0603020202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GB" sz="2300" b="0" i="1" smtClean="0">
                        <a:latin typeface="Cambria Math"/>
                      </a:rPr>
                      <m:t>𝑓</m:t>
                    </m:r>
                    <m:r>
                      <a:rPr lang="en-GB" sz="2300" b="0" i="1" smtClean="0">
                        <a:latin typeface="Cambria Math"/>
                      </a:rPr>
                      <m:t>(5)</m:t>
                    </m:r>
                  </m:oMath>
                </a14:m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>
                    <a:latin typeface="Trebuchet MS" panose="020B0603020202020204" pitchFamily="34" charset="0"/>
                  </a:rPr>
                  <a:t>They mean exactly the same thing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!</a:t>
                </a: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Find: a) </a:t>
                </a:r>
                <a14:m>
                  <m:oMath xmlns:m="http://schemas.openxmlformats.org/officeDocument/2006/math">
                    <m:r>
                      <a:rPr lang="en-GB" sz="23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r>
                  <a:rPr lang="en-GB" sz="2300" dirty="0" smtClean="0">
                    <a:latin typeface="Trebuchet MS" panose="020B0603020202020204" pitchFamily="34" charset="0"/>
                  </a:rPr>
                  <a:t>	b) </a:t>
                </a:r>
                <a14:m>
                  <m:oMath xmlns:m="http://schemas.openxmlformats.org/officeDocument/2006/math">
                    <m:r>
                      <a:rPr lang="en-GB" sz="2300" b="0" i="1" smtClean="0">
                        <a:latin typeface="Cambria Math"/>
                      </a:rPr>
                      <m:t>𝑓</m:t>
                    </m:r>
                    <m:r>
                      <a:rPr lang="en-GB" sz="2300" b="0" i="1" smtClean="0">
                        <a:latin typeface="Cambria Math"/>
                      </a:rPr>
                      <m:t>(0)</m:t>
                    </m:r>
                  </m:oMath>
                </a14:m>
                <a:r>
                  <a:rPr lang="en-GB" sz="2300" dirty="0" smtClean="0">
                    <a:latin typeface="Trebuchet MS" panose="020B0603020202020204" pitchFamily="34" charset="0"/>
                  </a:rPr>
                  <a:t> c) </a:t>
                </a:r>
                <a14:m>
                  <m:oMath xmlns:m="http://schemas.openxmlformats.org/officeDocument/2006/math">
                    <m:r>
                      <a:rPr lang="en-GB" sz="2300" b="0" i="1" smtClean="0">
                        <a:latin typeface="Cambria Math"/>
                      </a:rPr>
                      <m:t>𝑓</m:t>
                    </m:r>
                    <m:r>
                      <a:rPr lang="en-GB" sz="2300" b="0" i="1" smtClean="0">
                        <a:latin typeface="Cambria Math"/>
                      </a:rPr>
                      <m:t>(1)</m:t>
                    </m:r>
                  </m:oMath>
                </a14:m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b="1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b="1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b="1" dirty="0">
                    <a:latin typeface="Trebuchet MS" panose="020B0603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blipFill rotWithShape="1">
                <a:blip r:embed="rId3"/>
                <a:stretch>
                  <a:fillRect l="-1387" t="-8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744913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8" y="621555"/>
                <a:ext cx="8785225" cy="6119813"/>
              </a:xfr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hangingPunct="1">
                  <a:buFontTx/>
                  <a:buNone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Link to factorising:</a:t>
                </a: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Factorise the right hand side of the equation</a:t>
                </a: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𝑦</m:t>
                      </m:r>
                      <m:r>
                        <a:rPr lang="en-GB" sz="2300" i="1" dirty="0" smtClean="0">
                          <a:latin typeface="Cambria Math"/>
                        </a:rPr>
                        <m:t> = 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² − 6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+ 5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𝑦</m:t>
                      </m:r>
                      <m:r>
                        <a:rPr lang="en-GB" sz="2300" i="1" dirty="0" smtClean="0">
                          <a:latin typeface="Cambria Math"/>
                        </a:rPr>
                        <m:t>= (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–1)(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–5)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Fill in the table for the factorised </a:t>
                </a:r>
              </a:p>
              <a:p>
                <a:pPr eaLnBrk="1" hangingPunct="1">
                  <a:buFontTx/>
                  <a:buNone/>
                </a:pPr>
                <a:r>
                  <a:rPr lang="en-GB" sz="2300" dirty="0">
                    <a:latin typeface="Trebuchet MS" panose="020B0603020202020204" pitchFamily="34" charset="0"/>
                  </a:rPr>
                  <a:t>f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orm underneath your previous table.</a:t>
                </a:r>
              </a:p>
              <a:p>
                <a:pPr eaLnBrk="1" hangingPunct="1">
                  <a:buFontTx/>
                  <a:buNone/>
                </a:pPr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b="1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None/>
                </a:pPr>
                <a:r>
                  <a:rPr lang="en-GB" sz="2300" dirty="0">
                    <a:latin typeface="Trebuchet MS" panose="020B0603020202020204" pitchFamily="34" charset="0"/>
                  </a:rPr>
                  <a:t>It should have the same values as 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on your whiteboard</a:t>
                </a: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b="1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b="1" dirty="0">
                    <a:latin typeface="Trebuchet MS" panose="020B0603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8" y="621555"/>
                <a:ext cx="8785225" cy="6119813"/>
              </a:xfrm>
              <a:blipFill rotWithShape="1">
                <a:blip r:embed="rId3"/>
                <a:stretch>
                  <a:fillRect l="-1387" t="-8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744913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370100"/>
              </p:ext>
            </p:extLst>
          </p:nvPr>
        </p:nvGraphicFramePr>
        <p:xfrm>
          <a:off x="755576" y="5135592"/>
          <a:ext cx="3696072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6012"/>
                <a:gridCol w="616012"/>
                <a:gridCol w="616012"/>
                <a:gridCol w="616012"/>
                <a:gridCol w="616012"/>
                <a:gridCol w="6160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3851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9" y="549275"/>
                <a:ext cx="5184700" cy="6119813"/>
              </a:xfr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hangingPunct="1">
                  <a:buFontTx/>
                  <a:buNone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Link to factorising:</a:t>
                </a: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𝑦</m:t>
                      </m:r>
                      <m:r>
                        <a:rPr lang="en-GB" sz="2300" i="1" dirty="0" smtClean="0">
                          <a:latin typeface="Cambria Math"/>
                        </a:rPr>
                        <m:t> = 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² − 6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+ 5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𝑦</m:t>
                      </m:r>
                      <m:r>
                        <a:rPr lang="en-GB" sz="2300" i="1" dirty="0" smtClean="0">
                          <a:latin typeface="Cambria Math"/>
                        </a:rPr>
                        <m:t>= (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–1)(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– 5)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>
                    <a:latin typeface="Trebuchet MS" panose="020B0603020202020204" pitchFamily="34" charset="0"/>
                  </a:rPr>
                  <a:t>So 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either </a:t>
                </a:r>
                <a:r>
                  <a:rPr lang="en-GB" sz="2300" dirty="0">
                    <a:latin typeface="Trebuchet MS" panose="020B0603020202020204" pitchFamily="34" charset="0"/>
                  </a:rPr>
                  <a:t>of the forms can be used to </a:t>
                </a:r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plot the </a:t>
                </a:r>
                <a:r>
                  <a:rPr lang="en-GB" sz="2300" dirty="0">
                    <a:latin typeface="Trebuchet MS" panose="020B0603020202020204" pitchFamily="34" charset="0"/>
                  </a:rPr>
                  <a:t>graph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.</a:t>
                </a: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However, the factorised form can give us more information about the graph.</a:t>
                </a: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b="1" dirty="0">
                    <a:latin typeface="Trebuchet MS" panose="020B0603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9" y="549275"/>
                <a:ext cx="5184700" cy="6119813"/>
              </a:xfrm>
              <a:blipFill rotWithShape="1">
                <a:blip r:embed="rId3"/>
                <a:stretch>
                  <a:fillRect l="-2350" t="-896" r="-10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744913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5890366" y="2924944"/>
            <a:ext cx="57606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8172400" y="2962931"/>
            <a:ext cx="57606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889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hangingPunct="1">
                  <a:buFontTx/>
                  <a:buNone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Link to factorising:</a:t>
                </a: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𝑦</m:t>
                      </m:r>
                      <m:r>
                        <a:rPr lang="en-GB" sz="2300" i="1" dirty="0" smtClean="0">
                          <a:latin typeface="Cambria Math"/>
                        </a:rPr>
                        <m:t> = 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² − 6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+ 5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𝑦</m:t>
                      </m:r>
                      <m:r>
                        <a:rPr lang="en-GB" sz="2300" i="1" dirty="0" smtClean="0">
                          <a:latin typeface="Cambria Math"/>
                        </a:rPr>
                        <m:t>= (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– 1)(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– 5)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The points where the graph crosses </a:t>
                </a: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the x-axis are called the </a:t>
                </a: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roots of the equation</a:t>
                </a: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The roots for this equation occur </a:t>
                </a: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when</a:t>
                </a:r>
                <a14:m>
                  <m:oMath xmlns:m="http://schemas.openxmlformats.org/officeDocument/2006/math">
                    <m:r>
                      <a:rPr lang="en-GB" sz="2300" b="0" i="0" dirty="0" smtClean="0">
                        <a:solidFill>
                          <a:srgbClr val="FF0000"/>
                        </a:solidFill>
                        <a:latin typeface="Cambria Math"/>
                      </a:rPr>
                      <m:t>  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= 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n-GB" sz="2300" b="1" dirty="0" smtClean="0">
                  <a:solidFill>
                    <a:srgbClr val="FF0000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In this case the roots are </a:t>
                </a:r>
                <a14:m>
                  <m:oMath xmlns:m="http://schemas.openxmlformats.org/officeDocument/2006/math"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= 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en-GB" sz="2300" b="1" dirty="0" smtClean="0">
                    <a:latin typeface="Trebuchet MS" panose="020B0603020202020204" pitchFamily="34" charset="0"/>
                  </a:rPr>
                  <a:t> 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300" dirty="0" smtClean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GB" sz="2300" dirty="0" smtClean="0">
                        <a:solidFill>
                          <a:srgbClr val="FF0000"/>
                        </a:solidFill>
                        <a:latin typeface="Cambria Math"/>
                      </a:rPr>
                      <m:t> =</m:t>
                    </m:r>
                    <m:r>
                      <a:rPr lang="en-GB" sz="2300" dirty="0" smtClean="0">
                        <a:solidFill>
                          <a:srgbClr val="FF0000"/>
                        </a:solidFill>
                        <a:latin typeface="Cambria Math"/>
                      </a:rPr>
                      <m:t>𝟓</m:t>
                    </m:r>
                  </m:oMath>
                </a14:m>
                <a:r>
                  <a:rPr lang="en-GB" sz="2300" dirty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  </a:t>
                </a:r>
                <a:endParaRPr lang="en-GB" sz="2300" dirty="0" smtClean="0">
                  <a:solidFill>
                    <a:srgbClr val="FF0000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(</a:t>
                </a:r>
                <a:r>
                  <a:rPr lang="en-GB" sz="2300" dirty="0">
                    <a:latin typeface="Trebuchet MS" panose="020B0603020202020204" pitchFamily="34" charset="0"/>
                  </a:rPr>
                  <a:t>look at your tables)</a:t>
                </a:r>
              </a:p>
            </p:txBody>
          </p:sp>
        </mc:Choice>
        <mc:Fallback xmlns=""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blipFill rotWithShape="1">
                <a:blip r:embed="rId3"/>
                <a:stretch>
                  <a:fillRect l="-1387" t="-8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744913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5890366" y="2924944"/>
            <a:ext cx="57606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8172400" y="2962931"/>
            <a:ext cx="57606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176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hangingPunct="1">
                  <a:buFontTx/>
                  <a:buNone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Link to factorising:</a:t>
                </a: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𝑦</m:t>
                      </m:r>
                      <m:r>
                        <a:rPr lang="en-GB" sz="2300" i="1" dirty="0" smtClean="0">
                          <a:latin typeface="Cambria Math"/>
                        </a:rPr>
                        <m:t> = 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² − 6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+ 5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𝑦</m:t>
                      </m:r>
                      <m:r>
                        <a:rPr lang="en-GB" sz="2300" i="1" dirty="0" smtClean="0">
                          <a:latin typeface="Cambria Math"/>
                        </a:rPr>
                        <m:t>= (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– 1)(</m:t>
                      </m:r>
                      <m:r>
                        <a:rPr lang="en-GB" sz="2300" i="1" dirty="0" smtClean="0">
                          <a:latin typeface="Cambria Math"/>
                        </a:rPr>
                        <m:t>𝑥</m:t>
                      </m:r>
                      <m:r>
                        <a:rPr lang="en-GB" sz="2300" i="1" dirty="0" smtClean="0">
                          <a:latin typeface="Cambria Math"/>
                        </a:rPr>
                        <m:t> – 5)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We say when</a:t>
                </a:r>
                <a14:m>
                  <m:oMath xmlns:m="http://schemas.openxmlformats.org/officeDocument/2006/math"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= 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  <m:r>
                      <a:rPr lang="en-GB" sz="2300" b="1" i="0" dirty="0" smtClean="0">
                        <a:solidFill>
                          <a:srgbClr val="FF0000"/>
                        </a:solidFill>
                        <a:latin typeface="Cambria Math"/>
                      </a:rPr>
                      <m:t>, </m:t>
                    </m:r>
                  </m:oMath>
                </a14:m>
                <a:endParaRPr lang="en-GB" sz="2300" b="1" i="0" dirty="0" smtClean="0">
                  <a:solidFill>
                    <a:srgbClr val="FF0000"/>
                  </a:solidFill>
                  <a:latin typeface="Cambria Math"/>
                </a:endParaRPr>
              </a:p>
              <a:p>
                <a:pPr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= 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en-GB" sz="2300" b="1" dirty="0" smtClean="0">
                    <a:latin typeface="Trebuchet MS" panose="020B0603020202020204" pitchFamily="34" charset="0"/>
                  </a:rPr>
                  <a:t> </a:t>
                </a:r>
                <a:r>
                  <a:rPr lang="en-GB" sz="2300" dirty="0" smtClean="0">
                    <a:latin typeface="Trebuchet MS" panose="020B0603020202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=</m:t>
                    </m:r>
                    <m:r>
                      <a:rPr lang="en-GB" sz="23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𝟓</m:t>
                    </m:r>
                  </m:oMath>
                </a14:m>
                <a:r>
                  <a:rPr lang="en-GB" sz="2300" b="1" dirty="0">
                    <a:latin typeface="Trebuchet MS" panose="020B0603020202020204" pitchFamily="34" charset="0"/>
                  </a:rPr>
                  <a:t> </a:t>
                </a:r>
                <a:endParaRPr lang="en-GB" sz="2300" b="1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b="1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How does this link with the </a:t>
                </a: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factorised form?</a:t>
                </a:r>
                <a:endParaRPr lang="en-GB" sz="23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blipFill rotWithShape="1">
                <a:blip r:embed="rId3"/>
                <a:stretch>
                  <a:fillRect l="-1387" t="-8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744913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5890366" y="2924944"/>
            <a:ext cx="57606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8172400" y="2962931"/>
            <a:ext cx="57606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95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9" y="549275"/>
                <a:ext cx="7993012" cy="6119813"/>
              </a:xfr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1" hangingPunct="1">
                  <a:buFontTx/>
                  <a:buNone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Link to factorising:</a:t>
                </a: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If</a:t>
                </a:r>
                <a14:m>
                  <m:oMath xmlns:m="http://schemas.openxmlformats.org/officeDocument/2006/math">
                    <m:r>
                      <a:rPr lang="en-GB" sz="2300" b="0" i="0" dirty="0" smtClean="0">
                        <a:latin typeface="Cambria Math"/>
                      </a:rPr>
                      <m:t>   </m:t>
                    </m:r>
                    <m:r>
                      <a:rPr lang="en-GB" sz="2300" i="1" dirty="0" smtClean="0">
                        <a:latin typeface="Cambria Math"/>
                      </a:rPr>
                      <m:t>𝑦</m:t>
                    </m:r>
                    <m:r>
                      <a:rPr lang="en-GB" sz="2300" i="1" dirty="0" smtClean="0">
                        <a:latin typeface="Cambria Math"/>
                      </a:rPr>
                      <m:t>= (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 – 1)(</m:t>
                    </m:r>
                    <m:r>
                      <a:rPr lang="en-GB" sz="2300" i="1" dirty="0" smtClean="0">
                        <a:latin typeface="Cambria Math"/>
                      </a:rPr>
                      <m:t>𝑥</m:t>
                    </m:r>
                    <m:r>
                      <a:rPr lang="en-GB" sz="2300" i="1" dirty="0" smtClean="0">
                        <a:latin typeface="Cambria Math"/>
                      </a:rPr>
                      <m:t> – 5)</m:t>
                    </m:r>
                  </m:oMath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then the roots occur when </a:t>
                </a:r>
              </a:p>
              <a:p>
                <a:pPr eaLnBrk="1" hangingPunct="1">
                  <a:buFontTx/>
                  <a:buNone/>
                </a:pPr>
                <a:endParaRPr lang="en-GB" sz="2300" i="1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300" i="1" dirty="0" smtClean="0">
                          <a:latin typeface="Cambria Math"/>
                        </a:rPr>
                        <m:t>0</m:t>
                      </m:r>
                      <m:r>
                        <a:rPr lang="en-GB" sz="2300" i="1" dirty="0">
                          <a:latin typeface="Cambria Math"/>
                        </a:rPr>
                        <m:t>= (</m:t>
                      </m:r>
                      <m:r>
                        <a:rPr lang="en-GB" sz="2300" i="1" dirty="0">
                          <a:latin typeface="Cambria Math"/>
                        </a:rPr>
                        <m:t>𝑥</m:t>
                      </m:r>
                      <m:r>
                        <a:rPr lang="en-GB" sz="2300" i="1" dirty="0">
                          <a:latin typeface="Cambria Math"/>
                        </a:rPr>
                        <m:t> – 1)(</m:t>
                      </m:r>
                      <m:r>
                        <a:rPr lang="en-GB" sz="2300" i="1" dirty="0">
                          <a:latin typeface="Cambria Math"/>
                        </a:rPr>
                        <m:t>𝑥</m:t>
                      </m:r>
                      <m:r>
                        <a:rPr lang="en-GB" sz="2300" i="1" dirty="0">
                          <a:latin typeface="Cambria Math"/>
                        </a:rPr>
                        <m:t> – 5)</m:t>
                      </m:r>
                    </m:oMath>
                  </m:oMathPara>
                </a14:m>
                <a:endParaRPr lang="en-GB" sz="23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Which values of </a:t>
                </a:r>
                <a14:m>
                  <m:oMath xmlns:m="http://schemas.openxmlformats.org/officeDocument/2006/math">
                    <m:r>
                      <a:rPr lang="en-GB" sz="23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300" dirty="0" smtClean="0">
                    <a:latin typeface="Trebuchet MS" panose="020B0603020202020204" pitchFamily="34" charset="0"/>
                  </a:rPr>
                  <a:t> make this equation</a:t>
                </a: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true?</a:t>
                </a: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300" b="0" i="1" smtClean="0">
                        <a:latin typeface="Cambria Math"/>
                      </a:rPr>
                      <m:t>𝑥</m:t>
                    </m:r>
                    <m:r>
                      <a:rPr lang="en-GB" sz="23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GB" sz="2300" dirty="0" smtClean="0">
                    <a:latin typeface="Trebuchet MS" panose="020B0603020202020204" pitchFamily="34" charset="0"/>
                  </a:rPr>
                  <a:t> and when </a:t>
                </a:r>
                <a14:m>
                  <m:oMath xmlns:m="http://schemas.openxmlformats.org/officeDocument/2006/math">
                    <m:r>
                      <a:rPr lang="en-GB" sz="2300" b="0" i="1" smtClean="0">
                        <a:latin typeface="Cambria Math"/>
                      </a:rPr>
                      <m:t>𝑥</m:t>
                    </m:r>
                    <m:r>
                      <a:rPr lang="en-GB" sz="2300" b="0" i="1" smtClean="0">
                        <a:latin typeface="Cambria Math"/>
                      </a:rPr>
                      <m:t>=5</m:t>
                    </m:r>
                  </m:oMath>
                </a14:m>
                <a:r>
                  <a:rPr lang="en-GB" sz="2300" dirty="0" smtClean="0">
                    <a:latin typeface="Trebuchet MS" panose="020B0603020202020204" pitchFamily="34" charset="0"/>
                  </a:rPr>
                  <a:t>. </a:t>
                </a:r>
                <a:r>
                  <a:rPr lang="en-GB" sz="23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Why?</a:t>
                </a:r>
                <a:endParaRPr lang="en-GB" sz="2300" dirty="0">
                  <a:solidFill>
                    <a:srgbClr val="FF0000"/>
                  </a:solidFill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</a:pPr>
                <a:r>
                  <a:rPr lang="en-GB" sz="2300" dirty="0" smtClean="0">
                    <a:latin typeface="Trebuchet MS" panose="020B0603020202020204" pitchFamily="34" charset="0"/>
                  </a:rPr>
                  <a:t>Which means we can find roots of an equation without drawing a graph at all, just by setting the equation to zero and solving.</a:t>
                </a:r>
              </a:p>
              <a:p>
                <a:pPr eaLnBrk="1" hangingPunct="1">
                  <a:buFontTx/>
                  <a:buNone/>
                </a:pPr>
                <a:endParaRPr lang="en-GB" sz="23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9" y="549275"/>
                <a:ext cx="7993012" cy="6119813"/>
              </a:xfrm>
              <a:blipFill rotWithShape="1">
                <a:blip r:embed="rId3"/>
                <a:stretch>
                  <a:fillRect l="-1524" t="-896" r="-1143" b="-57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744913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5890366" y="2924944"/>
            <a:ext cx="57606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8172400" y="2962931"/>
            <a:ext cx="57606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554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</p:spPr>
            <p:txBody>
              <a:bodyPr/>
              <a:lstStyle/>
              <a:p>
                <a:pPr eaLnBrk="1" hangingPunct="1">
                  <a:buFontTx/>
                  <a:buNone/>
                  <a:defRPr/>
                </a:pPr>
                <a:r>
                  <a:rPr lang="en-GB" sz="2800" kern="1200" dirty="0" smtClean="0">
                    <a:solidFill>
                      <a:schemeClr val="dk1"/>
                    </a:solidFill>
                  </a:rPr>
                  <a:t>What are the roots of these equations, when </a:t>
                </a:r>
                <a14:m>
                  <m:oMath xmlns:m="http://schemas.openxmlformats.org/officeDocument/2006/math">
                    <m:r>
                      <a:rPr lang="en-GB" sz="2800" b="0" i="1" kern="1200" smtClean="0">
                        <a:solidFill>
                          <a:schemeClr val="dk1"/>
                        </a:solidFill>
                        <a:latin typeface="Cambria Math"/>
                      </a:rPr>
                      <m:t>𝑦</m:t>
                    </m:r>
                    <m:r>
                      <a:rPr lang="en-GB" sz="2800" b="0" i="1" kern="1200" smtClean="0">
                        <a:solidFill>
                          <a:schemeClr val="dk1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en-GB" sz="2800" kern="1200" dirty="0" smtClean="0">
                    <a:solidFill>
                      <a:schemeClr val="dk1"/>
                    </a:solidFill>
                  </a:rPr>
                  <a:t>?</a:t>
                </a:r>
                <a:endParaRPr lang="en-GB" sz="2800" kern="1200" dirty="0">
                  <a:solidFill>
                    <a:schemeClr val="dk1"/>
                  </a:solidFill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1.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300" b="0" i="0" smtClean="0">
                        <a:latin typeface="Cambria Math"/>
                      </a:rPr>
                      <m:t>y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−2</m:t>
                        </m:r>
                      </m:e>
                    </m:d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2.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300" b="0" i="0" smtClean="0">
                        <a:latin typeface="Cambria Math"/>
                      </a:rPr>
                      <m:t>y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+2</m:t>
                        </m:r>
                      </m:e>
                    </m:d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3.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300" b="0" i="0" smtClean="0">
                        <a:latin typeface="Cambria Math"/>
                      </a:rPr>
                      <m:t>y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+2</m:t>
                        </m:r>
                      </m:e>
                    </m:d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4.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300" b="0" i="0" smtClean="0">
                        <a:latin typeface="Cambria Math"/>
                      </a:rPr>
                      <m:t>y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r>
                      <a:rPr lang="en-GB" sz="23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+2</m:t>
                        </m:r>
                      </m:e>
                    </m:d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5.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300" b="0" i="0" smtClean="0">
                        <a:latin typeface="Cambria Math"/>
                      </a:rPr>
                      <m:t>y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23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(</m:t>
                        </m:r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+3)</m:t>
                        </m:r>
                      </m:e>
                      <m:sup>
                        <m:r>
                          <a:rPr lang="en-GB" sz="23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30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6.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300" b="0" i="0" smtClean="0">
                        <a:latin typeface="Cambria Math"/>
                      </a:rPr>
                      <m:t>y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2</m:t>
                        </m:r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+1</m:t>
                        </m:r>
                      </m:e>
                    </m:d>
                  </m:oMath>
                </a14:m>
                <a:endParaRPr lang="en-GB" sz="230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7.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300" b="0" i="0" smtClean="0">
                        <a:latin typeface="Cambria Math"/>
                      </a:rPr>
                      <m:t>y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3</m:t>
                        </m:r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−2</m:t>
                        </m:r>
                      </m:e>
                    </m:d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8.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300" b="0" i="0" smtClean="0">
                        <a:latin typeface="Cambria Math"/>
                      </a:rPr>
                      <m:t>y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4</m:t>
                        </m:r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300" b="0" i="1" smtClean="0">
                            <a:latin typeface="Cambria Math"/>
                          </a:rPr>
                          <m:t>3</m:t>
                        </m:r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300" b="0" i="1" smtClean="0">
                            <a:latin typeface="Cambria Math"/>
                          </a:rPr>
                          <m:t>+5</m:t>
                        </m:r>
                      </m:e>
                    </m:d>
                  </m:oMath>
                </a14:m>
                <a:endParaRPr lang="en-GB" sz="230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What would the graphs look like?</a:t>
                </a: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blipFill rotWithShape="1">
                <a:blip r:embed="rId3"/>
                <a:stretch>
                  <a:fillRect l="-1387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287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</p:spPr>
            <p:txBody>
              <a:bodyPr/>
              <a:lstStyle/>
              <a:p>
                <a:pPr eaLnBrk="1" hangingPunct="1">
                  <a:buFontTx/>
                  <a:buNone/>
                  <a:defRPr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What are the roots of these equations, when </a:t>
                </a:r>
                <a14:m>
                  <m:oMath xmlns:m="http://schemas.openxmlformats.org/officeDocument/2006/math">
                    <m:r>
                      <a:rPr lang="en-GB" sz="2800" b="0" i="1" kern="1200" smtClean="0">
                        <a:solidFill>
                          <a:schemeClr val="dk1"/>
                        </a:solidFill>
                        <a:latin typeface="Cambria Math"/>
                      </a:rPr>
                      <m:t>𝑦</m:t>
                    </m:r>
                    <m:r>
                      <a:rPr lang="en-GB" sz="2800" b="0" i="1" kern="1200" smtClean="0">
                        <a:solidFill>
                          <a:schemeClr val="dk1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?</a:t>
                </a: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800" kern="1200" dirty="0" smtClean="0">
                    <a:solidFill>
                      <a:schemeClr val="dk1"/>
                    </a:solidFill>
                    <a:latin typeface="Trebuchet MS" panose="020B0603020202020204" pitchFamily="34" charset="0"/>
                  </a:rPr>
                  <a:t>(You may need to look back to your work from the Autumn term)</a:t>
                </a:r>
                <a:endParaRPr lang="en-GB" sz="2800" kern="1200" dirty="0">
                  <a:solidFill>
                    <a:schemeClr val="dk1"/>
                  </a:solidFill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1.	</a:t>
                </a:r>
                <a14:m>
                  <m:oMath xmlns:m="http://schemas.openxmlformats.org/officeDocument/2006/math">
                    <m:r>
                      <a:rPr lang="en-GB" sz="2300" b="0" i="1" smtClean="0">
                        <a:latin typeface="Cambria Math"/>
                      </a:rPr>
                      <m:t>𝑦</m:t>
                    </m:r>
                    <m:r>
                      <a:rPr lang="en-GB" sz="2300" b="0" i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23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3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300" b="0" i="1" smtClean="0">
                        <a:latin typeface="Cambria Math"/>
                      </a:rPr>
                      <m:t>+5</m:t>
                    </m:r>
                    <m:r>
                      <a:rPr lang="en-GB" sz="2300" b="0" i="1" smtClean="0">
                        <a:latin typeface="Cambria Math"/>
                      </a:rPr>
                      <m:t>𝑥</m:t>
                    </m:r>
                    <m:r>
                      <a:rPr lang="en-GB" sz="2300" b="0" i="1" smtClean="0">
                        <a:latin typeface="Cambria Math"/>
                      </a:rPr>
                      <m:t>+6</m:t>
                    </m:r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2.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𝑦</m:t>
                        </m:r>
                        <m:r>
                          <a:rPr lang="en-GB" sz="2300" b="0" i="1" smtClean="0">
                            <a:latin typeface="Cambria Math"/>
                          </a:rPr>
                          <m:t>=</m:t>
                        </m:r>
                        <m:r>
                          <a:rPr lang="en-GB" sz="23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3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300" i="1">
                        <a:latin typeface="Cambria Math"/>
                      </a:rPr>
                      <m:t>+</m:t>
                    </m:r>
                    <m:r>
                      <a:rPr lang="en-GB" sz="2300" b="0" i="1" smtClean="0">
                        <a:latin typeface="Cambria Math"/>
                      </a:rPr>
                      <m:t>6</m:t>
                    </m:r>
                    <m:r>
                      <a:rPr lang="en-GB" sz="2300" i="1">
                        <a:latin typeface="Cambria Math"/>
                      </a:rPr>
                      <m:t>𝑥</m:t>
                    </m:r>
                    <m:r>
                      <a:rPr lang="en-GB" sz="2300" i="1">
                        <a:latin typeface="Cambria Math"/>
                      </a:rPr>
                      <m:t>+5</m:t>
                    </m:r>
                  </m:oMath>
                </a14:m>
                <a:endParaRPr lang="en-GB" sz="2300" dirty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3.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𝑦</m:t>
                        </m:r>
                        <m:r>
                          <a:rPr lang="en-GB" sz="2300" b="0" i="1" smtClean="0">
                            <a:latin typeface="Cambria Math"/>
                          </a:rPr>
                          <m:t>=</m:t>
                        </m:r>
                        <m:r>
                          <a:rPr lang="en-GB" sz="23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3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300" b="0" i="1" smtClean="0">
                        <a:latin typeface="Cambria Math"/>
                      </a:rPr>
                      <m:t>−</m:t>
                    </m:r>
                    <m:r>
                      <a:rPr lang="en-GB" sz="2300" i="1">
                        <a:latin typeface="Cambria Math"/>
                      </a:rPr>
                      <m:t>5</m:t>
                    </m:r>
                    <m:r>
                      <a:rPr lang="en-GB" sz="2300" i="1">
                        <a:latin typeface="Cambria Math"/>
                      </a:rPr>
                      <m:t>𝑥</m:t>
                    </m:r>
                    <m:r>
                      <a:rPr lang="en-GB" sz="2300" i="1">
                        <a:latin typeface="Cambria Math"/>
                      </a:rPr>
                      <m:t>+6</m:t>
                    </m:r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4.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𝑦</m:t>
                        </m:r>
                        <m:r>
                          <a:rPr lang="en-GB" sz="2300" b="0" i="1" smtClean="0">
                            <a:latin typeface="Cambria Math"/>
                          </a:rPr>
                          <m:t>=</m:t>
                        </m:r>
                        <m:r>
                          <a:rPr lang="en-GB" sz="23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3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300" i="1">
                        <a:latin typeface="Cambria Math"/>
                      </a:rPr>
                      <m:t>+</m:t>
                    </m:r>
                    <m:r>
                      <a:rPr lang="en-GB" sz="2300" i="1">
                        <a:latin typeface="Cambria Math"/>
                      </a:rPr>
                      <m:t>𝑥</m:t>
                    </m:r>
                    <m:r>
                      <a:rPr lang="en-GB" sz="2300" b="0" i="1" smtClean="0">
                        <a:latin typeface="Cambria Math"/>
                      </a:rPr>
                      <m:t>−</m:t>
                    </m:r>
                    <m:r>
                      <a:rPr lang="en-GB" sz="2300" i="1">
                        <a:latin typeface="Cambria Math"/>
                      </a:rPr>
                      <m:t>6</m:t>
                    </m:r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5.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𝑦</m:t>
                        </m:r>
                        <m:r>
                          <a:rPr lang="en-GB" sz="2300" b="0" i="1" smtClean="0">
                            <a:latin typeface="Cambria Math"/>
                          </a:rPr>
                          <m:t>=</m:t>
                        </m:r>
                        <m:r>
                          <a:rPr lang="en-GB" sz="23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3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300" b="0" i="1" smtClean="0">
                        <a:latin typeface="Cambria Math"/>
                      </a:rPr>
                      <m:t>−</m:t>
                    </m:r>
                    <m:r>
                      <a:rPr lang="en-GB" sz="2300" i="1">
                        <a:latin typeface="Cambria Math"/>
                      </a:rPr>
                      <m:t>𝑥</m:t>
                    </m:r>
                    <m:r>
                      <a:rPr lang="en-GB" sz="2300" b="0" i="1" smtClean="0">
                        <a:latin typeface="Cambria Math"/>
                      </a:rPr>
                      <m:t>−</m:t>
                    </m:r>
                    <m:r>
                      <a:rPr lang="en-GB" sz="2300" i="1">
                        <a:latin typeface="Cambria Math"/>
                      </a:rPr>
                      <m:t>6</m:t>
                    </m:r>
                  </m:oMath>
                </a14:m>
                <a:endParaRPr lang="en-GB" sz="2300" dirty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6.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𝑦</m:t>
                        </m:r>
                        <m:r>
                          <a:rPr lang="en-GB" sz="2300" b="0" i="1" smtClean="0">
                            <a:latin typeface="Cambria Math"/>
                          </a:rPr>
                          <m:t>=3</m:t>
                        </m:r>
                        <m:r>
                          <a:rPr lang="en-GB" sz="23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3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300" i="1">
                        <a:latin typeface="Cambria Math"/>
                      </a:rPr>
                      <m:t>+</m:t>
                    </m:r>
                    <m:r>
                      <a:rPr lang="en-GB" sz="2300" b="0" i="1" smtClean="0">
                        <a:latin typeface="Cambria Math"/>
                      </a:rPr>
                      <m:t>7</m:t>
                    </m:r>
                    <m:r>
                      <a:rPr lang="en-GB" sz="2300" i="1">
                        <a:latin typeface="Cambria Math"/>
                      </a:rPr>
                      <m:t>𝑥</m:t>
                    </m:r>
                    <m:r>
                      <a:rPr lang="en-GB" sz="2300" i="1">
                        <a:latin typeface="Cambria Math"/>
                      </a:rPr>
                      <m:t>+2</m:t>
                    </m:r>
                  </m:oMath>
                </a14:m>
                <a:endParaRPr lang="en-GB" sz="2300" dirty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7.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𝑦</m:t>
                        </m:r>
                        <m:r>
                          <a:rPr lang="en-GB" sz="2300" b="0" i="1" smtClean="0">
                            <a:latin typeface="Cambria Math"/>
                          </a:rPr>
                          <m:t>=3</m:t>
                        </m:r>
                        <m:r>
                          <a:rPr lang="en-GB" sz="23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3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300" b="0" i="1" smtClean="0">
                        <a:latin typeface="Cambria Math"/>
                      </a:rPr>
                      <m:t>−11</m:t>
                    </m:r>
                    <m:r>
                      <a:rPr lang="en-GB" sz="2300" i="1">
                        <a:latin typeface="Cambria Math"/>
                      </a:rPr>
                      <m:t>𝑥</m:t>
                    </m:r>
                    <m:r>
                      <a:rPr lang="en-GB" sz="2300" b="0" i="1" smtClean="0">
                        <a:latin typeface="Cambria Math"/>
                      </a:rPr>
                      <m:t>−4</m:t>
                    </m:r>
                  </m:oMath>
                </a14:m>
                <a:endParaRPr lang="en-GB" sz="2300" b="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8.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b="0" i="1" smtClean="0">
                            <a:latin typeface="Cambria Math"/>
                          </a:rPr>
                          <m:t>𝑦</m:t>
                        </m:r>
                        <m:r>
                          <a:rPr lang="en-GB" sz="2300" b="0" i="1" smtClean="0">
                            <a:latin typeface="Cambria Math"/>
                          </a:rPr>
                          <m:t>=4</m:t>
                        </m:r>
                        <m:r>
                          <a:rPr lang="en-GB" sz="23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3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300" b="0" i="1" smtClean="0">
                        <a:latin typeface="Cambria Math"/>
                      </a:rPr>
                      <m:t>−2</m:t>
                    </m:r>
                    <m:r>
                      <a:rPr lang="en-GB" sz="2300" i="1">
                        <a:latin typeface="Cambria Math"/>
                      </a:rPr>
                      <m:t>5</m:t>
                    </m:r>
                  </m:oMath>
                </a14:m>
                <a:endParaRPr lang="en-GB" sz="2300" dirty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endParaRPr lang="en-GB" sz="2300" dirty="0" smtClean="0">
                  <a:latin typeface="Calibri" panose="020F0502020204030204" pitchFamily="34" charset="0"/>
                </a:endParaRP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GB" sz="2300" dirty="0" smtClean="0">
                    <a:latin typeface="Calibri" panose="020F050202020403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388" y="549275"/>
                <a:ext cx="8785225" cy="6119813"/>
              </a:xfrm>
              <a:blipFill rotWithShape="1">
                <a:blip r:embed="rId3"/>
                <a:stretch>
                  <a:fillRect l="-1387" t="-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3663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9A164691-E97F-4D0F-8408-005A73EE6A0E}">
  <ds:schemaRefs>
    <ds:schemaRef ds:uri="http://schemas.microsoft.com/office/2006/metadata/properties"/>
    <ds:schemaRef ds:uri="http://purl.org/dc/terms/"/>
    <ds:schemaRef ds:uri="e2e12665-0a52-44fa-93fc-755654ed6771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500</Words>
  <Application>Microsoft Office PowerPoint</Application>
  <PresentationFormat>On-screen Show (4:3)</PresentationFormat>
  <Paragraphs>138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formula</dc:title>
  <dc:creator>Claire</dc:creator>
  <cp:lastModifiedBy>Warden, M</cp:lastModifiedBy>
  <cp:revision>87</cp:revision>
  <cp:lastPrinted>2017-01-18T11:35:43Z</cp:lastPrinted>
  <dcterms:created xsi:type="dcterms:W3CDTF">2006-01-15T18:04:06Z</dcterms:created>
  <dcterms:modified xsi:type="dcterms:W3CDTF">2018-03-07T11:24:55Z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