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61" r:id="rId2"/>
    <p:sldId id="256" r:id="rId3"/>
    <p:sldId id="262" r:id="rId4"/>
    <p:sldId id="264" r:id="rId5"/>
    <p:sldId id="276" r:id="rId6"/>
    <p:sldId id="263" r:id="rId7"/>
    <p:sldId id="265" r:id="rId8"/>
    <p:sldId id="258" r:id="rId9"/>
    <p:sldId id="257" r:id="rId10"/>
    <p:sldId id="259" r:id="rId11"/>
    <p:sldId id="266" r:id="rId12"/>
    <p:sldId id="277" r:id="rId13"/>
    <p:sldId id="260" r:id="rId14"/>
    <p:sldId id="267" r:id="rId15"/>
    <p:sldId id="268" r:id="rId16"/>
    <p:sldId id="271" r:id="rId17"/>
    <p:sldId id="273" r:id="rId18"/>
    <p:sldId id="270" r:id="rId19"/>
    <p:sldId id="272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85458" autoAdjust="0"/>
  </p:normalViewPr>
  <p:slideViewPr>
    <p:cSldViewPr>
      <p:cViewPr>
        <p:scale>
          <a:sx n="65" d="100"/>
          <a:sy n="65" d="100"/>
        </p:scale>
        <p:origin x="-141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25/03/2018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Try to elicit these methods from your students – If you don’t have any methods,</a:t>
            </a:r>
            <a:r>
              <a:rPr lang="en-GB" baseline="0" dirty="0" smtClean="0"/>
              <a:t> use these to provoke discussion. Labour the point of multiple solution methods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174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Try to elicit these methods from your students – If you don’t have any methods,</a:t>
            </a:r>
            <a:r>
              <a:rPr lang="en-GB" baseline="0" dirty="0" smtClean="0"/>
              <a:t> use these to provoke discussion. Labour the point of multiple solution methods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5605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Try to elicit these methods from your students – If you don’t have any methods,</a:t>
            </a:r>
            <a:r>
              <a:rPr lang="en-GB" baseline="0" dirty="0" smtClean="0"/>
              <a:t> use these to provoke discussion. Labour the point of multiple solution methods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4560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Don’t spend too long on this, it isn’t intended</a:t>
            </a:r>
            <a:r>
              <a:rPr lang="en-GB" baseline="0" dirty="0" smtClean="0"/>
              <a:t> to be an investigation it’s just practice to allow students to get to grips with the method!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404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400" dirty="0" smtClean="0"/>
              <a:t>It does NOT</a:t>
            </a:r>
            <a:r>
              <a:rPr lang="en-GB" sz="1400" baseline="0" dirty="0" smtClean="0"/>
              <a:t> matter if students do not recognise Pythagoras here – the intention is that they’re just practicing the method of finding areas in order to be confident for the next slide. 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881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Plastic wallet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646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1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0"/>
            <a:ext cx="8915400" cy="23161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The dots on the grid are all one unit apart.</a:t>
            </a:r>
          </a:p>
          <a:p>
            <a:pPr marL="0" indent="0" algn="ctr">
              <a:buNone/>
            </a:pPr>
            <a:endParaRPr lang="en-GB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This </a:t>
            </a:r>
            <a:r>
              <a:rPr lang="en-GB" dirty="0">
                <a:latin typeface="Trebuchet MS" panose="020B0603020202020204" pitchFamily="34" charset="0"/>
              </a:rPr>
              <a:t>square </a:t>
            </a:r>
            <a:r>
              <a:rPr lang="en-GB" dirty="0" smtClean="0">
                <a:latin typeface="Trebuchet MS" panose="020B0603020202020204" pitchFamily="34" charset="0"/>
              </a:rPr>
              <a:t>can </a:t>
            </a:r>
            <a:r>
              <a:rPr lang="en-GB" dirty="0">
                <a:latin typeface="Trebuchet MS" panose="020B0603020202020204" pitchFamily="34" charset="0"/>
              </a:rPr>
              <a:t>be described </a:t>
            </a:r>
            <a:r>
              <a:rPr lang="en-GB" dirty="0" smtClean="0">
                <a:latin typeface="Trebuchet MS" panose="020B0603020202020204" pitchFamily="34" charset="0"/>
              </a:rPr>
              <a:t>as a </a:t>
            </a:r>
            <a:r>
              <a:rPr lang="en-GB" dirty="0">
                <a:latin typeface="Trebuchet MS" panose="020B0603020202020204" pitchFamily="34" charset="0"/>
              </a:rPr>
              <a:t>‘3 </a:t>
            </a:r>
            <a:r>
              <a:rPr lang="en-GB" i="1" dirty="0">
                <a:latin typeface="Trebuchet MS" panose="020B0603020202020204" pitchFamily="34" charset="0"/>
              </a:rPr>
              <a:t>by </a:t>
            </a:r>
            <a:r>
              <a:rPr lang="en-GB" dirty="0">
                <a:latin typeface="Trebuchet MS" panose="020B0603020202020204" pitchFamily="34" charset="0"/>
              </a:rPr>
              <a:t>5’ square</a:t>
            </a:r>
            <a:r>
              <a:rPr lang="en-GB" dirty="0" smtClean="0">
                <a:latin typeface="Trebuchet MS" panose="020B0603020202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Why do you think that is?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52400"/>
            <a:ext cx="3981450" cy="3476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311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dirty="0" smtClean="0">
                <a:latin typeface="Trebuchet MS" panose="020B0603020202020204" pitchFamily="34" charset="0"/>
              </a:rPr>
              <a:t>Tilted Squares</a:t>
            </a:r>
            <a:endParaRPr lang="en-GB" sz="5400" dirty="0">
              <a:latin typeface="Trebuchet MS" panose="020B06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492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4068170"/>
            <a:ext cx="8229600" cy="14017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The first number in </a:t>
            </a:r>
            <a:r>
              <a:rPr lang="en-GB" dirty="0" smtClean="0">
                <a:latin typeface="Trebuchet MS" panose="020B0603020202020204" pitchFamily="34" charset="0"/>
              </a:rPr>
              <a:t>the description </a:t>
            </a:r>
            <a:r>
              <a:rPr lang="en-GB" i="1" dirty="0">
                <a:latin typeface="Trebuchet MS" panose="020B0603020202020204" pitchFamily="34" charset="0"/>
              </a:rPr>
              <a:t>always </a:t>
            </a:r>
            <a:r>
              <a:rPr lang="en-GB" dirty="0">
                <a:latin typeface="Trebuchet MS" panose="020B0603020202020204" pitchFamily="34" charset="0"/>
              </a:rPr>
              <a:t>represents the </a:t>
            </a:r>
            <a:r>
              <a:rPr lang="en-GB" dirty="0" smtClean="0">
                <a:latin typeface="Trebuchet MS" panose="020B0603020202020204" pitchFamily="34" charset="0"/>
              </a:rPr>
              <a:t>horizontal tilt </a:t>
            </a:r>
            <a:r>
              <a:rPr lang="en-GB" dirty="0">
                <a:latin typeface="Trebuchet MS" panose="020B0603020202020204" pitchFamily="34" charset="0"/>
              </a:rPr>
              <a:t>of the square</a:t>
            </a:r>
            <a:r>
              <a:rPr lang="en-GB" dirty="0" smtClean="0">
                <a:latin typeface="Trebuchet MS" panose="020B0603020202020204" pitchFamily="34" charset="0"/>
              </a:rPr>
              <a:t>.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On your wallets …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Draw a ‘3 by 4’ square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937" y="152400"/>
            <a:ext cx="4048125" cy="3886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279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4068170"/>
            <a:ext cx="8229600" cy="14017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The first number in </a:t>
            </a:r>
            <a:r>
              <a:rPr lang="en-GB" dirty="0" smtClean="0">
                <a:latin typeface="Trebuchet MS" panose="020B0603020202020204" pitchFamily="34" charset="0"/>
              </a:rPr>
              <a:t>the description </a:t>
            </a:r>
            <a:r>
              <a:rPr lang="en-GB" i="1" dirty="0">
                <a:latin typeface="Trebuchet MS" panose="020B0603020202020204" pitchFamily="34" charset="0"/>
              </a:rPr>
              <a:t>always </a:t>
            </a:r>
            <a:r>
              <a:rPr lang="en-GB" dirty="0">
                <a:latin typeface="Trebuchet MS" panose="020B0603020202020204" pitchFamily="34" charset="0"/>
              </a:rPr>
              <a:t>represents the </a:t>
            </a:r>
            <a:r>
              <a:rPr lang="en-GB" dirty="0" smtClean="0">
                <a:latin typeface="Trebuchet MS" panose="020B0603020202020204" pitchFamily="34" charset="0"/>
              </a:rPr>
              <a:t>horizontal tilt </a:t>
            </a:r>
            <a:r>
              <a:rPr lang="en-GB" dirty="0">
                <a:latin typeface="Trebuchet MS" panose="020B0603020202020204" pitchFamily="34" charset="0"/>
              </a:rPr>
              <a:t>of the square</a:t>
            </a:r>
            <a:r>
              <a:rPr lang="en-GB" dirty="0" smtClean="0">
                <a:latin typeface="Trebuchet MS" panose="020B0603020202020204" pitchFamily="34" charset="0"/>
              </a:rPr>
              <a:t>.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On your wallets …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Draw a ‘2 by 3’ square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937" y="152400"/>
            <a:ext cx="4048125" cy="3886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388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45259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dirty="0" smtClean="0">
                <a:latin typeface="Trebuchet MS" panose="020B0603020202020204" pitchFamily="34" charset="0"/>
              </a:rPr>
              <a:t>How did you do it?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dirty="0" smtClean="0">
                <a:latin typeface="Trebuchet MS" panose="020B0603020202020204" pitchFamily="34" charset="0"/>
              </a:rPr>
              <a:t>How can you tell if it is accurate?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dirty="0" smtClean="0">
                <a:latin typeface="Trebuchet MS" panose="020B0603020202020204" pitchFamily="34" charset="0"/>
              </a:rPr>
              <a:t>How </a:t>
            </a:r>
            <a:r>
              <a:rPr lang="en-GB" dirty="0" smtClean="0">
                <a:latin typeface="Trebuchet MS" panose="020B0603020202020204" pitchFamily="34" charset="0"/>
              </a:rPr>
              <a:t>do </a:t>
            </a:r>
            <a:r>
              <a:rPr lang="en-GB" dirty="0" smtClean="0">
                <a:latin typeface="Trebuchet MS" panose="020B0603020202020204" pitchFamily="34" charset="0"/>
              </a:rPr>
              <a:t>these </a:t>
            </a:r>
            <a:r>
              <a:rPr lang="en-GB" dirty="0" smtClean="0">
                <a:latin typeface="Trebuchet MS" panose="020B0603020202020204" pitchFamily="34" charset="0"/>
              </a:rPr>
              <a:t>diagrams help</a:t>
            </a:r>
            <a:r>
              <a:rPr lang="en-GB" dirty="0" smtClean="0">
                <a:latin typeface="Trebuchet MS" panose="020B0603020202020204" pitchFamily="34" charset="0"/>
              </a:rPr>
              <a:t>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3327"/>
          <a:stretch/>
        </p:blipFill>
        <p:spPr>
          <a:xfrm rot="16200000">
            <a:off x="4961240" y="2851199"/>
            <a:ext cx="3488721" cy="381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90888" y="2965972"/>
            <a:ext cx="3518083" cy="36821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24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your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Can you find the area of your ‘2 by 3’ square.</a:t>
            </a: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Show </a:t>
            </a:r>
            <a:r>
              <a:rPr lang="en-GB" dirty="0">
                <a:latin typeface="Trebuchet MS" panose="020B0603020202020204" pitchFamily="34" charset="0"/>
              </a:rPr>
              <a:t>all your reasoning.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119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81000"/>
            <a:ext cx="6067425" cy="55938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359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Jason’s Method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r="41847"/>
          <a:stretch/>
        </p:blipFill>
        <p:spPr>
          <a:xfrm>
            <a:off x="833437" y="1371600"/>
            <a:ext cx="4348163" cy="4000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1075" y="5562600"/>
            <a:ext cx="7477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Discuss Jason’s method in your pairs. </a:t>
            </a: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Do you agree?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r="7732"/>
          <a:stretch/>
        </p:blipFill>
        <p:spPr>
          <a:xfrm>
            <a:off x="4943475" y="1981200"/>
            <a:ext cx="3895725" cy="2514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645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Kate’s Method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r="41878"/>
          <a:stretch/>
        </p:blipFill>
        <p:spPr>
          <a:xfrm>
            <a:off x="341947" y="1295400"/>
            <a:ext cx="4362450" cy="4019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1075" y="5562600"/>
            <a:ext cx="7477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Discuss Kate’s method in your pairs. </a:t>
            </a: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Do you agree?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8639"/>
          <a:stretch/>
        </p:blipFill>
        <p:spPr>
          <a:xfrm>
            <a:off x="4724400" y="2209800"/>
            <a:ext cx="4079381" cy="21375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441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Simon’s Method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r="47943"/>
          <a:stretch/>
        </p:blipFill>
        <p:spPr>
          <a:xfrm>
            <a:off x="533400" y="1219200"/>
            <a:ext cx="3857625" cy="416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1075" y="5562600"/>
            <a:ext cx="7477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Discuss Simon’s method in your pairs. </a:t>
            </a: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Do you agree?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3079" y="1752600"/>
            <a:ext cx="4422321" cy="304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7761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GB" sz="3600" dirty="0">
                <a:latin typeface="Trebuchet MS" panose="020B0603020202020204" pitchFamily="34" charset="0"/>
              </a:rPr>
              <a:t>In pairs, </a:t>
            </a:r>
            <a:r>
              <a:rPr lang="en-GB" sz="3600" dirty="0" smtClean="0">
                <a:latin typeface="Trebuchet MS" panose="020B0603020202020204" pitchFamily="34" charset="0"/>
              </a:rPr>
              <a:t>try to find an efficient way </a:t>
            </a:r>
            <a:r>
              <a:rPr lang="en-GB" sz="3600" dirty="0">
                <a:latin typeface="Trebuchet MS" panose="020B0603020202020204" pitchFamily="34" charset="0"/>
              </a:rPr>
              <a:t>to </a:t>
            </a:r>
            <a:r>
              <a:rPr lang="en-GB" sz="3600" dirty="0" smtClean="0">
                <a:latin typeface="Trebuchet MS" panose="020B0603020202020204" pitchFamily="34" charset="0"/>
              </a:rPr>
              <a:t>calculate the </a:t>
            </a:r>
            <a:r>
              <a:rPr lang="en-GB" sz="3600" dirty="0">
                <a:latin typeface="Trebuchet MS" panose="020B0603020202020204" pitchFamily="34" charset="0"/>
              </a:rPr>
              <a:t>areas of tilted squares.</a:t>
            </a:r>
          </a:p>
          <a:p>
            <a:pPr marL="0" indent="0" algn="ctr">
              <a:buNone/>
            </a:pPr>
            <a:endParaRPr lang="en-GB" sz="36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3600" dirty="0" smtClean="0">
                <a:latin typeface="Trebuchet MS" panose="020B0603020202020204" pitchFamily="34" charset="0"/>
              </a:rPr>
              <a:t>Draw different squares and use one or more of the methods to find the area of the tilted square</a:t>
            </a:r>
          </a:p>
          <a:p>
            <a:pPr marL="0" indent="0" algn="ctr">
              <a:buNone/>
            </a:pPr>
            <a:endParaRPr lang="en-GB" sz="36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3600" dirty="0" smtClean="0">
                <a:latin typeface="Trebuchet MS" panose="020B0603020202020204" pitchFamily="34" charset="0"/>
              </a:rPr>
              <a:t>Which </a:t>
            </a:r>
            <a:r>
              <a:rPr lang="en-GB" sz="3600" dirty="0" smtClean="0">
                <a:latin typeface="Trebuchet MS" panose="020B0603020202020204" pitchFamily="34" charset="0"/>
              </a:rPr>
              <a:t>different areas </a:t>
            </a:r>
            <a:r>
              <a:rPr lang="en-GB" sz="3600" dirty="0">
                <a:latin typeface="Trebuchet MS" panose="020B0603020202020204" pitchFamily="34" charset="0"/>
              </a:rPr>
              <a:t>can you make by drawing squares on a </a:t>
            </a:r>
            <a:r>
              <a:rPr lang="en-GB" sz="3600" dirty="0" smtClean="0">
                <a:latin typeface="Trebuchet MS" panose="020B0603020202020204" pitchFamily="34" charset="0"/>
              </a:rPr>
              <a:t>grid?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723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05400"/>
            <a:ext cx="8229600" cy="1143000"/>
          </a:xfrm>
        </p:spPr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Is there anything that you notice?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2182531"/>
              </p:ext>
            </p:extLst>
          </p:nvPr>
        </p:nvGraphicFramePr>
        <p:xfrm>
          <a:off x="457200" y="381000"/>
          <a:ext cx="83820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0">
                  <a:extLst>
                    <a:ext uri="{9D8B030D-6E8A-4147-A177-3AD203B41FA5}">
                      <a16:colId xmlns="" xmlns:a16="http://schemas.microsoft.com/office/drawing/2014/main" val="616099994"/>
                    </a:ext>
                  </a:extLst>
                </a:gridCol>
                <a:gridCol w="4191000">
                  <a:extLst>
                    <a:ext uri="{9D8B030D-6E8A-4147-A177-3AD203B41FA5}">
                      <a16:colId xmlns="" xmlns:a16="http://schemas.microsoft.com/office/drawing/2014/main" val="212358031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Tilted Square Size</a:t>
                      </a:r>
                      <a:endParaRPr lang="en-GB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Area</a:t>
                      </a:r>
                      <a:endParaRPr lang="en-GB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69245527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2 by 3</a:t>
                      </a:r>
                      <a:endParaRPr lang="en-GB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13 units</a:t>
                      </a:r>
                      <a:r>
                        <a:rPr lang="en-GB" sz="2800" baseline="300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2</a:t>
                      </a:r>
                      <a:endParaRPr lang="en-GB" sz="2800" baseline="300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75983129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endParaRPr lang="en-GB" sz="2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79643997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endParaRPr lang="en-GB" sz="2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52388846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3285632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8381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6306" t="3909" r="6306" b="3560"/>
          <a:stretch/>
        </p:blipFill>
        <p:spPr>
          <a:xfrm>
            <a:off x="152400" y="152400"/>
            <a:ext cx="8763000" cy="64141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821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1086" b="18972"/>
          <a:stretch/>
        </p:blipFill>
        <p:spPr>
          <a:xfrm>
            <a:off x="2895600" y="120134"/>
            <a:ext cx="3667125" cy="3352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39440" y="32882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a</a:t>
            </a:r>
            <a:endParaRPr lang="en-GB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876800" y="32882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b</a:t>
            </a:r>
            <a:endParaRPr lang="en-GB" i="1" dirty="0"/>
          </a:p>
        </p:txBody>
      </p:sp>
      <p:sp>
        <p:nvSpPr>
          <p:cNvPr id="8" name="TextBox 7"/>
          <p:cNvSpPr txBox="1"/>
          <p:nvPr/>
        </p:nvSpPr>
        <p:spPr>
          <a:xfrm>
            <a:off x="2667000" y="48726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a</a:t>
            </a:r>
            <a:endParaRPr lang="en-GB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682240" y="214526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b</a:t>
            </a:r>
            <a:endParaRPr lang="en-GB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4431269"/>
            <a:ext cx="8839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>
                <a:latin typeface="Trebuchet MS" panose="020B0603020202020204" pitchFamily="34" charset="0"/>
              </a:rPr>
              <a:t>Use what you have learned from the tilted squares problem to </a:t>
            </a:r>
            <a:r>
              <a:rPr lang="en-GB" sz="2800" dirty="0" smtClean="0">
                <a:latin typeface="Trebuchet MS" panose="020B0603020202020204" pitchFamily="34" charset="0"/>
              </a:rPr>
              <a:t>find the area of this shaded square</a:t>
            </a:r>
          </a:p>
          <a:p>
            <a:pPr algn="ctr">
              <a:lnSpc>
                <a:spcPct val="150000"/>
              </a:lnSpc>
            </a:pPr>
            <a:endParaRPr lang="en-GB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809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2286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Using Jason’s method: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2400" y="2514600"/>
            <a:ext cx="5181600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Area of outside square = (a + b) x (a + b)</a:t>
            </a:r>
          </a:p>
          <a:p>
            <a:r>
              <a:rPr lang="en-GB" sz="2000" dirty="0">
                <a:latin typeface="Trebuchet MS" panose="020B0603020202020204" pitchFamily="34" charset="0"/>
              </a:rPr>
              <a:t> </a:t>
            </a:r>
            <a:r>
              <a:rPr lang="en-GB" sz="2000" dirty="0" smtClean="0">
                <a:latin typeface="Trebuchet MS" panose="020B0603020202020204" pitchFamily="34" charset="0"/>
              </a:rPr>
              <a:t>                                    </a:t>
            </a:r>
          </a:p>
          <a:p>
            <a:r>
              <a:rPr lang="en-GB" sz="2000" dirty="0" smtClean="0">
                <a:latin typeface="Trebuchet MS" panose="020B0603020202020204" pitchFamily="34" charset="0"/>
              </a:rPr>
              <a:t>                                   = (a + b)(a + b)</a:t>
            </a: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r>
              <a:rPr lang="en-GB" sz="2000" dirty="0" smtClean="0">
                <a:latin typeface="Trebuchet MS" panose="020B0603020202020204" pitchFamily="34" charset="0"/>
              </a:rPr>
              <a:t>                                   = a</a:t>
            </a:r>
            <a:r>
              <a:rPr lang="en-GB" sz="2000" baseline="30000" dirty="0">
                <a:latin typeface="Trebuchet MS" panose="020B0603020202020204" pitchFamily="34" charset="0"/>
              </a:rPr>
              <a:t>2</a:t>
            </a:r>
            <a:r>
              <a:rPr lang="en-GB" sz="2000" dirty="0" smtClean="0">
                <a:latin typeface="Trebuchet MS" panose="020B0603020202020204" pitchFamily="34" charset="0"/>
              </a:rPr>
              <a:t> + 2ab + b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</a:t>
            </a:r>
          </a:p>
          <a:p>
            <a:endParaRPr lang="en-GB" sz="2000" baseline="30000" dirty="0">
              <a:latin typeface="Trebuchet MS" panose="020B0603020202020204" pitchFamily="34" charset="0"/>
            </a:endParaRPr>
          </a:p>
          <a:p>
            <a:endParaRPr lang="en-GB" sz="2000" baseline="30000" dirty="0" smtClean="0">
              <a:latin typeface="Trebuchet MS" panose="020B0603020202020204" pitchFamily="34" charset="0"/>
            </a:endParaRPr>
          </a:p>
          <a:p>
            <a:r>
              <a:rPr lang="en-GB" sz="2000" dirty="0" smtClean="0">
                <a:latin typeface="Trebuchet MS" panose="020B0603020202020204" pitchFamily="34" charset="0"/>
              </a:rPr>
              <a:t>   </a:t>
            </a:r>
            <a:endParaRPr lang="en-GB" sz="2000" baseline="300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5867400"/>
            <a:ext cx="2845566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Area of outside square </a:t>
            </a: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</a:t>
            </a:r>
            <a:r>
              <a:rPr lang="en-GB" sz="20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+ 2ab + b</a:t>
            </a:r>
            <a:r>
              <a:rPr lang="en-GB" sz="20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</a:p>
          <a:p>
            <a:pPr algn="ctr"/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  </a:t>
            </a:r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486822"/>
            <a:ext cx="3591804" cy="36766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798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2286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Using Jason’s method: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67200" y="1913191"/>
                <a:ext cx="5181600" cy="2869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latin typeface="Trebuchet MS" panose="020B0603020202020204" pitchFamily="34" charset="0"/>
                  </a:rPr>
                  <a:t>         Area </a:t>
                </a:r>
                <a:r>
                  <a:rPr lang="en-GB" sz="2000" dirty="0">
                    <a:latin typeface="Trebuchet MS" panose="020B0603020202020204" pitchFamily="34" charset="0"/>
                  </a:rPr>
                  <a:t>of triangle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000" dirty="0">
                            <a:latin typeface="Trebuchet MS" panose="020B0603020202020204" pitchFamily="34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GB" sz="2000" dirty="0">
                            <a:latin typeface="Trebuchet MS" panose="020B0603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000" dirty="0">
                            <a:latin typeface="Trebuchet MS" panose="020B0603020202020204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000" dirty="0">
                            <a:latin typeface="Trebuchet MS" panose="020B0603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000" dirty="0">
                            <a:latin typeface="Trebuchet MS" panose="020B0603020202020204" pitchFamily="34" charset="0"/>
                          </a:rPr>
                          <m:t>b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000" dirty="0">
                            <a:latin typeface="Trebuchet MS" panose="020B0603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 smtClean="0">
                    <a:latin typeface="Trebuchet MS" panose="020B0603020202020204" pitchFamily="34" charset="0"/>
                  </a:rPr>
                  <a:t>  </a:t>
                </a:r>
              </a:p>
              <a:p>
                <a:endParaRPr lang="en-GB" sz="2000" dirty="0">
                  <a:latin typeface="Trebuchet MS" panose="020B0603020202020204" pitchFamily="34" charset="0"/>
                </a:endParaRPr>
              </a:p>
              <a:p>
                <a:r>
                  <a:rPr lang="en-GB" sz="2000" dirty="0" smtClean="0">
                    <a:latin typeface="Trebuchet MS" panose="020B0603020202020204" pitchFamily="34" charset="0"/>
                  </a:rPr>
                  <a:t>        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dirty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000" dirty="0">
                            <a:latin typeface="Trebuchet MS" panose="020B0603020202020204" pitchFamily="34" charset="0"/>
                          </a:rPr>
                          <m:t>ab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000" dirty="0">
                            <a:latin typeface="Trebuchet MS" panose="020B0603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>
                    <a:latin typeface="Trebuchet MS" panose="020B0603020202020204" pitchFamily="34" charset="0"/>
                  </a:rPr>
                  <a:t> </a:t>
                </a:r>
                <a:endParaRPr lang="en-GB" sz="2000" dirty="0" smtClean="0">
                  <a:latin typeface="Trebuchet MS" panose="020B0603020202020204" pitchFamily="34" charset="0"/>
                </a:endParaRPr>
              </a:p>
              <a:p>
                <a:endParaRPr lang="en-GB" sz="2000" dirty="0">
                  <a:latin typeface="Trebuchet MS" panose="020B0603020202020204" pitchFamily="34" charset="0"/>
                </a:endParaRPr>
              </a:p>
              <a:p>
                <a:r>
                  <a:rPr lang="en-GB" sz="2000" dirty="0" smtClean="0">
                    <a:latin typeface="Trebuchet MS" panose="020B0603020202020204" pitchFamily="34" charset="0"/>
                  </a:rPr>
                  <a:t>Area </a:t>
                </a:r>
                <a:r>
                  <a:rPr lang="en-GB" sz="2000" dirty="0">
                    <a:latin typeface="Trebuchet MS" panose="020B0603020202020204" pitchFamily="34" charset="0"/>
                  </a:rPr>
                  <a:t>of all 4 triangles = 4 </a:t>
                </a:r>
                <a:r>
                  <a:rPr lang="en-GB" sz="2000" dirty="0" smtClean="0">
                    <a:latin typeface="Trebuchet MS" panose="020B0603020202020204" pitchFamily="34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dirty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000" dirty="0">
                            <a:latin typeface="Trebuchet MS" panose="020B0603020202020204" pitchFamily="34" charset="0"/>
                          </a:rPr>
                          <m:t>ab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000" dirty="0">
                            <a:latin typeface="Trebuchet MS" panose="020B0603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>
                    <a:latin typeface="Trebuchet MS" panose="020B0603020202020204" pitchFamily="34" charset="0"/>
                  </a:rPr>
                  <a:t> </a:t>
                </a:r>
              </a:p>
              <a:p>
                <a:endParaRPr lang="en-GB" sz="2000" dirty="0">
                  <a:latin typeface="Trebuchet MS" panose="020B0603020202020204" pitchFamily="34" charset="0"/>
                </a:endParaRPr>
              </a:p>
              <a:p>
                <a:r>
                  <a:rPr lang="en-GB" sz="2000" dirty="0">
                    <a:latin typeface="Trebuchet MS" panose="020B0603020202020204" pitchFamily="34" charset="0"/>
                  </a:rPr>
                  <a:t>                                 </a:t>
                </a:r>
                <a:r>
                  <a:rPr lang="en-GB" sz="2000" dirty="0" smtClean="0">
                    <a:latin typeface="Trebuchet MS" panose="020B0603020202020204" pitchFamily="34" charset="0"/>
                  </a:rPr>
                  <a:t>= </a:t>
                </a:r>
                <a:r>
                  <a:rPr lang="en-GB" sz="2000" dirty="0">
                    <a:latin typeface="Trebuchet MS" panose="020B0603020202020204" pitchFamily="34" charset="0"/>
                  </a:rPr>
                  <a:t>2ab </a:t>
                </a:r>
                <a:endParaRPr lang="en-GB" sz="2000" baseline="30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1913191"/>
                <a:ext cx="5181600" cy="2869632"/>
              </a:xfrm>
              <a:prstGeom prst="rect">
                <a:avLst/>
              </a:prstGeom>
              <a:blipFill rotWithShape="0">
                <a:blip r:embed="rId3"/>
                <a:stretch>
                  <a:fillRect l="-1176" b="-27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28600" y="5334000"/>
            <a:ext cx="2845566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Area of outside square </a:t>
            </a: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</a:t>
            </a:r>
            <a:r>
              <a:rPr lang="en-GB" sz="20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+ 2ab + b</a:t>
            </a:r>
            <a:r>
              <a:rPr lang="en-GB" sz="20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</a:p>
          <a:p>
            <a:pPr algn="ctr"/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  </a:t>
            </a:r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83194" y="5334000"/>
            <a:ext cx="2845566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Area of all triangles </a:t>
            </a: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2ab</a:t>
            </a:r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  </a:t>
            </a:r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486822"/>
            <a:ext cx="3591804" cy="36766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193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981200"/>
            <a:ext cx="5562600" cy="35353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000" dirty="0" smtClean="0">
                <a:latin typeface="Trebuchet MS" panose="020B0603020202020204" pitchFamily="34" charset="0"/>
              </a:rPr>
              <a:t>Area of shaded square = </a:t>
            </a:r>
            <a:r>
              <a:rPr lang="en-GB" sz="2000" dirty="0">
                <a:latin typeface="Trebuchet MS" panose="020B0603020202020204" pitchFamily="34" charset="0"/>
              </a:rPr>
              <a:t>a</a:t>
            </a:r>
            <a:r>
              <a:rPr lang="en-GB" sz="2000" baseline="30000" dirty="0">
                <a:latin typeface="Trebuchet MS" panose="020B0603020202020204" pitchFamily="34" charset="0"/>
              </a:rPr>
              <a:t>2</a:t>
            </a:r>
            <a:r>
              <a:rPr lang="en-GB" sz="2000" dirty="0">
                <a:latin typeface="Trebuchet MS" panose="020B0603020202020204" pitchFamily="34" charset="0"/>
              </a:rPr>
              <a:t> + 2ab + </a:t>
            </a:r>
            <a:r>
              <a:rPr lang="en-GB" sz="2000" dirty="0" smtClean="0">
                <a:latin typeface="Trebuchet MS" panose="020B0603020202020204" pitchFamily="34" charset="0"/>
              </a:rPr>
              <a:t>b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000" dirty="0" smtClean="0">
                <a:latin typeface="Trebuchet MS" panose="020B0603020202020204" pitchFamily="34" charset="0"/>
              </a:rPr>
              <a:t> - 2ab </a:t>
            </a:r>
          </a:p>
          <a:p>
            <a:pPr marL="0" indent="0" algn="ctr">
              <a:buNone/>
            </a:pPr>
            <a:endParaRPr lang="en-GB" sz="20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Area </a:t>
            </a:r>
            <a:r>
              <a:rPr lang="en-GB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of shaded square = a</a:t>
            </a:r>
            <a:r>
              <a:rPr lang="en-GB" sz="2000" baseline="30000" dirty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  <a:r>
              <a:rPr lang="en-GB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+ </a:t>
            </a:r>
            <a:r>
              <a:rPr lang="en-GB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b</a:t>
            </a:r>
            <a:r>
              <a:rPr lang="en-GB" sz="2000" baseline="30000" dirty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  <a:r>
              <a:rPr lang="en-GB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</a:p>
          <a:p>
            <a:pPr marL="0" indent="0" algn="ctr">
              <a:buNone/>
            </a:pPr>
            <a:endParaRPr lang="en-GB" sz="20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2000" dirty="0" smtClean="0">
                <a:latin typeface="Trebuchet MS" panose="020B0603020202020204" pitchFamily="34" charset="0"/>
              </a:rPr>
              <a:t>What could we call the length of the shaded square?</a:t>
            </a:r>
            <a:endParaRPr lang="en-GB" sz="20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0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486822"/>
            <a:ext cx="3591804" cy="3676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286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Using Jason’s method: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5334000"/>
            <a:ext cx="2845566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Area of outside square </a:t>
            </a: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</a:t>
            </a:r>
            <a:r>
              <a:rPr lang="en-GB" sz="20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+ 2ab + b</a:t>
            </a:r>
            <a:r>
              <a:rPr lang="en-GB" sz="20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</a:p>
          <a:p>
            <a:pPr algn="ctr"/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  </a:t>
            </a:r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3194" y="5334000"/>
            <a:ext cx="2845566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Area of all triangles </a:t>
            </a: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2ab</a:t>
            </a:r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  </a:t>
            </a:r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479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9148"/>
          <a:stretch/>
        </p:blipFill>
        <p:spPr>
          <a:xfrm>
            <a:off x="228600" y="1676400"/>
            <a:ext cx="3783834" cy="3843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286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Using Jason’s method: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5800" y="2362200"/>
            <a:ext cx="518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rebuchet MS" panose="020B0603020202020204" pitchFamily="34" charset="0"/>
              </a:rPr>
              <a:t>Area of </a:t>
            </a:r>
            <a:r>
              <a:rPr lang="en-GB" sz="2000" dirty="0" smtClean="0">
                <a:latin typeface="Trebuchet MS" panose="020B0603020202020204" pitchFamily="34" charset="0"/>
              </a:rPr>
              <a:t>shaded square </a:t>
            </a:r>
            <a:r>
              <a:rPr lang="en-GB" sz="2000" dirty="0">
                <a:latin typeface="Trebuchet MS" panose="020B0603020202020204" pitchFamily="34" charset="0"/>
              </a:rPr>
              <a:t>= </a:t>
            </a:r>
            <a:r>
              <a:rPr lang="en-GB" sz="2000" dirty="0" smtClean="0">
                <a:latin typeface="Trebuchet MS" panose="020B0603020202020204" pitchFamily="34" charset="0"/>
              </a:rPr>
              <a:t>c x c</a:t>
            </a: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r>
              <a:rPr lang="en-GB" sz="2000" dirty="0" smtClean="0">
                <a:latin typeface="Trebuchet MS" panose="020B0603020202020204" pitchFamily="34" charset="0"/>
              </a:rPr>
              <a:t>                                  = c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000" dirty="0" smtClean="0">
                <a:latin typeface="Trebuchet MS" panose="020B0603020202020204" pitchFamily="34" charset="0"/>
              </a:rPr>
              <a:t> </a:t>
            </a:r>
            <a:endParaRPr lang="en-GB" sz="2000" dirty="0">
              <a:latin typeface="Trebuchet MS" panose="020B0603020202020204" pitchFamily="34" charset="0"/>
            </a:endParaRPr>
          </a:p>
          <a:p>
            <a:r>
              <a:rPr lang="en-GB" sz="2000" dirty="0" smtClean="0">
                <a:latin typeface="Trebuchet MS" panose="020B0603020202020204" pitchFamily="34" charset="0"/>
              </a:rPr>
              <a:t>    </a:t>
            </a:r>
            <a:endParaRPr lang="en-GB" sz="2000" baseline="300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5334000"/>
            <a:ext cx="2845566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Area of outside square </a:t>
            </a: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</a:t>
            </a:r>
            <a:r>
              <a:rPr lang="en-GB" sz="20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+ 2ab + b</a:t>
            </a:r>
            <a:r>
              <a:rPr lang="en-GB" sz="20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</a:p>
          <a:p>
            <a:pPr algn="ctr"/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  </a:t>
            </a:r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5200" y="5349240"/>
            <a:ext cx="2845566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Area of inside square </a:t>
            </a:r>
          </a:p>
          <a:p>
            <a:pPr algn="ctr"/>
            <a:r>
              <a:rPr lang="en-GB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c</a:t>
            </a:r>
            <a:r>
              <a:rPr lang="en-GB" sz="20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</a:p>
          <a:p>
            <a:pPr algn="ctr"/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  </a:t>
            </a:r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3194" y="5334000"/>
            <a:ext cx="2845566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Area of all triangles </a:t>
            </a: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2ab</a:t>
            </a:r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  </a:t>
            </a:r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579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9148"/>
          <a:stretch/>
        </p:blipFill>
        <p:spPr>
          <a:xfrm>
            <a:off x="228600" y="1676400"/>
            <a:ext cx="3783834" cy="3843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286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Using Jason’s method: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2013019"/>
            <a:ext cx="5181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Therefore:</a:t>
            </a:r>
          </a:p>
          <a:p>
            <a:pPr algn="ctr"/>
            <a:endParaRPr lang="en-GB" sz="3600" dirty="0">
              <a:latin typeface="Trebuchet MS" panose="020B0603020202020204" pitchFamily="34" charset="0"/>
            </a:endParaRPr>
          </a:p>
          <a:p>
            <a:pPr algn="ctr"/>
            <a:r>
              <a:rPr lang="en-GB" sz="36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c</a:t>
            </a:r>
            <a:r>
              <a:rPr lang="en-GB" sz="36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 </a:t>
            </a:r>
            <a:r>
              <a:rPr lang="en-GB" sz="36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= a</a:t>
            </a:r>
            <a:r>
              <a:rPr lang="en-GB" sz="36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  <a:r>
              <a:rPr lang="en-GB" sz="36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en-GB" sz="3600" dirty="0">
                <a:solidFill>
                  <a:srgbClr val="C00000"/>
                </a:solidFill>
                <a:latin typeface="Trebuchet MS" panose="020B0603020202020204" pitchFamily="34" charset="0"/>
              </a:rPr>
              <a:t>+ b</a:t>
            </a:r>
            <a:r>
              <a:rPr lang="en-GB" sz="3600" baseline="30000" dirty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  <a:endParaRPr lang="en-GB" sz="3600" dirty="0" smtClean="0">
              <a:latin typeface="Trebuchet MS" panose="020B0603020202020204" pitchFamily="34" charset="0"/>
            </a:endParaRPr>
          </a:p>
          <a:p>
            <a:pPr algn="ctr"/>
            <a:endParaRPr lang="en-GB" sz="3600" dirty="0">
              <a:latin typeface="Trebuchet MS" panose="020B0603020202020204" pitchFamily="34" charset="0"/>
            </a:endParaRPr>
          </a:p>
          <a:p>
            <a:pPr algn="ctr"/>
            <a:endParaRPr lang="en-GB" sz="36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5334000"/>
            <a:ext cx="2845566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Area of outside square </a:t>
            </a: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</a:t>
            </a:r>
            <a:r>
              <a:rPr lang="en-GB" sz="20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+ 2ab + b</a:t>
            </a:r>
            <a:r>
              <a:rPr lang="en-GB" sz="20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</a:p>
          <a:p>
            <a:pPr algn="ctr"/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  </a:t>
            </a:r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5200" y="5349240"/>
            <a:ext cx="2845566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Area of inside square </a:t>
            </a:r>
          </a:p>
          <a:p>
            <a:pPr algn="ctr"/>
            <a:r>
              <a:rPr lang="en-GB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c</a:t>
            </a:r>
            <a:r>
              <a:rPr lang="en-GB" sz="2000" baseline="30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</a:p>
          <a:p>
            <a:pPr algn="ctr"/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  </a:t>
            </a:r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83194" y="5334000"/>
            <a:ext cx="2845566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Area of all triangles </a:t>
            </a: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2ab</a:t>
            </a:r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GB" sz="2000" baseline="30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  </a:t>
            </a:r>
            <a:endParaRPr lang="en-GB" sz="2000" baseline="30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095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5562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4000" dirty="0">
                <a:solidFill>
                  <a:srgbClr val="C00000"/>
                </a:solidFill>
                <a:latin typeface="Trebuchet MS" panose="020B0603020202020204" pitchFamily="34" charset="0"/>
              </a:rPr>
              <a:t>c</a:t>
            </a:r>
            <a:r>
              <a:rPr lang="en-GB" sz="4000" baseline="30000" dirty="0">
                <a:solidFill>
                  <a:srgbClr val="C00000"/>
                </a:solidFill>
                <a:latin typeface="Trebuchet MS" panose="020B0603020202020204" pitchFamily="34" charset="0"/>
              </a:rPr>
              <a:t>2 </a:t>
            </a:r>
            <a:r>
              <a:rPr lang="en-GB" sz="4000" dirty="0">
                <a:solidFill>
                  <a:srgbClr val="C00000"/>
                </a:solidFill>
                <a:latin typeface="Trebuchet MS" panose="020B0603020202020204" pitchFamily="34" charset="0"/>
              </a:rPr>
              <a:t>= a</a:t>
            </a:r>
            <a:r>
              <a:rPr lang="en-GB" sz="4000" baseline="30000" dirty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  <a:r>
              <a:rPr lang="en-GB" sz="4000" dirty="0">
                <a:solidFill>
                  <a:srgbClr val="C00000"/>
                </a:solidFill>
                <a:latin typeface="Trebuchet MS" panose="020B0603020202020204" pitchFamily="34" charset="0"/>
              </a:rPr>
              <a:t> + b</a:t>
            </a:r>
            <a:r>
              <a:rPr lang="en-GB" sz="4000" baseline="30000" dirty="0">
                <a:solidFill>
                  <a:srgbClr val="C00000"/>
                </a:solidFill>
                <a:latin typeface="Trebuchet MS" panose="020B0603020202020204" pitchFamily="34" charset="0"/>
              </a:rPr>
              <a:t>2</a:t>
            </a:r>
            <a:endParaRPr lang="en-GB" sz="40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40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3600" dirty="0" smtClean="0">
                <a:latin typeface="Trebuchet MS" panose="020B0603020202020204" pitchFamily="34" charset="0"/>
              </a:rPr>
              <a:t>This is known as Pythagoras’ </a:t>
            </a:r>
            <a:r>
              <a:rPr lang="en-GB" sz="3600" dirty="0" smtClean="0">
                <a:latin typeface="Trebuchet MS" panose="020B0603020202020204" pitchFamily="34" charset="0"/>
              </a:rPr>
              <a:t>Theorem</a:t>
            </a:r>
            <a:endParaRPr lang="en-GB" sz="36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40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3600" dirty="0" smtClean="0">
                <a:latin typeface="Trebuchet MS" panose="020B0603020202020204" pitchFamily="34" charset="0"/>
              </a:rPr>
              <a:t>Next lesson we will be doing more to help us understand why it works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020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Challenge: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2"/>
            <a:ext cx="91440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Prove that the 2 shaded areas are the same size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Show all of your reasoning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202021"/>
            <a:ext cx="8534400" cy="36495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339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1306</TotalTime>
  <Words>685</Words>
  <Application>Microsoft Office PowerPoint</Application>
  <PresentationFormat>On-screen Show (4:3)</PresentationFormat>
  <Paragraphs>161</Paragraphs>
  <Slides>21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1_Default Design</vt:lpstr>
      <vt:lpstr>PowerPoint Presentation</vt:lpstr>
      <vt:lpstr>Tilted Squares</vt:lpstr>
      <vt:lpstr>PowerPoint Presentation</vt:lpstr>
      <vt:lpstr>PowerPoint Presentation</vt:lpstr>
      <vt:lpstr>PowerPoint Presentation</vt:lpstr>
      <vt:lpstr>In your pairs …</vt:lpstr>
      <vt:lpstr>PowerPoint Presentation</vt:lpstr>
      <vt:lpstr>Jason’s Method</vt:lpstr>
      <vt:lpstr>Kate’s Method</vt:lpstr>
      <vt:lpstr>Simon’s Method</vt:lpstr>
      <vt:lpstr>PowerPoint Presentation</vt:lpstr>
      <vt:lpstr>Is there anything that you notice?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151</cp:revision>
  <cp:lastPrinted>1601-01-01T00:00:00Z</cp:lastPrinted>
  <dcterms:created xsi:type="dcterms:W3CDTF">1601-01-01T00:00:00Z</dcterms:created>
  <dcterms:modified xsi:type="dcterms:W3CDTF">2018-03-25T18:53:23Z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