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67" r:id="rId5"/>
    <p:sldId id="257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64" r:id="rId16"/>
    <p:sldId id="283" r:id="rId17"/>
    <p:sldId id="266" r:id="rId18"/>
    <p:sldId id="271" r:id="rId19"/>
    <p:sldId id="273" r:id="rId20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4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FF22C-2FC5-4B7A-A034-F9E7E447998D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8070F-4189-49D7-932B-A0524CC47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506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00720-9430-444D-B14E-49CA0885BF3C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201" y="3228705"/>
            <a:ext cx="7942238" cy="305911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ACBD6-13AD-48FE-B333-19252DB757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748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ACBD6-13AD-48FE-B333-19252DB7576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18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kumimoji="0" lang="en-GB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−8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+12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=(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)(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Solutions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when y = 0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</m:t>
                    </m:r>
                  </m:oMath>
                </a14:m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kumimoji="0" lang="en-GB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𝟔</m:t>
                    </m:r>
                  </m:oMath>
                </a14:m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17241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578" name="Picture 2" descr="https://mail.inthehive.net/owa/attachment.ashx?id=RgAAAABWmI%2fH7dbOTJt5Ec07pdSaBwB9ZbQFmoELQZvHoARmZIHBAeNZut6sAAB9ZbQFmoELQZvHoARmZIHBAeO7yrftAAAJ&amp;attcnt=1&amp;attid0=EAAdOwYHon5ERY2XoDnfk8V2"/>
          <p:cNvPicPr>
            <a:picLocks noChangeAspect="1" noChangeArrowheads="1"/>
          </p:cNvPicPr>
          <p:nvPr/>
        </p:nvPicPr>
        <p:blipFill>
          <a:blip r:embed="rId5" cstate="print"/>
          <a:srcRect b="17681"/>
          <a:stretch>
            <a:fillRect/>
          </a:stretch>
        </p:blipFill>
        <p:spPr bwMode="auto">
          <a:xfrm>
            <a:off x="3082652" y="2924944"/>
            <a:ext cx="3001516" cy="37062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2763" y="167015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Example: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baseline="30000" dirty="0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𝟑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𝟏𝟎</m:t>
                    </m:r>
                    <m:r>
                      <a:rPr lang="en-GB" sz="2000" b="1" i="1" dirty="0" smtClean="0"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     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                     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kumimoji="0" lang="en-GB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baseline="30000" dirty="0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𝟔</m:t>
                    </m:r>
                    <m:r>
                      <a:rPr lang="en-GB" sz="2000" b="1" i="1" dirty="0" smtClean="0"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     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 b="-2404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                     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75763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baseline="30000" dirty="0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     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 b="-2404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                     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29767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baseline="30000" dirty="0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𝟔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𝟗</m:t>
                    </m:r>
                    <m:r>
                      <a:rPr lang="en-GB" sz="2000" b="1" i="1" dirty="0" smtClean="0"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     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 b="-2404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                     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69378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lang="en-GB" sz="2800" b="1" i="1" baseline="30000" dirty="0" smtClean="0"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–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sz="2800" b="1" i="1" dirty="0" smtClean="0">
                        <a:latin typeface="Cambria Math"/>
                        <a:cs typeface="Arial" pitchFamily="34" charset="0"/>
                      </a:rPr>
                      <m:t>𝟏𝟔</m:t>
                    </m:r>
                    <m:r>
                      <a:rPr lang="en-GB" sz="2000" b="1" i="1" dirty="0" smtClean="0">
                        <a:latin typeface="Cambria Math"/>
                        <a:cs typeface="Arial" pitchFamily="34" charset="0"/>
                      </a:rPr>
                      <m:t>  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     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 b="-2404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  <m:r>
                      <a:rPr kumimoji="0" lang="en-GB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                     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2993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6" grpId="0" animBg="1"/>
      <p:bldP spid="20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=(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−3)(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+4)</m:t>
                      </m:r>
                    </m:oMath>
                  </m:oMathPara>
                </a14:m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217584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=(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+3)(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+5)</m:t>
                      </m:r>
                    </m:oMath>
                  </m:oMathPara>
                </a14:m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298592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=(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+4)(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−1)</m:t>
                      </m:r>
                    </m:oMath>
                  </m:oMathPara>
                </a14:m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58501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=(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−2)(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−7)</m:t>
                      </m:r>
                    </m:oMath>
                  </m:oMathPara>
                </a14:m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00217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=(2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−1)(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kumimoji="0" lang="en-GB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/>
                          <a:cs typeface="Arial" pitchFamily="34" charset="0"/>
                        </a:rPr>
                        <m:t>+3)</m:t>
                      </m:r>
                    </m:oMath>
                  </m:oMathPara>
                </a14:m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672408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GB" sz="2000" b="1" i="1" dirty="0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and  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         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28071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=    </m:t>
                    </m:r>
                  </m:oMath>
                </a14:m>
                <a:r>
                  <a:rPr lang="en-GB" sz="2800" b="1" dirty="0" smtClean="0">
                    <a:solidFill>
                      <a:schemeClr val="bg1"/>
                    </a:solidFill>
                    <a:latin typeface="Trebuchet MS" panose="020B0603020202020204" pitchFamily="34" charset="0"/>
                    <a:cs typeface="Arial" pitchFamily="34" charset="0"/>
                  </a:rPr>
                  <a:t>…………….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kumimoji="0" lang="en-GB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𝟓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effectLst/>
                    <a:latin typeface="Trebuchet MS" panose="020B0603020202020204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𝟑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2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=    </m:t>
                    </m:r>
                  </m:oMath>
                </a14:m>
                <a:r>
                  <a:rPr lang="en-GB" sz="2800" b="1" dirty="0" smtClean="0">
                    <a:solidFill>
                      <a:schemeClr val="bg1"/>
                    </a:solidFill>
                    <a:latin typeface="Trebuchet MS" panose="020B0603020202020204" pitchFamily="34" charset="0"/>
                    <a:cs typeface="Arial" pitchFamily="34" charset="0"/>
                  </a:rPr>
                  <a:t>…………….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3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−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effectLst/>
                    <a:latin typeface="Trebuchet MS" panose="020B0603020202020204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kumimoji="0" lang="en-GB" sz="2000" b="1" i="1" u="none" strike="noStrike" cap="none" normalizeH="0" baseline="0" smtClean="0">
                        <a:ln>
                          <a:noFill/>
                        </a:ln>
                        <a:effectLst/>
                        <a:latin typeface="Cambria Math"/>
                        <a:cs typeface="Arial" pitchFamily="34" charset="0"/>
                      </a:rPr>
                      <m:t>𝟏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4"/>
                <a:stretch>
                  <a:fillRect t="-2299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2059" name="AutoShape 11"/>
          <p:cNvCxnSpPr>
            <a:cxnSpLocks noChangeShapeType="1"/>
          </p:cNvCxnSpPr>
          <p:nvPr/>
        </p:nvCxnSpPr>
        <p:spPr bwMode="auto">
          <a:xfrm flipV="1">
            <a:off x="4604991" y="2803896"/>
            <a:ext cx="11037" cy="372338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060" name="AutoShape 12"/>
          <p:cNvCxnSpPr>
            <a:cxnSpLocks noChangeShapeType="1"/>
          </p:cNvCxnSpPr>
          <p:nvPr/>
        </p:nvCxnSpPr>
        <p:spPr bwMode="auto">
          <a:xfrm>
            <a:off x="2483768" y="4509120"/>
            <a:ext cx="4209455" cy="2296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401364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 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3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=    </m:t>
                    </m:r>
                  </m:oMath>
                </a14:m>
                <a:r>
                  <a:rPr lang="en-GB" sz="2800" b="1" dirty="0" smtClean="0">
                    <a:solidFill>
                      <a:schemeClr val="bg1"/>
                    </a:solidFill>
                    <a:latin typeface="Trebuchet MS" panose="020B0603020202020204" pitchFamily="34" charset="0"/>
                    <a:cs typeface="Arial" pitchFamily="34" charset="0"/>
                  </a:rPr>
                  <a:t>…………….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4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latin typeface="Trebuchet MS" panose="020B0603020202020204" pitchFamily="34" charset="0"/>
                    <a:cs typeface="Arial" pitchFamily="34" charset="0"/>
                  </a:rPr>
                  <a:t>Solutions when </a:t>
                </a:r>
                <a14:m>
                  <m:oMath xmlns:m="http://schemas.openxmlformats.org/officeDocument/2006/math"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𝒚</m:t>
                    </m:r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sz="2000" b="1" i="1">
                        <a:latin typeface="Cambria Math"/>
                        <a:cs typeface="Arial" pitchFamily="34" charset="0"/>
                      </a:rPr>
                      <m:t>𝟎</m:t>
                    </m:r>
                  </m:oMath>
                </a14:m>
                <a:endParaRPr lang="en-GB" sz="2000" b="1" dirty="0">
                  <a:latin typeface="Trebuchet MS" panose="020B0603020202020204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and     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0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5"/>
                <a:stretch>
                  <a:fillRect t="-2299" b="-5747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https://mail.inthehive.net/owa/attachment.ashx?id=RgAAAABWmI%2fH7dbOTJt5Ec07pdSaBwB9ZbQFmoELQZvHoARmZIHBAeNZut6sAAB9ZbQFmoELQZvHoARmZIHBAeO7yrfsAAAJ&amp;attcnt=1&amp;attid0=EADsG7aTBKfDSqZCCMBdgzB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2996952"/>
            <a:ext cx="3595900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7"/>
          <a:stretch/>
        </p:blipFill>
        <p:spPr bwMode="auto">
          <a:xfrm>
            <a:off x="179512" y="620688"/>
            <a:ext cx="8063340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2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3" t="9907" r="15193" b="11111"/>
          <a:stretch/>
        </p:blipFill>
        <p:spPr bwMode="auto">
          <a:xfrm>
            <a:off x="2989348" y="2871787"/>
            <a:ext cx="3125417" cy="378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50" name="Text Box 2"/>
              <p:cNvSpPr txBox="1">
                <a:spLocks noChangeArrowheads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Function</a:t>
                </a: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kumimoji="0" lang="en-GB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</m:t>
                    </m:r>
                    <m:r>
                      <a:rPr kumimoji="0" lang="en-GB" sz="28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     </m:t>
                    </m:r>
                  </m:oMath>
                </a14:m>
                <a:r>
                  <a:rPr kumimoji="0" lang="en-GB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9758" y="428625"/>
                <a:ext cx="3533775" cy="1233488"/>
              </a:xfrm>
              <a:prstGeom prst="rect">
                <a:avLst/>
              </a:prstGeom>
              <a:blipFill rotWithShape="1">
                <a:blip r:embed="rId3"/>
                <a:stretch>
                  <a:fillRect t="-1923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1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Factorised form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  <a:cs typeface="Arial" pitchFamily="34" charset="0"/>
                      </a:rPr>
                      <m:t> =     </m:t>
                    </m:r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/>
                        <a:cs typeface="Arial" pitchFamily="34" charset="0"/>
                      </a:rPr>
                      <m:t>   </m:t>
                    </m:r>
                  </m:oMath>
                </a14:m>
                <a:r>
                  <a:rPr lang="en-GB" sz="2800" b="1" dirty="0" smtClean="0">
                    <a:solidFill>
                      <a:schemeClr val="bg1"/>
                    </a:solidFill>
                    <a:latin typeface="Trebuchet MS" panose="020B0603020202020204" pitchFamily="34" charset="0"/>
                    <a:cs typeface="Arial" pitchFamily="34" charset="0"/>
                  </a:rPr>
                  <a:t>…………….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844675"/>
                <a:ext cx="3533775" cy="1038225"/>
              </a:xfrm>
              <a:prstGeom prst="rect">
                <a:avLst/>
              </a:prstGeom>
              <a:blipFill rotWithShape="1">
                <a:blip r:embed="rId4"/>
                <a:stretch>
                  <a:fillRect t="-2286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2" name="Text Box 4"/>
              <p:cNvSpPr txBox="1">
                <a:spLocks noChangeArrowheads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Solutions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when y = 0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   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   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kumimoji="0" lang="en-GB" sz="240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and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𝒙</m:t>
                    </m:r>
                    <m:r>
                      <a:rPr kumimoji="0" lang="en-GB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cs typeface="Arial" pitchFamily="34" charset="0"/>
                      </a:rPr>
                      <m:t> =</m:t>
                    </m:r>
                  </m:oMath>
                </a14:m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</a:t>
                </a:r>
                <a:r>
                  <a:rPr kumimoji="0" lang="en-GB" sz="2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                       </a:t>
                </a:r>
                <a:r>
                  <a:rPr kumimoji="0" lang="en-GB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rebuchet MS" panose="020B0603020202020204" pitchFamily="34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895" y="1839913"/>
                <a:ext cx="3733800" cy="1031875"/>
              </a:xfrm>
              <a:prstGeom prst="rect">
                <a:avLst/>
              </a:prstGeom>
              <a:blipFill rotWithShape="1">
                <a:blip r:embed="rId5"/>
                <a:stretch>
                  <a:fillRect t="-2299" b="-17241"/>
                </a:stretch>
              </a:blip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166295" y="2006600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flipH="1">
            <a:off x="4118670" y="23209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 rot="-2461314">
            <a:off x="1870770" y="8858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19138686" flipH="1">
            <a:off x="1756470" y="13239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2461314">
            <a:off x="7157145" y="343852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9138686" flipH="1">
            <a:off x="7042845" y="3876675"/>
            <a:ext cx="771525" cy="276225"/>
          </a:xfrm>
          <a:prstGeom prst="rightArrow">
            <a:avLst>
              <a:gd name="adj1" fmla="val 50000"/>
              <a:gd name="adj2" fmla="val 6982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9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omments xmlns="e2e12665-0a52-44fa-93fc-755654ed6771" xsi:nil="true"/>
    <OldUnits xmlns="e2e12665-0a52-44fa-93fc-755654ed6771" xsi:nil="true"/>
    <Description0 xmlns="e2e12665-0a52-44fa-93fc-755654ed6771" xsi:nil="true"/>
    <InUnits xmlns="e2e12665-0a52-44fa-93fc-755654ed6771">
      <Value>157</Value>
      <Value>66</Value>
    </InUnits>
    <OID xmlns="e2e12665-0a52-44fa-93fc-755654ed6771" xsi:nil="true"/>
    <ForStudents xmlns="e2e12665-0a52-44fa-93fc-755654ed6771">false</ForStudent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7A6A871E-66EE-47CF-A647-BD30A8E0DC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9CC75E-385E-4312-A21B-CF6B8ED98ACA}">
  <ds:schemaRefs>
    <ds:schemaRef ds:uri="http://purl.org/dc/terms/"/>
    <ds:schemaRef ds:uri="http://schemas.microsoft.com/office/2006/documentManagement/types"/>
    <ds:schemaRef ds:uri="e2e12665-0a52-44fa-93fc-755654ed6771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D5FDFE7-FEE6-4C00-B473-F38F9E3E6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385</Words>
  <Application>Microsoft Office PowerPoint</Application>
  <PresentationFormat>On-screen Show (4:3)</PresentationFormat>
  <Paragraphs>92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quadratics forwards and backwards</dc:title>
  <dc:creator>staff</dc:creator>
  <cp:lastModifiedBy>Warden, M</cp:lastModifiedBy>
  <cp:revision>15</cp:revision>
  <cp:lastPrinted>2016-12-19T14:59:43Z</cp:lastPrinted>
  <dcterms:created xsi:type="dcterms:W3CDTF">2011-11-14T20:17:12Z</dcterms:created>
  <dcterms:modified xsi:type="dcterms:W3CDTF">2018-02-26T19:53:21Z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0x0101007AAC7BB6A3B34E4FBDC35DBC21560F23</vt:lpwstr>
  </property>
</Properties>
</file>