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8"/>
  </p:notesMasterIdLst>
  <p:handoutMasterIdLst>
    <p:handoutMasterId r:id="rId19"/>
  </p:handoutMasterIdLst>
  <p:sldIdLst>
    <p:sldId id="288" r:id="rId5"/>
    <p:sldId id="268" r:id="rId6"/>
    <p:sldId id="271" r:id="rId7"/>
    <p:sldId id="273" r:id="rId8"/>
    <p:sldId id="275" r:id="rId9"/>
    <p:sldId id="277" r:id="rId10"/>
    <p:sldId id="279" r:id="rId11"/>
    <p:sldId id="281" r:id="rId12"/>
    <p:sldId id="282" r:id="rId13"/>
    <p:sldId id="283" r:id="rId14"/>
    <p:sldId id="284" r:id="rId15"/>
    <p:sldId id="285" r:id="rId16"/>
    <p:sldId id="286" r:id="rId17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1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Sheet1!$A$2:$A$7</c:f>
              <c:numCache>
                <c:formatCode>General</c:formatCode>
                <c:ptCount val="6"/>
                <c:pt idx="0">
                  <c:v>-2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-8</c:v>
                </c:pt>
                <c:pt idx="1">
                  <c:v>-5</c:v>
                </c:pt>
                <c:pt idx="2">
                  <c:v>-2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930240"/>
        <c:axId val="94133568"/>
      </c:scatterChart>
      <c:valAx>
        <c:axId val="49930240"/>
        <c:scaling>
          <c:orientation val="minMax"/>
          <c:max val="3"/>
          <c:min val="-3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94133568"/>
        <c:crosses val="autoZero"/>
        <c:crossBetween val="midCat"/>
        <c:majorUnit val="1"/>
      </c:valAx>
      <c:valAx>
        <c:axId val="94133568"/>
        <c:scaling>
          <c:orientation val="minMax"/>
          <c:max val="7"/>
          <c:min val="-8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9930240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FFB1F-C298-4700-A56F-C02E72693343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3301E-B25E-4714-8944-9C906E657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772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6B304-22A1-4724-AB91-3DD462470642}" type="datetimeFigureOut">
              <a:rPr lang="en-GB" smtClean="0"/>
              <a:t>25/02/2018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CA574-4E12-411D-940A-1E904E1B30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86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CA574-4E12-411D-940A-1E904E1B303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179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CA574-4E12-411D-940A-1E904E1B303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397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10BC6A-1399-4EEE-B792-86D8E58EDFFF}" type="slidenum">
              <a:rPr lang="en-GB"/>
              <a:pPr/>
              <a:t>9</a:t>
            </a:fld>
            <a:endParaRPr lang="en-GB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summarizes the steps required to plot a graph using a table of values.</a:t>
            </a:r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should look at the x-coordinates</a:t>
            </a:r>
            <a:r>
              <a:rPr lang="en-GB" baseline="0" dirty="0" smtClean="0"/>
              <a:t> on the graphs and substitute them into each equation to see which ones match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CA574-4E12-411D-940A-1E904E1B303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78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762" y="476672"/>
            <a:ext cx="8547533" cy="483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Recap…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800" kern="0" dirty="0" smtClean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Answer the questions below about the straight line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800" kern="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800" kern="0" dirty="0" smtClean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800" kern="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How would you describe what the line looks like?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What is the gradient?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What is its y-intercept?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Write down any coordinate on the line.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Write down any coordinate not on the line.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3419990" y="2132856"/>
            <a:ext cx="23070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000" dirty="0">
                <a:latin typeface="Trebuchet MS" panose="020B0603020202020204" pitchFamily="34" charset="0"/>
                <a:ea typeface="Calibri" panose="020F0502020204030204" pitchFamily="34" charset="0"/>
                <a:cs typeface="Times New Roman" pitchFamily="18" charset="0"/>
              </a:rPr>
              <a:t>y = 3x - 2</a:t>
            </a:r>
            <a:endParaRPr lang="en-GB" sz="4000" dirty="0"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05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165" y="476672"/>
            <a:ext cx="852669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Recap…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800" kern="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How did we </a:t>
            </a: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find </a:t>
            </a:r>
            <a:r>
              <a:rPr lang="en-GB" sz="2800" kern="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coordinates of points on the line?</a:t>
            </a:r>
            <a:endParaRPr lang="en-GB" sz="2800" kern="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7452089"/>
                  </p:ext>
                </p:extLst>
              </p:nvPr>
            </p:nvGraphicFramePr>
            <p:xfrm>
              <a:off x="613070" y="3284984"/>
              <a:ext cx="7920878" cy="1440160"/>
            </p:xfrm>
            <a:graphic>
              <a:graphicData uri="http://schemas.openxmlformats.org/drawingml/2006/table">
                <a:tbl>
                  <a:tblPr firstCol="1">
                    <a:tableStyleId>{616DA210-FB5B-4158-B5E0-FEB733F419BA}</a:tableStyleId>
                  </a:tblPr>
                  <a:tblGrid>
                    <a:gridCol w="1131554"/>
                    <a:gridCol w="1131554"/>
                    <a:gridCol w="1131554"/>
                    <a:gridCol w="1131554"/>
                    <a:gridCol w="1131554"/>
                    <a:gridCol w="1131554"/>
                    <a:gridCol w="1131554"/>
                  </a:tblGrid>
                  <a:tr h="7200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800" b="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-2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-1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0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</a:tr>
                  <a:tr h="7200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800" b="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7452089"/>
                  </p:ext>
                </p:extLst>
              </p:nvPr>
            </p:nvGraphicFramePr>
            <p:xfrm>
              <a:off x="613070" y="3284984"/>
              <a:ext cx="7920878" cy="1440160"/>
            </p:xfrm>
            <a:graphic>
              <a:graphicData uri="http://schemas.openxmlformats.org/drawingml/2006/table">
                <a:tbl>
                  <a:tblPr firstCol="1">
                    <a:tableStyleId>{616DA210-FB5B-4158-B5E0-FEB733F419BA}</a:tableStyleId>
                  </a:tblPr>
                  <a:tblGrid>
                    <a:gridCol w="1131554"/>
                    <a:gridCol w="1131554"/>
                    <a:gridCol w="1131554"/>
                    <a:gridCol w="1131554"/>
                    <a:gridCol w="1131554"/>
                    <a:gridCol w="1131554"/>
                    <a:gridCol w="1131554"/>
                  </a:tblGrid>
                  <a:tr h="72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38" t="-847" r="-598387" b="-100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-2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-1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0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</a:tr>
                  <a:tr h="72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38" t="-100847" r="-598387" b="-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3419990" y="2132856"/>
            <a:ext cx="23070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000" dirty="0">
                <a:latin typeface="Trebuchet MS" panose="020B0603020202020204" pitchFamily="34" charset="0"/>
                <a:ea typeface="Calibri" panose="020F0502020204030204" pitchFamily="34" charset="0"/>
                <a:cs typeface="Times New Roman" pitchFamily="18" charset="0"/>
              </a:rPr>
              <a:t>y = 3x - 2</a:t>
            </a:r>
            <a:endParaRPr lang="en-GB" sz="4000" dirty="0"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70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05535" y="188640"/>
            <a:ext cx="5400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itchFamily="34" charset="0"/>
              </a:rPr>
              <a:t>Plotting the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6827728"/>
                  </p:ext>
                </p:extLst>
              </p:nvPr>
            </p:nvGraphicFramePr>
            <p:xfrm>
              <a:off x="1187624" y="908720"/>
              <a:ext cx="7008442" cy="741680"/>
            </p:xfrm>
            <a:graphic>
              <a:graphicData uri="http://schemas.openxmlformats.org/drawingml/2006/table">
                <a:tbl>
                  <a:tblPr firstCol="1">
                    <a:tableStyleId>{616DA210-FB5B-4158-B5E0-FEB733F419BA}</a:tableStyleId>
                  </a:tblPr>
                  <a:tblGrid>
                    <a:gridCol w="1001206"/>
                    <a:gridCol w="1001206"/>
                    <a:gridCol w="1001206"/>
                    <a:gridCol w="1001206"/>
                    <a:gridCol w="1001206"/>
                    <a:gridCol w="1001206"/>
                    <a:gridCol w="1001206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-2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-1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0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-8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-5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-2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6827728"/>
                  </p:ext>
                </p:extLst>
              </p:nvPr>
            </p:nvGraphicFramePr>
            <p:xfrm>
              <a:off x="1187624" y="908720"/>
              <a:ext cx="7008442" cy="741680"/>
            </p:xfrm>
            <a:graphic>
              <a:graphicData uri="http://schemas.openxmlformats.org/drawingml/2006/table">
                <a:tbl>
                  <a:tblPr firstCol="1">
                    <a:tableStyleId>{616DA210-FB5B-4158-B5E0-FEB733F419BA}</a:tableStyleId>
                  </a:tblPr>
                  <a:tblGrid>
                    <a:gridCol w="1001206"/>
                    <a:gridCol w="1001206"/>
                    <a:gridCol w="1001206"/>
                    <a:gridCol w="1001206"/>
                    <a:gridCol w="1001206"/>
                    <a:gridCol w="1001206"/>
                    <a:gridCol w="1001206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610" t="-9836" r="-601220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-2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-1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0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2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3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610" t="-109836" r="-60122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-8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-5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-2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1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4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Trebuchet MS" panose="020B0603020202020204" pitchFamily="34" charset="0"/>
                            </a:rPr>
                            <a:t>7</a:t>
                          </a:r>
                          <a:endParaRPr lang="en-GB" dirty="0">
                            <a:latin typeface="Trebuchet MS" panose="020B0603020202020204" pitchFamily="34" charset="0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048804505"/>
              </p:ext>
            </p:extLst>
          </p:nvPr>
        </p:nvGraphicFramePr>
        <p:xfrm>
          <a:off x="683568" y="1628800"/>
          <a:ext cx="5040560" cy="4712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332352" y="2146872"/>
            <a:ext cx="28083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Calibri" pitchFamily="34" charset="0"/>
                <a:cs typeface="Times New Roman" pitchFamily="18" charset="0"/>
              </a:rPr>
              <a:t>(-2,-8)</a:t>
            </a:r>
            <a:endParaRPr kumimoji="0" lang="en-GB" sz="28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332352" y="2708920"/>
            <a:ext cx="28083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Calibri" pitchFamily="34" charset="0"/>
                <a:cs typeface="Times New Roman" pitchFamily="18" charset="0"/>
              </a:rPr>
              <a:t>(-1,-5)</a:t>
            </a:r>
            <a:endParaRPr kumimoji="0" lang="en-GB" sz="28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21327" y="3232140"/>
            <a:ext cx="28083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Calibri" pitchFamily="34" charset="0"/>
                <a:cs typeface="Times New Roman" pitchFamily="18" charset="0"/>
              </a:rPr>
              <a:t>( 0,-2)</a:t>
            </a:r>
            <a:endParaRPr kumimoji="0" lang="en-GB" sz="28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345231" y="3755360"/>
            <a:ext cx="28083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Calibri" pitchFamily="34" charset="0"/>
                <a:cs typeface="Times New Roman" pitchFamily="18" charset="0"/>
              </a:rPr>
              <a:t>( 1, 1)</a:t>
            </a:r>
            <a:endParaRPr kumimoji="0" lang="en-GB" sz="28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334206" y="4278580"/>
            <a:ext cx="28083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Calibri" pitchFamily="34" charset="0"/>
                <a:cs typeface="Times New Roman" pitchFamily="18" charset="0"/>
              </a:rPr>
              <a:t>( 2, 4)</a:t>
            </a:r>
            <a:endParaRPr kumimoji="0" lang="en-GB" sz="28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6321327" y="4817473"/>
            <a:ext cx="28083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effectLst/>
                <a:latin typeface="Trebuchet MS" panose="020B0603020202020204" pitchFamily="34" charset="0"/>
                <a:ea typeface="Calibri" pitchFamily="34" charset="0"/>
                <a:cs typeface="Times New Roman" pitchFamily="18" charset="0"/>
              </a:rPr>
              <a:t>( 3, 7)</a:t>
            </a:r>
            <a:endParaRPr kumimoji="0" lang="en-GB" sz="28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664630" y="1856730"/>
            <a:ext cx="3816424" cy="432048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3203848" y="1856730"/>
            <a:ext cx="0" cy="43204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99592" y="4136554"/>
            <a:ext cx="46805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15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category"/>
        </p:bldSub>
      </p:bldGraphic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342" name="Text Box 174"/>
              <p:cNvSpPr txBox="1">
                <a:spLocks noChangeArrowheads="1"/>
              </p:cNvSpPr>
              <p:nvPr/>
            </p:nvSpPr>
            <p:spPr bwMode="auto">
              <a:xfrm>
                <a:off x="53049" y="1103437"/>
                <a:ext cx="8985944" cy="12618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dirty="0" smtClean="0">
                          <a:solidFill>
                            <a:schemeClr val="tx1"/>
                          </a:solidFill>
                          <a:latin typeface="Cambria Math"/>
                          <a:ea typeface="Calibri" panose="020F0502020204030204" pitchFamily="34" charset="0"/>
                          <a:cs typeface="Times New Roman" pitchFamily="18" charset="0"/>
                        </a:rPr>
                        <m:t>𝑦</m:t>
                      </m:r>
                      <m:r>
                        <a:rPr lang="en-GB" sz="4000" i="1" dirty="0" smtClean="0">
                          <a:solidFill>
                            <a:schemeClr val="tx1"/>
                          </a:solidFill>
                          <a:latin typeface="Cambria Math"/>
                          <a:ea typeface="Calibri" panose="020F0502020204030204" pitchFamily="34" charset="0"/>
                          <a:cs typeface="Times New Roman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−2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−8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  <a:latin typeface="Trebuchet MS" panose="020B0603020202020204" pitchFamily="34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spcBef>
                    <a:spcPct val="50000"/>
                  </a:spcBef>
                </a:pPr>
                <a:endParaRPr lang="en-GB" sz="24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342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049" y="1103437"/>
                <a:ext cx="8985944" cy="12618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343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960476"/>
                  </p:ext>
                </p:extLst>
              </p:nvPr>
            </p:nvGraphicFramePr>
            <p:xfrm>
              <a:off x="2112956" y="2313434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7343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960476"/>
                  </p:ext>
                </p:extLst>
              </p:nvPr>
            </p:nvGraphicFramePr>
            <p:xfrm>
              <a:off x="2112956" y="2313434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5"/>
                          <a:stretch>
                            <a:fillRect l="-1190" t="-4762" r="-9023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5"/>
                          <a:stretch>
                            <a:fillRect l="-1190" t="-117333" r="-902381" b="-1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7411" name="Text Box 243"/>
          <p:cNvSpPr txBox="1">
            <a:spLocks noChangeArrowheads="1"/>
          </p:cNvSpPr>
          <p:nvPr/>
        </p:nvSpPr>
        <p:spPr bwMode="auto">
          <a:xfrm>
            <a:off x="2728615" y="2889498"/>
            <a:ext cx="4032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latin typeface="Trebuchet MS" panose="020B0603020202020204" pitchFamily="34" charset="0"/>
              </a:rPr>
              <a:t>7</a:t>
            </a:r>
          </a:p>
        </p:txBody>
      </p:sp>
      <p:sp>
        <p:nvSpPr>
          <p:cNvPr id="7412" name="Text Box 244"/>
          <p:cNvSpPr txBox="1">
            <a:spLocks noChangeArrowheads="1"/>
          </p:cNvSpPr>
          <p:nvPr/>
        </p:nvSpPr>
        <p:spPr bwMode="auto">
          <a:xfrm>
            <a:off x="3204096" y="2889498"/>
            <a:ext cx="43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latin typeface="Trebuchet MS" panose="020B0603020202020204" pitchFamily="34" charset="0"/>
              </a:rPr>
              <a:t>0</a:t>
            </a:r>
          </a:p>
        </p:txBody>
      </p:sp>
      <p:sp>
        <p:nvSpPr>
          <p:cNvPr id="7413" name="Text Box 245"/>
          <p:cNvSpPr txBox="1">
            <a:spLocks noChangeArrowheads="1"/>
          </p:cNvSpPr>
          <p:nvPr/>
        </p:nvSpPr>
        <p:spPr bwMode="auto">
          <a:xfrm>
            <a:off x="3699768" y="2889498"/>
            <a:ext cx="58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-5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414" name="Text Box 246"/>
          <p:cNvSpPr txBox="1">
            <a:spLocks noChangeArrowheads="1"/>
          </p:cNvSpPr>
          <p:nvPr/>
        </p:nvSpPr>
        <p:spPr bwMode="auto">
          <a:xfrm>
            <a:off x="4211960" y="2889498"/>
            <a:ext cx="58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-8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415" name="Text Box 247"/>
          <p:cNvSpPr txBox="1">
            <a:spLocks noChangeArrowheads="1"/>
          </p:cNvSpPr>
          <p:nvPr/>
        </p:nvSpPr>
        <p:spPr bwMode="auto">
          <a:xfrm>
            <a:off x="4662963" y="2889498"/>
            <a:ext cx="444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-9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416" name="Text Box 248"/>
          <p:cNvSpPr txBox="1">
            <a:spLocks noChangeArrowheads="1"/>
          </p:cNvSpPr>
          <p:nvPr/>
        </p:nvSpPr>
        <p:spPr bwMode="auto">
          <a:xfrm>
            <a:off x="5180131" y="2889498"/>
            <a:ext cx="393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-8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417" name="Text Box 249"/>
          <p:cNvSpPr txBox="1">
            <a:spLocks noChangeArrowheads="1"/>
          </p:cNvSpPr>
          <p:nvPr/>
        </p:nvSpPr>
        <p:spPr bwMode="auto">
          <a:xfrm>
            <a:off x="5762476" y="2889498"/>
            <a:ext cx="393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-5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418" name="Text Box 250"/>
          <p:cNvSpPr txBox="1">
            <a:spLocks noChangeArrowheads="1"/>
          </p:cNvSpPr>
          <p:nvPr/>
        </p:nvSpPr>
        <p:spPr bwMode="auto">
          <a:xfrm>
            <a:off x="6318732" y="2889498"/>
            <a:ext cx="43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0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419" name="Text Box 251"/>
          <p:cNvSpPr txBox="1">
            <a:spLocks noChangeArrowheads="1"/>
          </p:cNvSpPr>
          <p:nvPr/>
        </p:nvSpPr>
        <p:spPr bwMode="auto">
          <a:xfrm>
            <a:off x="6876256" y="2889498"/>
            <a:ext cx="488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latin typeface="Trebuchet MS" panose="020B0603020202020204" pitchFamily="34" charset="0"/>
              </a:rPr>
              <a:t>7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77570" y="201916"/>
            <a:ext cx="81369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itchFamily="34" charset="0"/>
              </a:rPr>
              <a:t>What is different about this equation?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68764" y="5475504"/>
            <a:ext cx="81369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itchFamily="34" charset="0"/>
              </a:rPr>
              <a:t>What 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itchFamily="34" charset="0"/>
              </a:rPr>
              <a:t>do you notice about the coordinates?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46327" y="3429000"/>
            <a:ext cx="871546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itchFamily="34" charset="0"/>
              </a:rPr>
              <a:t>Some people start with zero and then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itchFamily="34" charset="0"/>
              </a:rPr>
              <a:t> the positive integers when filling in the table.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400" dirty="0">
              <a:latin typeface="Trebuchet MS" panose="020B0603020202020204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itchFamily="34" charset="0"/>
              </a:rPr>
              <a:t>Why might this be the case?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246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1" grpId="0" autoUpdateAnimBg="0"/>
      <p:bldP spid="7412" grpId="0" autoUpdateAnimBg="0"/>
      <p:bldP spid="7413" grpId="0" autoUpdateAnimBg="0"/>
      <p:bldP spid="7414" grpId="0" autoUpdateAnimBg="0"/>
      <p:bldP spid="7415" grpId="0" autoUpdateAnimBg="0"/>
      <p:bldP spid="7416" grpId="0" autoUpdateAnimBg="0"/>
      <p:bldP spid="7417" grpId="0" autoUpdateAnimBg="0"/>
      <p:bldP spid="7418" grpId="0" autoUpdateAnimBg="0"/>
      <p:bldP spid="7419" grpId="0" autoUpdateAnimBg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0" y="95250"/>
            <a:ext cx="3894138" cy="6630988"/>
            <a:chOff x="0" y="60"/>
            <a:chExt cx="2453" cy="4177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0" y="60"/>
              <a:ext cx="2453" cy="4177"/>
              <a:chOff x="0" y="60"/>
              <a:chExt cx="2453" cy="4177"/>
            </a:xfrm>
          </p:grpSpPr>
          <p:sp>
            <p:nvSpPr>
              <p:cNvPr id="7173" name="Rectangle 5"/>
              <p:cNvSpPr>
                <a:spLocks noChangeArrowheads="1"/>
              </p:cNvSpPr>
              <p:nvPr/>
            </p:nvSpPr>
            <p:spPr bwMode="auto">
              <a:xfrm>
                <a:off x="184" y="110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4" name="Rectangle 6"/>
              <p:cNvSpPr>
                <a:spLocks noChangeArrowheads="1"/>
              </p:cNvSpPr>
              <p:nvPr/>
            </p:nvSpPr>
            <p:spPr bwMode="auto">
              <a:xfrm>
                <a:off x="458" y="110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5" name="Rectangle 7"/>
              <p:cNvSpPr>
                <a:spLocks noChangeArrowheads="1"/>
              </p:cNvSpPr>
              <p:nvPr/>
            </p:nvSpPr>
            <p:spPr bwMode="auto">
              <a:xfrm>
                <a:off x="730" y="110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6" name="Rectangle 8"/>
              <p:cNvSpPr>
                <a:spLocks noChangeArrowheads="1"/>
              </p:cNvSpPr>
              <p:nvPr/>
            </p:nvSpPr>
            <p:spPr bwMode="auto">
              <a:xfrm>
                <a:off x="1004" y="110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7" name="Rectangle 9"/>
              <p:cNvSpPr>
                <a:spLocks noChangeArrowheads="1"/>
              </p:cNvSpPr>
              <p:nvPr/>
            </p:nvSpPr>
            <p:spPr bwMode="auto">
              <a:xfrm>
                <a:off x="1276" y="110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8" name="Rectangle 10"/>
              <p:cNvSpPr>
                <a:spLocks noChangeArrowheads="1"/>
              </p:cNvSpPr>
              <p:nvPr/>
            </p:nvSpPr>
            <p:spPr bwMode="auto">
              <a:xfrm>
                <a:off x="1550" y="110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9" name="Rectangle 11"/>
              <p:cNvSpPr>
                <a:spLocks noChangeArrowheads="1"/>
              </p:cNvSpPr>
              <p:nvPr/>
            </p:nvSpPr>
            <p:spPr bwMode="auto">
              <a:xfrm>
                <a:off x="1822" y="110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0" name="Rectangle 12"/>
              <p:cNvSpPr>
                <a:spLocks noChangeArrowheads="1"/>
              </p:cNvSpPr>
              <p:nvPr/>
            </p:nvSpPr>
            <p:spPr bwMode="auto">
              <a:xfrm>
                <a:off x="184" y="343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1" name="Rectangle 13"/>
              <p:cNvSpPr>
                <a:spLocks noChangeArrowheads="1"/>
              </p:cNvSpPr>
              <p:nvPr/>
            </p:nvSpPr>
            <p:spPr bwMode="auto">
              <a:xfrm>
                <a:off x="458" y="343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2" name="Rectangle 14"/>
              <p:cNvSpPr>
                <a:spLocks noChangeArrowheads="1"/>
              </p:cNvSpPr>
              <p:nvPr/>
            </p:nvSpPr>
            <p:spPr bwMode="auto">
              <a:xfrm>
                <a:off x="730" y="343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3" name="Rectangle 15"/>
              <p:cNvSpPr>
                <a:spLocks noChangeArrowheads="1"/>
              </p:cNvSpPr>
              <p:nvPr/>
            </p:nvSpPr>
            <p:spPr bwMode="auto">
              <a:xfrm>
                <a:off x="1004" y="343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4" name="Rectangle 16"/>
              <p:cNvSpPr>
                <a:spLocks noChangeArrowheads="1"/>
              </p:cNvSpPr>
              <p:nvPr/>
            </p:nvSpPr>
            <p:spPr bwMode="auto">
              <a:xfrm>
                <a:off x="1276" y="343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5" name="Rectangle 17"/>
              <p:cNvSpPr>
                <a:spLocks noChangeArrowheads="1"/>
              </p:cNvSpPr>
              <p:nvPr/>
            </p:nvSpPr>
            <p:spPr bwMode="auto">
              <a:xfrm>
                <a:off x="1550" y="343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6" name="Rectangle 18"/>
              <p:cNvSpPr>
                <a:spLocks noChangeArrowheads="1"/>
              </p:cNvSpPr>
              <p:nvPr/>
            </p:nvSpPr>
            <p:spPr bwMode="auto">
              <a:xfrm>
                <a:off x="1822" y="343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7" name="Rectangle 19"/>
              <p:cNvSpPr>
                <a:spLocks noChangeArrowheads="1"/>
              </p:cNvSpPr>
              <p:nvPr/>
            </p:nvSpPr>
            <p:spPr bwMode="auto">
              <a:xfrm>
                <a:off x="184" y="576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8" name="Rectangle 20"/>
              <p:cNvSpPr>
                <a:spLocks noChangeArrowheads="1"/>
              </p:cNvSpPr>
              <p:nvPr/>
            </p:nvSpPr>
            <p:spPr bwMode="auto">
              <a:xfrm>
                <a:off x="458" y="576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9" name="Rectangle 21"/>
              <p:cNvSpPr>
                <a:spLocks noChangeArrowheads="1"/>
              </p:cNvSpPr>
              <p:nvPr/>
            </p:nvSpPr>
            <p:spPr bwMode="auto">
              <a:xfrm>
                <a:off x="730" y="576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0" name="Rectangle 22"/>
              <p:cNvSpPr>
                <a:spLocks noChangeArrowheads="1"/>
              </p:cNvSpPr>
              <p:nvPr/>
            </p:nvSpPr>
            <p:spPr bwMode="auto">
              <a:xfrm>
                <a:off x="1004" y="576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1" name="Rectangle 23"/>
              <p:cNvSpPr>
                <a:spLocks noChangeArrowheads="1"/>
              </p:cNvSpPr>
              <p:nvPr/>
            </p:nvSpPr>
            <p:spPr bwMode="auto">
              <a:xfrm>
                <a:off x="1276" y="576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2" name="Rectangle 24"/>
              <p:cNvSpPr>
                <a:spLocks noChangeArrowheads="1"/>
              </p:cNvSpPr>
              <p:nvPr/>
            </p:nvSpPr>
            <p:spPr bwMode="auto">
              <a:xfrm>
                <a:off x="1550" y="576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3" name="Rectangle 25"/>
              <p:cNvSpPr>
                <a:spLocks noChangeArrowheads="1"/>
              </p:cNvSpPr>
              <p:nvPr/>
            </p:nvSpPr>
            <p:spPr bwMode="auto">
              <a:xfrm>
                <a:off x="1822" y="576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4" name="Rectangle 26"/>
              <p:cNvSpPr>
                <a:spLocks noChangeArrowheads="1"/>
              </p:cNvSpPr>
              <p:nvPr/>
            </p:nvSpPr>
            <p:spPr bwMode="auto">
              <a:xfrm>
                <a:off x="184" y="810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5" name="Rectangle 27"/>
              <p:cNvSpPr>
                <a:spLocks noChangeArrowheads="1"/>
              </p:cNvSpPr>
              <p:nvPr/>
            </p:nvSpPr>
            <p:spPr bwMode="auto">
              <a:xfrm>
                <a:off x="458" y="810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6" name="Rectangle 28"/>
              <p:cNvSpPr>
                <a:spLocks noChangeArrowheads="1"/>
              </p:cNvSpPr>
              <p:nvPr/>
            </p:nvSpPr>
            <p:spPr bwMode="auto">
              <a:xfrm>
                <a:off x="730" y="810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7" name="Rectangle 29"/>
              <p:cNvSpPr>
                <a:spLocks noChangeArrowheads="1"/>
              </p:cNvSpPr>
              <p:nvPr/>
            </p:nvSpPr>
            <p:spPr bwMode="auto">
              <a:xfrm>
                <a:off x="1004" y="810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8" name="Rectangle 30"/>
              <p:cNvSpPr>
                <a:spLocks noChangeArrowheads="1"/>
              </p:cNvSpPr>
              <p:nvPr/>
            </p:nvSpPr>
            <p:spPr bwMode="auto">
              <a:xfrm>
                <a:off x="1276" y="810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9" name="Rectangle 31"/>
              <p:cNvSpPr>
                <a:spLocks noChangeArrowheads="1"/>
              </p:cNvSpPr>
              <p:nvPr/>
            </p:nvSpPr>
            <p:spPr bwMode="auto">
              <a:xfrm>
                <a:off x="1550" y="810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0" name="Rectangle 32"/>
              <p:cNvSpPr>
                <a:spLocks noChangeArrowheads="1"/>
              </p:cNvSpPr>
              <p:nvPr/>
            </p:nvSpPr>
            <p:spPr bwMode="auto">
              <a:xfrm>
                <a:off x="1822" y="810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1" name="Rectangle 33"/>
              <p:cNvSpPr>
                <a:spLocks noChangeArrowheads="1"/>
              </p:cNvSpPr>
              <p:nvPr/>
            </p:nvSpPr>
            <p:spPr bwMode="auto">
              <a:xfrm>
                <a:off x="184" y="1042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2" name="Rectangle 34"/>
              <p:cNvSpPr>
                <a:spLocks noChangeArrowheads="1"/>
              </p:cNvSpPr>
              <p:nvPr/>
            </p:nvSpPr>
            <p:spPr bwMode="auto">
              <a:xfrm>
                <a:off x="458" y="1042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3" name="Rectangle 35"/>
              <p:cNvSpPr>
                <a:spLocks noChangeArrowheads="1"/>
              </p:cNvSpPr>
              <p:nvPr/>
            </p:nvSpPr>
            <p:spPr bwMode="auto">
              <a:xfrm>
                <a:off x="730" y="1042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4" name="Rectangle 36"/>
              <p:cNvSpPr>
                <a:spLocks noChangeArrowheads="1"/>
              </p:cNvSpPr>
              <p:nvPr/>
            </p:nvSpPr>
            <p:spPr bwMode="auto">
              <a:xfrm>
                <a:off x="1004" y="1042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5" name="Rectangle 37"/>
              <p:cNvSpPr>
                <a:spLocks noChangeArrowheads="1"/>
              </p:cNvSpPr>
              <p:nvPr/>
            </p:nvSpPr>
            <p:spPr bwMode="auto">
              <a:xfrm>
                <a:off x="1276" y="1042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6" name="Rectangle 38"/>
              <p:cNvSpPr>
                <a:spLocks noChangeArrowheads="1"/>
              </p:cNvSpPr>
              <p:nvPr/>
            </p:nvSpPr>
            <p:spPr bwMode="auto">
              <a:xfrm>
                <a:off x="1550" y="1042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7" name="Rectangle 39"/>
              <p:cNvSpPr>
                <a:spLocks noChangeArrowheads="1"/>
              </p:cNvSpPr>
              <p:nvPr/>
            </p:nvSpPr>
            <p:spPr bwMode="auto">
              <a:xfrm>
                <a:off x="1822" y="1042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8" name="Rectangle 40"/>
              <p:cNvSpPr>
                <a:spLocks noChangeArrowheads="1"/>
              </p:cNvSpPr>
              <p:nvPr/>
            </p:nvSpPr>
            <p:spPr bwMode="auto">
              <a:xfrm>
                <a:off x="184" y="1276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9" name="Rectangle 41"/>
              <p:cNvSpPr>
                <a:spLocks noChangeArrowheads="1"/>
              </p:cNvSpPr>
              <p:nvPr/>
            </p:nvSpPr>
            <p:spPr bwMode="auto">
              <a:xfrm>
                <a:off x="458" y="1276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0" name="Rectangle 42"/>
              <p:cNvSpPr>
                <a:spLocks noChangeArrowheads="1"/>
              </p:cNvSpPr>
              <p:nvPr/>
            </p:nvSpPr>
            <p:spPr bwMode="auto">
              <a:xfrm>
                <a:off x="730" y="1276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1" name="Rectangle 43"/>
              <p:cNvSpPr>
                <a:spLocks noChangeArrowheads="1"/>
              </p:cNvSpPr>
              <p:nvPr/>
            </p:nvSpPr>
            <p:spPr bwMode="auto">
              <a:xfrm>
                <a:off x="1004" y="1276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2" name="Rectangle 44"/>
              <p:cNvSpPr>
                <a:spLocks noChangeArrowheads="1"/>
              </p:cNvSpPr>
              <p:nvPr/>
            </p:nvSpPr>
            <p:spPr bwMode="auto">
              <a:xfrm>
                <a:off x="1276" y="1276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3" name="Rectangle 45"/>
              <p:cNvSpPr>
                <a:spLocks noChangeArrowheads="1"/>
              </p:cNvSpPr>
              <p:nvPr/>
            </p:nvSpPr>
            <p:spPr bwMode="auto">
              <a:xfrm>
                <a:off x="1550" y="1276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4" name="Rectangle 46"/>
              <p:cNvSpPr>
                <a:spLocks noChangeArrowheads="1"/>
              </p:cNvSpPr>
              <p:nvPr/>
            </p:nvSpPr>
            <p:spPr bwMode="auto">
              <a:xfrm>
                <a:off x="1822" y="1276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5" name="Rectangle 47"/>
              <p:cNvSpPr>
                <a:spLocks noChangeArrowheads="1"/>
              </p:cNvSpPr>
              <p:nvPr/>
            </p:nvSpPr>
            <p:spPr bwMode="auto">
              <a:xfrm>
                <a:off x="184" y="1508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6" name="Rectangle 48"/>
              <p:cNvSpPr>
                <a:spLocks noChangeArrowheads="1"/>
              </p:cNvSpPr>
              <p:nvPr/>
            </p:nvSpPr>
            <p:spPr bwMode="auto">
              <a:xfrm>
                <a:off x="458" y="1508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7" name="Rectangle 49"/>
              <p:cNvSpPr>
                <a:spLocks noChangeArrowheads="1"/>
              </p:cNvSpPr>
              <p:nvPr/>
            </p:nvSpPr>
            <p:spPr bwMode="auto">
              <a:xfrm>
                <a:off x="730" y="1508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8" name="Rectangle 50"/>
              <p:cNvSpPr>
                <a:spLocks noChangeArrowheads="1"/>
              </p:cNvSpPr>
              <p:nvPr/>
            </p:nvSpPr>
            <p:spPr bwMode="auto">
              <a:xfrm>
                <a:off x="1004" y="1508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9" name="Rectangle 51"/>
              <p:cNvSpPr>
                <a:spLocks noChangeArrowheads="1"/>
              </p:cNvSpPr>
              <p:nvPr/>
            </p:nvSpPr>
            <p:spPr bwMode="auto">
              <a:xfrm>
                <a:off x="1276" y="1508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0" name="Rectangle 52"/>
              <p:cNvSpPr>
                <a:spLocks noChangeArrowheads="1"/>
              </p:cNvSpPr>
              <p:nvPr/>
            </p:nvSpPr>
            <p:spPr bwMode="auto">
              <a:xfrm>
                <a:off x="1550" y="1508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1" name="Rectangle 53"/>
              <p:cNvSpPr>
                <a:spLocks noChangeArrowheads="1"/>
              </p:cNvSpPr>
              <p:nvPr/>
            </p:nvSpPr>
            <p:spPr bwMode="auto">
              <a:xfrm>
                <a:off x="1822" y="1508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2" name="Rectangle 54"/>
              <p:cNvSpPr>
                <a:spLocks noChangeArrowheads="1"/>
              </p:cNvSpPr>
              <p:nvPr/>
            </p:nvSpPr>
            <p:spPr bwMode="auto">
              <a:xfrm>
                <a:off x="184" y="1742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3" name="Rectangle 55"/>
              <p:cNvSpPr>
                <a:spLocks noChangeArrowheads="1"/>
              </p:cNvSpPr>
              <p:nvPr/>
            </p:nvSpPr>
            <p:spPr bwMode="auto">
              <a:xfrm>
                <a:off x="458" y="1742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4" name="Rectangle 56"/>
              <p:cNvSpPr>
                <a:spLocks noChangeArrowheads="1"/>
              </p:cNvSpPr>
              <p:nvPr/>
            </p:nvSpPr>
            <p:spPr bwMode="auto">
              <a:xfrm>
                <a:off x="730" y="1742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5" name="Rectangle 57"/>
              <p:cNvSpPr>
                <a:spLocks noChangeArrowheads="1"/>
              </p:cNvSpPr>
              <p:nvPr/>
            </p:nvSpPr>
            <p:spPr bwMode="auto">
              <a:xfrm>
                <a:off x="1004" y="1742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6" name="Rectangle 58"/>
              <p:cNvSpPr>
                <a:spLocks noChangeArrowheads="1"/>
              </p:cNvSpPr>
              <p:nvPr/>
            </p:nvSpPr>
            <p:spPr bwMode="auto">
              <a:xfrm>
                <a:off x="1276" y="1742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7" name="Rectangle 59"/>
              <p:cNvSpPr>
                <a:spLocks noChangeArrowheads="1"/>
              </p:cNvSpPr>
              <p:nvPr/>
            </p:nvSpPr>
            <p:spPr bwMode="auto">
              <a:xfrm>
                <a:off x="1550" y="1742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8" name="Rectangle 60"/>
              <p:cNvSpPr>
                <a:spLocks noChangeArrowheads="1"/>
              </p:cNvSpPr>
              <p:nvPr/>
            </p:nvSpPr>
            <p:spPr bwMode="auto">
              <a:xfrm>
                <a:off x="1822" y="1742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9" name="Rectangle 61"/>
              <p:cNvSpPr>
                <a:spLocks noChangeArrowheads="1"/>
              </p:cNvSpPr>
              <p:nvPr/>
            </p:nvSpPr>
            <p:spPr bwMode="auto">
              <a:xfrm>
                <a:off x="184" y="1975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0" name="Rectangle 62"/>
              <p:cNvSpPr>
                <a:spLocks noChangeArrowheads="1"/>
              </p:cNvSpPr>
              <p:nvPr/>
            </p:nvSpPr>
            <p:spPr bwMode="auto">
              <a:xfrm>
                <a:off x="458" y="1975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1" name="Rectangle 63"/>
              <p:cNvSpPr>
                <a:spLocks noChangeArrowheads="1"/>
              </p:cNvSpPr>
              <p:nvPr/>
            </p:nvSpPr>
            <p:spPr bwMode="auto">
              <a:xfrm>
                <a:off x="730" y="1975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2" name="Rectangle 64"/>
              <p:cNvSpPr>
                <a:spLocks noChangeArrowheads="1"/>
              </p:cNvSpPr>
              <p:nvPr/>
            </p:nvSpPr>
            <p:spPr bwMode="auto">
              <a:xfrm>
                <a:off x="1004" y="1975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3" name="Rectangle 65"/>
              <p:cNvSpPr>
                <a:spLocks noChangeArrowheads="1"/>
              </p:cNvSpPr>
              <p:nvPr/>
            </p:nvSpPr>
            <p:spPr bwMode="auto">
              <a:xfrm>
                <a:off x="1276" y="1975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4" name="Rectangle 66"/>
              <p:cNvSpPr>
                <a:spLocks noChangeArrowheads="1"/>
              </p:cNvSpPr>
              <p:nvPr/>
            </p:nvSpPr>
            <p:spPr bwMode="auto">
              <a:xfrm>
                <a:off x="1550" y="1975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5" name="Rectangle 67"/>
              <p:cNvSpPr>
                <a:spLocks noChangeArrowheads="1"/>
              </p:cNvSpPr>
              <p:nvPr/>
            </p:nvSpPr>
            <p:spPr bwMode="auto">
              <a:xfrm>
                <a:off x="1822" y="1975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6" name="Rectangle 68"/>
              <p:cNvSpPr>
                <a:spLocks noChangeArrowheads="1"/>
              </p:cNvSpPr>
              <p:nvPr/>
            </p:nvSpPr>
            <p:spPr bwMode="auto">
              <a:xfrm>
                <a:off x="184" y="2208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7" name="Rectangle 69"/>
              <p:cNvSpPr>
                <a:spLocks noChangeArrowheads="1"/>
              </p:cNvSpPr>
              <p:nvPr/>
            </p:nvSpPr>
            <p:spPr bwMode="auto">
              <a:xfrm>
                <a:off x="458" y="2208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8" name="Rectangle 70"/>
              <p:cNvSpPr>
                <a:spLocks noChangeArrowheads="1"/>
              </p:cNvSpPr>
              <p:nvPr/>
            </p:nvSpPr>
            <p:spPr bwMode="auto">
              <a:xfrm>
                <a:off x="730" y="2208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9" name="Rectangle 71"/>
              <p:cNvSpPr>
                <a:spLocks noChangeArrowheads="1"/>
              </p:cNvSpPr>
              <p:nvPr/>
            </p:nvSpPr>
            <p:spPr bwMode="auto">
              <a:xfrm>
                <a:off x="1004" y="2208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0" name="Rectangle 72"/>
              <p:cNvSpPr>
                <a:spLocks noChangeArrowheads="1"/>
              </p:cNvSpPr>
              <p:nvPr/>
            </p:nvSpPr>
            <p:spPr bwMode="auto">
              <a:xfrm>
                <a:off x="1276" y="2208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1" name="Rectangle 73"/>
              <p:cNvSpPr>
                <a:spLocks noChangeArrowheads="1"/>
              </p:cNvSpPr>
              <p:nvPr/>
            </p:nvSpPr>
            <p:spPr bwMode="auto">
              <a:xfrm>
                <a:off x="1550" y="2208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2" name="Rectangle 74"/>
              <p:cNvSpPr>
                <a:spLocks noChangeArrowheads="1"/>
              </p:cNvSpPr>
              <p:nvPr/>
            </p:nvSpPr>
            <p:spPr bwMode="auto">
              <a:xfrm>
                <a:off x="1822" y="2208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3" name="Rectangle 75"/>
              <p:cNvSpPr>
                <a:spLocks noChangeArrowheads="1"/>
              </p:cNvSpPr>
              <p:nvPr/>
            </p:nvSpPr>
            <p:spPr bwMode="auto">
              <a:xfrm>
                <a:off x="184" y="2441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4" name="Rectangle 76"/>
              <p:cNvSpPr>
                <a:spLocks noChangeArrowheads="1"/>
              </p:cNvSpPr>
              <p:nvPr/>
            </p:nvSpPr>
            <p:spPr bwMode="auto">
              <a:xfrm>
                <a:off x="458" y="2441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5" name="Rectangle 77"/>
              <p:cNvSpPr>
                <a:spLocks noChangeArrowheads="1"/>
              </p:cNvSpPr>
              <p:nvPr/>
            </p:nvSpPr>
            <p:spPr bwMode="auto">
              <a:xfrm>
                <a:off x="730" y="2441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6" name="Rectangle 78"/>
              <p:cNvSpPr>
                <a:spLocks noChangeArrowheads="1"/>
              </p:cNvSpPr>
              <p:nvPr/>
            </p:nvSpPr>
            <p:spPr bwMode="auto">
              <a:xfrm>
                <a:off x="1004" y="2441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7" name="Rectangle 79"/>
              <p:cNvSpPr>
                <a:spLocks noChangeArrowheads="1"/>
              </p:cNvSpPr>
              <p:nvPr/>
            </p:nvSpPr>
            <p:spPr bwMode="auto">
              <a:xfrm>
                <a:off x="1276" y="2441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8" name="Rectangle 80"/>
              <p:cNvSpPr>
                <a:spLocks noChangeArrowheads="1"/>
              </p:cNvSpPr>
              <p:nvPr/>
            </p:nvSpPr>
            <p:spPr bwMode="auto">
              <a:xfrm>
                <a:off x="1550" y="2441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9" name="Rectangle 81"/>
              <p:cNvSpPr>
                <a:spLocks noChangeArrowheads="1"/>
              </p:cNvSpPr>
              <p:nvPr/>
            </p:nvSpPr>
            <p:spPr bwMode="auto">
              <a:xfrm>
                <a:off x="1822" y="2441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0" name="Rectangle 82"/>
              <p:cNvSpPr>
                <a:spLocks noChangeArrowheads="1"/>
              </p:cNvSpPr>
              <p:nvPr/>
            </p:nvSpPr>
            <p:spPr bwMode="auto">
              <a:xfrm>
                <a:off x="184" y="2674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1" name="Rectangle 83"/>
              <p:cNvSpPr>
                <a:spLocks noChangeArrowheads="1"/>
              </p:cNvSpPr>
              <p:nvPr/>
            </p:nvSpPr>
            <p:spPr bwMode="auto">
              <a:xfrm>
                <a:off x="458" y="2674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2" name="Rectangle 84"/>
              <p:cNvSpPr>
                <a:spLocks noChangeArrowheads="1"/>
              </p:cNvSpPr>
              <p:nvPr/>
            </p:nvSpPr>
            <p:spPr bwMode="auto">
              <a:xfrm>
                <a:off x="730" y="2674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3" name="Rectangle 85"/>
              <p:cNvSpPr>
                <a:spLocks noChangeArrowheads="1"/>
              </p:cNvSpPr>
              <p:nvPr/>
            </p:nvSpPr>
            <p:spPr bwMode="auto">
              <a:xfrm>
                <a:off x="1004" y="2674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4" name="Rectangle 86"/>
              <p:cNvSpPr>
                <a:spLocks noChangeArrowheads="1"/>
              </p:cNvSpPr>
              <p:nvPr/>
            </p:nvSpPr>
            <p:spPr bwMode="auto">
              <a:xfrm>
                <a:off x="1276" y="2674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5" name="Rectangle 87"/>
              <p:cNvSpPr>
                <a:spLocks noChangeArrowheads="1"/>
              </p:cNvSpPr>
              <p:nvPr/>
            </p:nvSpPr>
            <p:spPr bwMode="auto">
              <a:xfrm>
                <a:off x="1550" y="2674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6" name="Rectangle 88"/>
              <p:cNvSpPr>
                <a:spLocks noChangeArrowheads="1"/>
              </p:cNvSpPr>
              <p:nvPr/>
            </p:nvSpPr>
            <p:spPr bwMode="auto">
              <a:xfrm>
                <a:off x="1822" y="2674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7" name="Rectangle 89"/>
              <p:cNvSpPr>
                <a:spLocks noChangeArrowheads="1"/>
              </p:cNvSpPr>
              <p:nvPr/>
            </p:nvSpPr>
            <p:spPr bwMode="auto">
              <a:xfrm>
                <a:off x="184" y="2907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8" name="Rectangle 90"/>
              <p:cNvSpPr>
                <a:spLocks noChangeArrowheads="1"/>
              </p:cNvSpPr>
              <p:nvPr/>
            </p:nvSpPr>
            <p:spPr bwMode="auto">
              <a:xfrm>
                <a:off x="458" y="2907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9" name="Rectangle 91"/>
              <p:cNvSpPr>
                <a:spLocks noChangeArrowheads="1"/>
              </p:cNvSpPr>
              <p:nvPr/>
            </p:nvSpPr>
            <p:spPr bwMode="auto">
              <a:xfrm>
                <a:off x="730" y="2907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0" name="Rectangle 92"/>
              <p:cNvSpPr>
                <a:spLocks noChangeArrowheads="1"/>
              </p:cNvSpPr>
              <p:nvPr/>
            </p:nvSpPr>
            <p:spPr bwMode="auto">
              <a:xfrm>
                <a:off x="1004" y="2907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1" name="Rectangle 93"/>
              <p:cNvSpPr>
                <a:spLocks noChangeArrowheads="1"/>
              </p:cNvSpPr>
              <p:nvPr/>
            </p:nvSpPr>
            <p:spPr bwMode="auto">
              <a:xfrm>
                <a:off x="1276" y="2907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2" name="Rectangle 94"/>
              <p:cNvSpPr>
                <a:spLocks noChangeArrowheads="1"/>
              </p:cNvSpPr>
              <p:nvPr/>
            </p:nvSpPr>
            <p:spPr bwMode="auto">
              <a:xfrm>
                <a:off x="1550" y="2907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3" name="Rectangle 95"/>
              <p:cNvSpPr>
                <a:spLocks noChangeArrowheads="1"/>
              </p:cNvSpPr>
              <p:nvPr/>
            </p:nvSpPr>
            <p:spPr bwMode="auto">
              <a:xfrm>
                <a:off x="1822" y="2907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4" name="Rectangle 96"/>
              <p:cNvSpPr>
                <a:spLocks noChangeArrowheads="1"/>
              </p:cNvSpPr>
              <p:nvPr/>
            </p:nvSpPr>
            <p:spPr bwMode="auto">
              <a:xfrm>
                <a:off x="184" y="3141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5" name="Rectangle 97"/>
              <p:cNvSpPr>
                <a:spLocks noChangeArrowheads="1"/>
              </p:cNvSpPr>
              <p:nvPr/>
            </p:nvSpPr>
            <p:spPr bwMode="auto">
              <a:xfrm>
                <a:off x="458" y="3141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6" name="Rectangle 98"/>
              <p:cNvSpPr>
                <a:spLocks noChangeArrowheads="1"/>
              </p:cNvSpPr>
              <p:nvPr/>
            </p:nvSpPr>
            <p:spPr bwMode="auto">
              <a:xfrm>
                <a:off x="730" y="3141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7" name="Rectangle 99"/>
              <p:cNvSpPr>
                <a:spLocks noChangeArrowheads="1"/>
              </p:cNvSpPr>
              <p:nvPr/>
            </p:nvSpPr>
            <p:spPr bwMode="auto">
              <a:xfrm>
                <a:off x="1004" y="3141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8" name="Rectangle 100"/>
              <p:cNvSpPr>
                <a:spLocks noChangeArrowheads="1"/>
              </p:cNvSpPr>
              <p:nvPr/>
            </p:nvSpPr>
            <p:spPr bwMode="auto">
              <a:xfrm>
                <a:off x="1276" y="3141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9" name="Rectangle 101"/>
              <p:cNvSpPr>
                <a:spLocks noChangeArrowheads="1"/>
              </p:cNvSpPr>
              <p:nvPr/>
            </p:nvSpPr>
            <p:spPr bwMode="auto">
              <a:xfrm>
                <a:off x="1550" y="3141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0" name="Rectangle 102"/>
              <p:cNvSpPr>
                <a:spLocks noChangeArrowheads="1"/>
              </p:cNvSpPr>
              <p:nvPr/>
            </p:nvSpPr>
            <p:spPr bwMode="auto">
              <a:xfrm>
                <a:off x="1822" y="3141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1" name="Rectangle 103"/>
              <p:cNvSpPr>
                <a:spLocks noChangeArrowheads="1"/>
              </p:cNvSpPr>
              <p:nvPr/>
            </p:nvSpPr>
            <p:spPr bwMode="auto">
              <a:xfrm>
                <a:off x="184" y="3373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2" name="Rectangle 104"/>
              <p:cNvSpPr>
                <a:spLocks noChangeArrowheads="1"/>
              </p:cNvSpPr>
              <p:nvPr/>
            </p:nvSpPr>
            <p:spPr bwMode="auto">
              <a:xfrm>
                <a:off x="458" y="3373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3" name="Rectangle 105"/>
              <p:cNvSpPr>
                <a:spLocks noChangeArrowheads="1"/>
              </p:cNvSpPr>
              <p:nvPr/>
            </p:nvSpPr>
            <p:spPr bwMode="auto">
              <a:xfrm>
                <a:off x="730" y="3373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4" name="Rectangle 106"/>
              <p:cNvSpPr>
                <a:spLocks noChangeArrowheads="1"/>
              </p:cNvSpPr>
              <p:nvPr/>
            </p:nvSpPr>
            <p:spPr bwMode="auto">
              <a:xfrm>
                <a:off x="1004" y="3373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5" name="Rectangle 107"/>
              <p:cNvSpPr>
                <a:spLocks noChangeArrowheads="1"/>
              </p:cNvSpPr>
              <p:nvPr/>
            </p:nvSpPr>
            <p:spPr bwMode="auto">
              <a:xfrm>
                <a:off x="1276" y="3373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6" name="Rectangle 108"/>
              <p:cNvSpPr>
                <a:spLocks noChangeArrowheads="1"/>
              </p:cNvSpPr>
              <p:nvPr/>
            </p:nvSpPr>
            <p:spPr bwMode="auto">
              <a:xfrm>
                <a:off x="1550" y="3373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7" name="Rectangle 109"/>
              <p:cNvSpPr>
                <a:spLocks noChangeArrowheads="1"/>
              </p:cNvSpPr>
              <p:nvPr/>
            </p:nvSpPr>
            <p:spPr bwMode="auto">
              <a:xfrm>
                <a:off x="1822" y="3373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8" name="Rectangle 110"/>
              <p:cNvSpPr>
                <a:spLocks noChangeArrowheads="1"/>
              </p:cNvSpPr>
              <p:nvPr/>
            </p:nvSpPr>
            <p:spPr bwMode="auto">
              <a:xfrm>
                <a:off x="184" y="3607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9" name="Rectangle 111"/>
              <p:cNvSpPr>
                <a:spLocks noChangeArrowheads="1"/>
              </p:cNvSpPr>
              <p:nvPr/>
            </p:nvSpPr>
            <p:spPr bwMode="auto">
              <a:xfrm>
                <a:off x="458" y="3607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0" name="Rectangle 112"/>
              <p:cNvSpPr>
                <a:spLocks noChangeArrowheads="1"/>
              </p:cNvSpPr>
              <p:nvPr/>
            </p:nvSpPr>
            <p:spPr bwMode="auto">
              <a:xfrm>
                <a:off x="730" y="3607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1" name="Rectangle 113"/>
              <p:cNvSpPr>
                <a:spLocks noChangeArrowheads="1"/>
              </p:cNvSpPr>
              <p:nvPr/>
            </p:nvSpPr>
            <p:spPr bwMode="auto">
              <a:xfrm>
                <a:off x="1004" y="3607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2" name="Rectangle 114"/>
              <p:cNvSpPr>
                <a:spLocks noChangeArrowheads="1"/>
              </p:cNvSpPr>
              <p:nvPr/>
            </p:nvSpPr>
            <p:spPr bwMode="auto">
              <a:xfrm>
                <a:off x="1276" y="3607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3" name="Rectangle 115"/>
              <p:cNvSpPr>
                <a:spLocks noChangeArrowheads="1"/>
              </p:cNvSpPr>
              <p:nvPr/>
            </p:nvSpPr>
            <p:spPr bwMode="auto">
              <a:xfrm>
                <a:off x="1550" y="3607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4" name="Rectangle 116"/>
              <p:cNvSpPr>
                <a:spLocks noChangeArrowheads="1"/>
              </p:cNvSpPr>
              <p:nvPr/>
            </p:nvSpPr>
            <p:spPr bwMode="auto">
              <a:xfrm>
                <a:off x="1822" y="3607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5" name="Line 117"/>
              <p:cNvSpPr>
                <a:spLocks noChangeShapeType="1"/>
              </p:cNvSpPr>
              <p:nvPr/>
            </p:nvSpPr>
            <p:spPr bwMode="auto">
              <a:xfrm>
                <a:off x="1004" y="116"/>
                <a:ext cx="4" cy="395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6" name="Line 118"/>
              <p:cNvSpPr>
                <a:spLocks noChangeShapeType="1"/>
              </p:cNvSpPr>
              <p:nvPr/>
            </p:nvSpPr>
            <p:spPr bwMode="auto">
              <a:xfrm>
                <a:off x="184" y="1984"/>
                <a:ext cx="21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7" name="Text Box 119"/>
              <p:cNvSpPr txBox="1">
                <a:spLocks noChangeArrowheads="1"/>
              </p:cNvSpPr>
              <p:nvPr/>
            </p:nvSpPr>
            <p:spPr bwMode="auto">
              <a:xfrm>
                <a:off x="798" y="2013"/>
                <a:ext cx="20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7288" name="Text Box 120"/>
              <p:cNvSpPr txBox="1">
                <a:spLocks noChangeArrowheads="1"/>
              </p:cNvSpPr>
              <p:nvPr/>
            </p:nvSpPr>
            <p:spPr bwMode="auto">
              <a:xfrm>
                <a:off x="822" y="1969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0</a:t>
                </a:r>
              </a:p>
            </p:txBody>
          </p:sp>
          <p:sp>
            <p:nvSpPr>
              <p:cNvPr id="7289" name="Text Box 121"/>
              <p:cNvSpPr txBox="1">
                <a:spLocks noChangeArrowheads="1"/>
              </p:cNvSpPr>
              <p:nvPr/>
            </p:nvSpPr>
            <p:spPr bwMode="auto">
              <a:xfrm>
                <a:off x="1123" y="1969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 dirty="0">
                    <a:latin typeface="Comic Sans MS" pitchFamily="66" charset="0"/>
                  </a:rPr>
                  <a:t>1</a:t>
                </a:r>
              </a:p>
            </p:txBody>
          </p:sp>
          <p:sp>
            <p:nvSpPr>
              <p:cNvPr id="7290" name="Text Box 122"/>
              <p:cNvSpPr txBox="1">
                <a:spLocks noChangeArrowheads="1"/>
              </p:cNvSpPr>
              <p:nvPr/>
            </p:nvSpPr>
            <p:spPr bwMode="auto">
              <a:xfrm>
                <a:off x="1392" y="1969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2</a:t>
                </a:r>
              </a:p>
            </p:txBody>
          </p:sp>
          <p:sp>
            <p:nvSpPr>
              <p:cNvPr id="7291" name="Text Box 123"/>
              <p:cNvSpPr txBox="1">
                <a:spLocks noChangeArrowheads="1"/>
              </p:cNvSpPr>
              <p:nvPr/>
            </p:nvSpPr>
            <p:spPr bwMode="auto">
              <a:xfrm>
                <a:off x="1656" y="1974"/>
                <a:ext cx="228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3</a:t>
                </a:r>
              </a:p>
            </p:txBody>
          </p:sp>
          <p:sp>
            <p:nvSpPr>
              <p:cNvPr id="7292" name="Text Box 124"/>
              <p:cNvSpPr txBox="1">
                <a:spLocks noChangeArrowheads="1"/>
              </p:cNvSpPr>
              <p:nvPr/>
            </p:nvSpPr>
            <p:spPr bwMode="auto">
              <a:xfrm>
                <a:off x="1907" y="1969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4</a:t>
                </a:r>
              </a:p>
            </p:txBody>
          </p:sp>
          <p:sp>
            <p:nvSpPr>
              <p:cNvPr id="7293" name="Text Box 125"/>
              <p:cNvSpPr txBox="1">
                <a:spLocks noChangeArrowheads="1"/>
              </p:cNvSpPr>
              <p:nvPr/>
            </p:nvSpPr>
            <p:spPr bwMode="auto">
              <a:xfrm>
                <a:off x="543" y="1965"/>
                <a:ext cx="24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-1</a:t>
                </a:r>
              </a:p>
            </p:txBody>
          </p:sp>
          <p:sp>
            <p:nvSpPr>
              <p:cNvPr id="7294" name="Text Box 126"/>
              <p:cNvSpPr txBox="1">
                <a:spLocks noChangeArrowheads="1"/>
              </p:cNvSpPr>
              <p:nvPr/>
            </p:nvSpPr>
            <p:spPr bwMode="auto">
              <a:xfrm>
                <a:off x="267" y="1969"/>
                <a:ext cx="2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-2</a:t>
                </a:r>
              </a:p>
            </p:txBody>
          </p:sp>
          <p:sp>
            <p:nvSpPr>
              <p:cNvPr id="7295" name="Text Box 127"/>
              <p:cNvSpPr txBox="1">
                <a:spLocks noChangeArrowheads="1"/>
              </p:cNvSpPr>
              <p:nvPr/>
            </p:nvSpPr>
            <p:spPr bwMode="auto">
              <a:xfrm>
                <a:off x="854" y="1719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1</a:t>
                </a:r>
              </a:p>
            </p:txBody>
          </p:sp>
          <p:sp>
            <p:nvSpPr>
              <p:cNvPr id="7296" name="Text Box 128"/>
              <p:cNvSpPr txBox="1">
                <a:spLocks noChangeArrowheads="1"/>
              </p:cNvSpPr>
              <p:nvPr/>
            </p:nvSpPr>
            <p:spPr bwMode="auto">
              <a:xfrm>
                <a:off x="831" y="1491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2</a:t>
                </a:r>
              </a:p>
            </p:txBody>
          </p:sp>
          <p:sp>
            <p:nvSpPr>
              <p:cNvPr id="7297" name="Text Box 129"/>
              <p:cNvSpPr txBox="1">
                <a:spLocks noChangeArrowheads="1"/>
              </p:cNvSpPr>
              <p:nvPr/>
            </p:nvSpPr>
            <p:spPr bwMode="auto">
              <a:xfrm>
                <a:off x="822" y="1256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3</a:t>
                </a:r>
              </a:p>
            </p:txBody>
          </p:sp>
          <p:sp>
            <p:nvSpPr>
              <p:cNvPr id="7298" name="Text Box 130"/>
              <p:cNvSpPr txBox="1">
                <a:spLocks noChangeArrowheads="1"/>
              </p:cNvSpPr>
              <p:nvPr/>
            </p:nvSpPr>
            <p:spPr bwMode="auto">
              <a:xfrm>
                <a:off x="836" y="1012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4</a:t>
                </a:r>
              </a:p>
            </p:txBody>
          </p:sp>
          <p:sp>
            <p:nvSpPr>
              <p:cNvPr id="7299" name="Text Box 131"/>
              <p:cNvSpPr txBox="1">
                <a:spLocks noChangeArrowheads="1"/>
              </p:cNvSpPr>
              <p:nvPr/>
            </p:nvSpPr>
            <p:spPr bwMode="auto">
              <a:xfrm>
                <a:off x="836" y="794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5</a:t>
                </a:r>
              </a:p>
            </p:txBody>
          </p:sp>
          <p:sp>
            <p:nvSpPr>
              <p:cNvPr id="7300" name="Text Box 132"/>
              <p:cNvSpPr txBox="1">
                <a:spLocks noChangeArrowheads="1"/>
              </p:cNvSpPr>
              <p:nvPr/>
            </p:nvSpPr>
            <p:spPr bwMode="auto">
              <a:xfrm>
                <a:off x="831" y="547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6</a:t>
                </a:r>
              </a:p>
            </p:txBody>
          </p:sp>
          <p:sp>
            <p:nvSpPr>
              <p:cNvPr id="7301" name="Text Box 133"/>
              <p:cNvSpPr txBox="1">
                <a:spLocks noChangeArrowheads="1"/>
              </p:cNvSpPr>
              <p:nvPr/>
            </p:nvSpPr>
            <p:spPr bwMode="auto">
              <a:xfrm>
                <a:off x="840" y="311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7</a:t>
                </a:r>
              </a:p>
            </p:txBody>
          </p:sp>
          <p:sp>
            <p:nvSpPr>
              <p:cNvPr id="7302" name="Text Box 134"/>
              <p:cNvSpPr txBox="1">
                <a:spLocks noChangeArrowheads="1"/>
              </p:cNvSpPr>
              <p:nvPr/>
            </p:nvSpPr>
            <p:spPr bwMode="auto">
              <a:xfrm>
                <a:off x="826" y="88"/>
                <a:ext cx="22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8</a:t>
                </a:r>
              </a:p>
            </p:txBody>
          </p:sp>
          <p:sp>
            <p:nvSpPr>
              <p:cNvPr id="7303" name="Text Box 135"/>
              <p:cNvSpPr txBox="1">
                <a:spLocks noChangeArrowheads="1"/>
              </p:cNvSpPr>
              <p:nvPr/>
            </p:nvSpPr>
            <p:spPr bwMode="auto">
              <a:xfrm>
                <a:off x="812" y="2180"/>
                <a:ext cx="246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-1</a:t>
                </a:r>
              </a:p>
            </p:txBody>
          </p:sp>
          <p:sp>
            <p:nvSpPr>
              <p:cNvPr id="7304" name="Text Box 136"/>
              <p:cNvSpPr txBox="1">
                <a:spLocks noChangeArrowheads="1"/>
              </p:cNvSpPr>
              <p:nvPr/>
            </p:nvSpPr>
            <p:spPr bwMode="auto">
              <a:xfrm>
                <a:off x="794" y="2412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-2</a:t>
                </a:r>
              </a:p>
            </p:txBody>
          </p:sp>
          <p:sp>
            <p:nvSpPr>
              <p:cNvPr id="7305" name="Text Box 137"/>
              <p:cNvSpPr txBox="1">
                <a:spLocks noChangeArrowheads="1"/>
              </p:cNvSpPr>
              <p:nvPr/>
            </p:nvSpPr>
            <p:spPr bwMode="auto">
              <a:xfrm>
                <a:off x="794" y="2650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-3</a:t>
                </a:r>
              </a:p>
            </p:txBody>
          </p:sp>
          <p:sp>
            <p:nvSpPr>
              <p:cNvPr id="7306" name="Text Box 138"/>
              <p:cNvSpPr txBox="1">
                <a:spLocks noChangeArrowheads="1"/>
              </p:cNvSpPr>
              <p:nvPr/>
            </p:nvSpPr>
            <p:spPr bwMode="auto">
              <a:xfrm>
                <a:off x="789" y="2887"/>
                <a:ext cx="288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-4</a:t>
                </a:r>
              </a:p>
            </p:txBody>
          </p:sp>
          <p:sp>
            <p:nvSpPr>
              <p:cNvPr id="7307" name="Text Box 139"/>
              <p:cNvSpPr txBox="1">
                <a:spLocks noChangeArrowheads="1"/>
              </p:cNvSpPr>
              <p:nvPr/>
            </p:nvSpPr>
            <p:spPr bwMode="auto">
              <a:xfrm>
                <a:off x="785" y="3117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-5</a:t>
                </a:r>
              </a:p>
            </p:txBody>
          </p:sp>
          <p:sp>
            <p:nvSpPr>
              <p:cNvPr id="7308" name="Text Box 140"/>
              <p:cNvSpPr txBox="1">
                <a:spLocks noChangeArrowheads="1"/>
              </p:cNvSpPr>
              <p:nvPr/>
            </p:nvSpPr>
            <p:spPr bwMode="auto">
              <a:xfrm>
                <a:off x="780" y="3354"/>
                <a:ext cx="28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-6</a:t>
                </a:r>
              </a:p>
            </p:txBody>
          </p:sp>
          <p:sp>
            <p:nvSpPr>
              <p:cNvPr id="7309" name="Text Box 141"/>
              <p:cNvSpPr txBox="1">
                <a:spLocks noChangeArrowheads="1"/>
              </p:cNvSpPr>
              <p:nvPr/>
            </p:nvSpPr>
            <p:spPr bwMode="auto">
              <a:xfrm>
                <a:off x="794" y="3580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-7</a:t>
                </a:r>
              </a:p>
            </p:txBody>
          </p:sp>
          <p:sp>
            <p:nvSpPr>
              <p:cNvPr id="7310" name="Text Box 142"/>
              <p:cNvSpPr txBox="1">
                <a:spLocks noChangeArrowheads="1"/>
              </p:cNvSpPr>
              <p:nvPr/>
            </p:nvSpPr>
            <p:spPr bwMode="auto">
              <a:xfrm>
                <a:off x="803" y="3814"/>
                <a:ext cx="2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-8</a:t>
                </a:r>
              </a:p>
            </p:txBody>
          </p:sp>
          <p:sp>
            <p:nvSpPr>
              <p:cNvPr id="7311" name="Rectangle 143"/>
              <p:cNvSpPr>
                <a:spLocks noChangeArrowheads="1"/>
              </p:cNvSpPr>
              <p:nvPr/>
            </p:nvSpPr>
            <p:spPr bwMode="auto">
              <a:xfrm>
                <a:off x="2096" y="110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2" name="Rectangle 144"/>
              <p:cNvSpPr>
                <a:spLocks noChangeArrowheads="1"/>
              </p:cNvSpPr>
              <p:nvPr/>
            </p:nvSpPr>
            <p:spPr bwMode="auto">
              <a:xfrm>
                <a:off x="2096" y="343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3" name="Rectangle 145"/>
              <p:cNvSpPr>
                <a:spLocks noChangeArrowheads="1"/>
              </p:cNvSpPr>
              <p:nvPr/>
            </p:nvSpPr>
            <p:spPr bwMode="auto">
              <a:xfrm>
                <a:off x="2096" y="576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4" name="Rectangle 146"/>
              <p:cNvSpPr>
                <a:spLocks noChangeArrowheads="1"/>
              </p:cNvSpPr>
              <p:nvPr/>
            </p:nvSpPr>
            <p:spPr bwMode="auto">
              <a:xfrm>
                <a:off x="2096" y="810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5" name="Rectangle 147"/>
              <p:cNvSpPr>
                <a:spLocks noChangeArrowheads="1"/>
              </p:cNvSpPr>
              <p:nvPr/>
            </p:nvSpPr>
            <p:spPr bwMode="auto">
              <a:xfrm>
                <a:off x="2096" y="1042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6" name="Rectangle 148"/>
              <p:cNvSpPr>
                <a:spLocks noChangeArrowheads="1"/>
              </p:cNvSpPr>
              <p:nvPr/>
            </p:nvSpPr>
            <p:spPr bwMode="auto">
              <a:xfrm>
                <a:off x="2096" y="1276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7" name="Rectangle 149"/>
              <p:cNvSpPr>
                <a:spLocks noChangeArrowheads="1"/>
              </p:cNvSpPr>
              <p:nvPr/>
            </p:nvSpPr>
            <p:spPr bwMode="auto">
              <a:xfrm>
                <a:off x="2096" y="1508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8" name="Rectangle 150"/>
              <p:cNvSpPr>
                <a:spLocks noChangeArrowheads="1"/>
              </p:cNvSpPr>
              <p:nvPr/>
            </p:nvSpPr>
            <p:spPr bwMode="auto">
              <a:xfrm>
                <a:off x="2096" y="1742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9" name="Rectangle 151"/>
              <p:cNvSpPr>
                <a:spLocks noChangeArrowheads="1"/>
              </p:cNvSpPr>
              <p:nvPr/>
            </p:nvSpPr>
            <p:spPr bwMode="auto">
              <a:xfrm>
                <a:off x="2096" y="1975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0" name="Rectangle 152"/>
              <p:cNvSpPr>
                <a:spLocks noChangeArrowheads="1"/>
              </p:cNvSpPr>
              <p:nvPr/>
            </p:nvSpPr>
            <p:spPr bwMode="auto">
              <a:xfrm>
                <a:off x="2096" y="2208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1" name="Rectangle 153"/>
              <p:cNvSpPr>
                <a:spLocks noChangeArrowheads="1"/>
              </p:cNvSpPr>
              <p:nvPr/>
            </p:nvSpPr>
            <p:spPr bwMode="auto">
              <a:xfrm>
                <a:off x="2096" y="2441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2" name="Rectangle 154"/>
              <p:cNvSpPr>
                <a:spLocks noChangeArrowheads="1"/>
              </p:cNvSpPr>
              <p:nvPr/>
            </p:nvSpPr>
            <p:spPr bwMode="auto">
              <a:xfrm>
                <a:off x="2096" y="2674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3" name="Rectangle 155"/>
              <p:cNvSpPr>
                <a:spLocks noChangeArrowheads="1"/>
              </p:cNvSpPr>
              <p:nvPr/>
            </p:nvSpPr>
            <p:spPr bwMode="auto">
              <a:xfrm>
                <a:off x="2096" y="2907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4" name="Rectangle 156"/>
              <p:cNvSpPr>
                <a:spLocks noChangeArrowheads="1"/>
              </p:cNvSpPr>
              <p:nvPr/>
            </p:nvSpPr>
            <p:spPr bwMode="auto">
              <a:xfrm>
                <a:off x="2096" y="3141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5" name="Rectangle 157"/>
              <p:cNvSpPr>
                <a:spLocks noChangeArrowheads="1"/>
              </p:cNvSpPr>
              <p:nvPr/>
            </p:nvSpPr>
            <p:spPr bwMode="auto">
              <a:xfrm>
                <a:off x="2096" y="3373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6" name="Rectangle 158"/>
              <p:cNvSpPr>
                <a:spLocks noChangeArrowheads="1"/>
              </p:cNvSpPr>
              <p:nvPr/>
            </p:nvSpPr>
            <p:spPr bwMode="auto">
              <a:xfrm>
                <a:off x="2096" y="3607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7" name="Text Box 159"/>
              <p:cNvSpPr txBox="1">
                <a:spLocks noChangeArrowheads="1"/>
              </p:cNvSpPr>
              <p:nvPr/>
            </p:nvSpPr>
            <p:spPr bwMode="auto">
              <a:xfrm>
                <a:off x="2165" y="1969"/>
                <a:ext cx="2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5</a:t>
                </a:r>
              </a:p>
            </p:txBody>
          </p:sp>
          <p:sp>
            <p:nvSpPr>
              <p:cNvPr id="7328" name="Text Box 160"/>
              <p:cNvSpPr txBox="1">
                <a:spLocks noChangeArrowheads="1"/>
              </p:cNvSpPr>
              <p:nvPr/>
            </p:nvSpPr>
            <p:spPr bwMode="auto">
              <a:xfrm>
                <a:off x="1020" y="60"/>
                <a:ext cx="2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>
                    <a:solidFill>
                      <a:schemeClr val="accent2"/>
                    </a:solidFill>
                    <a:latin typeface="Comic Sans MS" pitchFamily="66" charset="0"/>
                  </a:rPr>
                  <a:t>y</a:t>
                </a:r>
              </a:p>
            </p:txBody>
          </p:sp>
          <p:sp>
            <p:nvSpPr>
              <p:cNvPr id="7329" name="Text Box 161"/>
              <p:cNvSpPr txBox="1">
                <a:spLocks noChangeArrowheads="1"/>
              </p:cNvSpPr>
              <p:nvPr/>
            </p:nvSpPr>
            <p:spPr bwMode="auto">
              <a:xfrm>
                <a:off x="0" y="1967"/>
                <a:ext cx="24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 dirty="0">
                    <a:latin typeface="Comic Sans MS" pitchFamily="66" charset="0"/>
                  </a:rPr>
                  <a:t>-3</a:t>
                </a:r>
              </a:p>
            </p:txBody>
          </p:sp>
          <p:sp>
            <p:nvSpPr>
              <p:cNvPr id="7330" name="Rectangle 162"/>
              <p:cNvSpPr>
                <a:spLocks noChangeArrowheads="1"/>
              </p:cNvSpPr>
              <p:nvPr/>
            </p:nvSpPr>
            <p:spPr bwMode="auto">
              <a:xfrm>
                <a:off x="184" y="3839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1" name="Rectangle 163"/>
              <p:cNvSpPr>
                <a:spLocks noChangeArrowheads="1"/>
              </p:cNvSpPr>
              <p:nvPr/>
            </p:nvSpPr>
            <p:spPr bwMode="auto">
              <a:xfrm>
                <a:off x="458" y="3839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2" name="Rectangle 164"/>
              <p:cNvSpPr>
                <a:spLocks noChangeArrowheads="1"/>
              </p:cNvSpPr>
              <p:nvPr/>
            </p:nvSpPr>
            <p:spPr bwMode="auto">
              <a:xfrm>
                <a:off x="730" y="3839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3" name="Rectangle 165"/>
              <p:cNvSpPr>
                <a:spLocks noChangeArrowheads="1"/>
              </p:cNvSpPr>
              <p:nvPr/>
            </p:nvSpPr>
            <p:spPr bwMode="auto">
              <a:xfrm>
                <a:off x="1004" y="3839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4" name="Rectangle 166"/>
              <p:cNvSpPr>
                <a:spLocks noChangeArrowheads="1"/>
              </p:cNvSpPr>
              <p:nvPr/>
            </p:nvSpPr>
            <p:spPr bwMode="auto">
              <a:xfrm>
                <a:off x="1276" y="3839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5" name="Rectangle 167"/>
              <p:cNvSpPr>
                <a:spLocks noChangeArrowheads="1"/>
              </p:cNvSpPr>
              <p:nvPr/>
            </p:nvSpPr>
            <p:spPr bwMode="auto">
              <a:xfrm>
                <a:off x="1550" y="3839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6" name="Rectangle 168"/>
              <p:cNvSpPr>
                <a:spLocks noChangeArrowheads="1"/>
              </p:cNvSpPr>
              <p:nvPr/>
            </p:nvSpPr>
            <p:spPr bwMode="auto">
              <a:xfrm>
                <a:off x="1822" y="3839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7" name="Text Box 169"/>
              <p:cNvSpPr txBox="1">
                <a:spLocks noChangeArrowheads="1"/>
              </p:cNvSpPr>
              <p:nvPr/>
            </p:nvSpPr>
            <p:spPr bwMode="auto">
              <a:xfrm>
                <a:off x="822" y="4064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-9</a:t>
                </a:r>
              </a:p>
            </p:txBody>
          </p:sp>
          <p:sp>
            <p:nvSpPr>
              <p:cNvPr id="7338" name="Rectangle 170"/>
              <p:cNvSpPr>
                <a:spLocks noChangeArrowheads="1"/>
              </p:cNvSpPr>
              <p:nvPr/>
            </p:nvSpPr>
            <p:spPr bwMode="auto">
              <a:xfrm>
                <a:off x="2096" y="3839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340" name="Line 172"/>
            <p:cNvSpPr>
              <a:spLocks noChangeShapeType="1"/>
            </p:cNvSpPr>
            <p:nvPr/>
          </p:nvSpPr>
          <p:spPr bwMode="auto">
            <a:xfrm>
              <a:off x="192" y="808"/>
              <a:ext cx="2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342" name="Text Box 174"/>
              <p:cNvSpPr txBox="1">
                <a:spLocks noChangeArrowheads="1"/>
              </p:cNvSpPr>
              <p:nvPr/>
            </p:nvSpPr>
            <p:spPr bwMode="auto">
              <a:xfrm>
                <a:off x="4211960" y="1713311"/>
                <a:ext cx="435597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3600" dirty="0">
                    <a:ln>
                      <a:solidFill>
                        <a:schemeClr val="tx1"/>
                      </a:solidFill>
                    </a:ln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𝑦</m:t>
                    </m:r>
                    <m:r>
                      <a:rPr lang="en-GB" sz="36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 = </m:t>
                    </m:r>
                    <m:sSup>
                      <m:sSupPr>
                        <m:ctrlP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/>
                        <a:cs typeface="Times New Roman" pitchFamily="18" charset="0"/>
                      </a:rPr>
                      <m:t>−2</m:t>
                    </m:r>
                    <m:r>
                      <a:rPr lang="en-GB" sz="36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GB" sz="3600" i="1">
                        <a:latin typeface="Cambria Math"/>
                        <a:cs typeface="Times New Roman" pitchFamily="18" charset="0"/>
                      </a:rPr>
                      <m:t>−8</m:t>
                    </m:r>
                  </m:oMath>
                </a14:m>
                <a:endParaRPr lang="en-GB" sz="3600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342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1960" y="1713311"/>
                <a:ext cx="4355976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280"/>
          <p:cNvGrpSpPr>
            <a:grpSpLocks/>
          </p:cNvGrpSpPr>
          <p:nvPr/>
        </p:nvGrpSpPr>
        <p:grpSpPr bwMode="auto">
          <a:xfrm>
            <a:off x="225425" y="461963"/>
            <a:ext cx="139700" cy="149225"/>
            <a:chOff x="704" y="2464"/>
            <a:chExt cx="88" cy="94"/>
          </a:xfrm>
        </p:grpSpPr>
        <p:sp>
          <p:nvSpPr>
            <p:cNvPr id="7449" name="Line 281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50" name="Line 282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283"/>
          <p:cNvGrpSpPr>
            <a:grpSpLocks/>
          </p:cNvGrpSpPr>
          <p:nvPr/>
        </p:nvGrpSpPr>
        <p:grpSpPr bwMode="auto">
          <a:xfrm>
            <a:off x="650875" y="3071813"/>
            <a:ext cx="139700" cy="149225"/>
            <a:chOff x="704" y="2464"/>
            <a:chExt cx="88" cy="94"/>
          </a:xfrm>
        </p:grpSpPr>
        <p:sp>
          <p:nvSpPr>
            <p:cNvPr id="7452" name="Line 284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53" name="Line 285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286"/>
          <p:cNvGrpSpPr>
            <a:grpSpLocks/>
          </p:cNvGrpSpPr>
          <p:nvPr/>
        </p:nvGrpSpPr>
        <p:grpSpPr bwMode="auto">
          <a:xfrm>
            <a:off x="1082675" y="4906963"/>
            <a:ext cx="139700" cy="149225"/>
            <a:chOff x="704" y="2464"/>
            <a:chExt cx="88" cy="94"/>
          </a:xfrm>
        </p:grpSpPr>
        <p:sp>
          <p:nvSpPr>
            <p:cNvPr id="7455" name="Line 287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56" name="Line 288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289"/>
          <p:cNvGrpSpPr>
            <a:grpSpLocks/>
          </p:cNvGrpSpPr>
          <p:nvPr/>
        </p:nvGrpSpPr>
        <p:grpSpPr bwMode="auto">
          <a:xfrm>
            <a:off x="1514475" y="6011863"/>
            <a:ext cx="139700" cy="149225"/>
            <a:chOff x="704" y="2464"/>
            <a:chExt cx="88" cy="94"/>
          </a:xfrm>
        </p:grpSpPr>
        <p:sp>
          <p:nvSpPr>
            <p:cNvPr id="7458" name="Line 290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59" name="Line 291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292"/>
          <p:cNvGrpSpPr>
            <a:grpSpLocks/>
          </p:cNvGrpSpPr>
          <p:nvPr/>
        </p:nvGrpSpPr>
        <p:grpSpPr bwMode="auto">
          <a:xfrm>
            <a:off x="1952625" y="6380163"/>
            <a:ext cx="139700" cy="149225"/>
            <a:chOff x="704" y="2464"/>
            <a:chExt cx="88" cy="94"/>
          </a:xfrm>
        </p:grpSpPr>
        <p:sp>
          <p:nvSpPr>
            <p:cNvPr id="7461" name="Line 293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62" name="Line 294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295"/>
          <p:cNvGrpSpPr>
            <a:grpSpLocks/>
          </p:cNvGrpSpPr>
          <p:nvPr/>
        </p:nvGrpSpPr>
        <p:grpSpPr bwMode="auto">
          <a:xfrm>
            <a:off x="2384425" y="6018213"/>
            <a:ext cx="139700" cy="149225"/>
            <a:chOff x="704" y="2464"/>
            <a:chExt cx="88" cy="94"/>
          </a:xfrm>
        </p:grpSpPr>
        <p:sp>
          <p:nvSpPr>
            <p:cNvPr id="7464" name="Line 296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65" name="Line 297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298"/>
          <p:cNvGrpSpPr>
            <a:grpSpLocks/>
          </p:cNvGrpSpPr>
          <p:nvPr/>
        </p:nvGrpSpPr>
        <p:grpSpPr bwMode="auto">
          <a:xfrm>
            <a:off x="2816225" y="4913313"/>
            <a:ext cx="139700" cy="149225"/>
            <a:chOff x="704" y="2464"/>
            <a:chExt cx="88" cy="94"/>
          </a:xfrm>
        </p:grpSpPr>
        <p:sp>
          <p:nvSpPr>
            <p:cNvPr id="7467" name="Line 299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68" name="Line 300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301"/>
          <p:cNvGrpSpPr>
            <a:grpSpLocks/>
          </p:cNvGrpSpPr>
          <p:nvPr/>
        </p:nvGrpSpPr>
        <p:grpSpPr bwMode="auto">
          <a:xfrm>
            <a:off x="3260725" y="3071813"/>
            <a:ext cx="139700" cy="149225"/>
            <a:chOff x="704" y="2464"/>
            <a:chExt cx="88" cy="94"/>
          </a:xfrm>
        </p:grpSpPr>
        <p:sp>
          <p:nvSpPr>
            <p:cNvPr id="7470" name="Line 302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71" name="Line 303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304"/>
          <p:cNvGrpSpPr>
            <a:grpSpLocks/>
          </p:cNvGrpSpPr>
          <p:nvPr/>
        </p:nvGrpSpPr>
        <p:grpSpPr bwMode="auto">
          <a:xfrm>
            <a:off x="3667125" y="474663"/>
            <a:ext cx="139700" cy="149225"/>
            <a:chOff x="704" y="2464"/>
            <a:chExt cx="88" cy="94"/>
          </a:xfrm>
        </p:grpSpPr>
        <p:sp>
          <p:nvSpPr>
            <p:cNvPr id="7473" name="Line 305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474" name="Line 306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475" name="Freeform 307"/>
          <p:cNvSpPr>
            <a:spLocks/>
          </p:cNvSpPr>
          <p:nvPr/>
        </p:nvSpPr>
        <p:spPr bwMode="auto">
          <a:xfrm>
            <a:off x="285750" y="533400"/>
            <a:ext cx="3467100" cy="5934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644"/>
              </a:cxn>
              <a:cxn ang="0">
                <a:pos x="552" y="2808"/>
              </a:cxn>
              <a:cxn ang="0">
                <a:pos x="828" y="3504"/>
              </a:cxn>
              <a:cxn ang="0">
                <a:pos x="1092" y="3732"/>
              </a:cxn>
              <a:cxn ang="0">
                <a:pos x="1380" y="3504"/>
              </a:cxn>
              <a:cxn ang="0">
                <a:pos x="1644" y="2808"/>
              </a:cxn>
              <a:cxn ang="0">
                <a:pos x="1920" y="1644"/>
              </a:cxn>
              <a:cxn ang="0">
                <a:pos x="2184" y="12"/>
              </a:cxn>
            </a:cxnLst>
            <a:rect l="0" t="0" r="r" b="b"/>
            <a:pathLst>
              <a:path w="2184" h="3732">
                <a:moveTo>
                  <a:pt x="0" y="0"/>
                </a:moveTo>
                <a:cubicBezTo>
                  <a:pt x="92" y="588"/>
                  <a:pt x="184" y="1176"/>
                  <a:pt x="276" y="1644"/>
                </a:cubicBezTo>
                <a:cubicBezTo>
                  <a:pt x="368" y="2112"/>
                  <a:pt x="460" y="2498"/>
                  <a:pt x="552" y="2808"/>
                </a:cubicBezTo>
                <a:cubicBezTo>
                  <a:pt x="644" y="3118"/>
                  <a:pt x="738" y="3350"/>
                  <a:pt x="828" y="3504"/>
                </a:cubicBezTo>
                <a:cubicBezTo>
                  <a:pt x="918" y="3658"/>
                  <a:pt x="1000" y="3732"/>
                  <a:pt x="1092" y="3732"/>
                </a:cubicBezTo>
                <a:cubicBezTo>
                  <a:pt x="1184" y="3732"/>
                  <a:pt x="1288" y="3658"/>
                  <a:pt x="1380" y="3504"/>
                </a:cubicBezTo>
                <a:cubicBezTo>
                  <a:pt x="1472" y="3350"/>
                  <a:pt x="1554" y="3118"/>
                  <a:pt x="1644" y="2808"/>
                </a:cubicBezTo>
                <a:cubicBezTo>
                  <a:pt x="1734" y="2498"/>
                  <a:pt x="1830" y="2110"/>
                  <a:pt x="1920" y="1644"/>
                </a:cubicBezTo>
                <a:cubicBezTo>
                  <a:pt x="2010" y="1178"/>
                  <a:pt x="2097" y="595"/>
                  <a:pt x="2184" y="12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10" name="Rectangle 209"/>
          <p:cNvSpPr/>
          <p:nvPr/>
        </p:nvSpPr>
        <p:spPr>
          <a:xfrm>
            <a:off x="3925410" y="376350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n>
                  <a:solidFill>
                    <a:schemeClr val="tx1"/>
                  </a:solidFill>
                </a:ln>
                <a:latin typeface="Trebuchet MS" panose="020B0603020202020204" pitchFamily="34" charset="0"/>
              </a:rPr>
              <a:t>Example </a:t>
            </a:r>
            <a:r>
              <a:rPr lang="en-GB" sz="2400" dirty="0" smtClean="0">
                <a:ln>
                  <a:solidFill>
                    <a:schemeClr val="tx1"/>
                  </a:solidFill>
                </a:ln>
                <a:latin typeface="Trebuchet MS" panose="020B0603020202020204" pitchFamily="34" charset="0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02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5161880"/>
                  </p:ext>
                </p:extLst>
              </p:nvPr>
            </p:nvGraphicFramePr>
            <p:xfrm>
              <a:off x="3841148" y="2856825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02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5161880"/>
                  </p:ext>
                </p:extLst>
              </p:nvPr>
            </p:nvGraphicFramePr>
            <p:xfrm>
              <a:off x="3841148" y="2856825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5"/>
                          <a:stretch>
                            <a:fillRect t="-4762" r="-9023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5"/>
                          <a:stretch>
                            <a:fillRect t="-117333" r="-902381" b="-1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34166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187325" y="38100"/>
            <a:ext cx="3562350" cy="6662738"/>
            <a:chOff x="118" y="24"/>
            <a:chExt cx="2244" cy="4197"/>
          </a:xfrm>
        </p:grpSpPr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118" y="24"/>
              <a:ext cx="2244" cy="4197"/>
              <a:chOff x="118" y="24"/>
              <a:chExt cx="2244" cy="4197"/>
            </a:xfrm>
          </p:grpSpPr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118" y="284"/>
                <a:ext cx="2130" cy="3937"/>
                <a:chOff x="370" y="344"/>
                <a:chExt cx="2130" cy="3937"/>
              </a:xfrm>
            </p:grpSpPr>
            <p:grpSp>
              <p:nvGrpSpPr>
                <p:cNvPr id="7" name="Group 9"/>
                <p:cNvGrpSpPr>
                  <a:grpSpLocks/>
                </p:cNvGrpSpPr>
                <p:nvPr/>
              </p:nvGrpSpPr>
              <p:grpSpPr bwMode="auto">
                <a:xfrm>
                  <a:off x="545" y="366"/>
                  <a:ext cx="1895" cy="3768"/>
                  <a:chOff x="1805" y="930"/>
                  <a:chExt cx="1263" cy="2512"/>
                </a:xfrm>
              </p:grpSpPr>
              <p:sp>
                <p:nvSpPr>
                  <p:cNvPr id="820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4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7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3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4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5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6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7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8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9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2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3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4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5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6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7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8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9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2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3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4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5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6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7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8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9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2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3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4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5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6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7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8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9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2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3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4" name="Rectangle 6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5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6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7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8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9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2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3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4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5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6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7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8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9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2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3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4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5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6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7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8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9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2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3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4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5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6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7" name="Rectangle 9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8" name="Rectangle 9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9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2" name="Rectangle 10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3" name="Rectangle 10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4" name="Rectangle 10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5" name="Rectangle 10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6" name="Rectangle 10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7" name="Rectangle 10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8" name="Rectangle 10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9" name="Rectangle 10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2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3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4" name="Rectangle 11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5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6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7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8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9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2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3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4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5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6" name="Rectangle 12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7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8" name="Rectangle 12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9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2" name="Rectangle 13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3" name="Rectangle 13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4" name="Rectangle 13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5" name="Rectangle 13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6" name="Rectangle 13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7" name="Rectangle 13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8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9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2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3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4" name="Rectangle 14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5" name="Rectangle 14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6" name="Rectangle 14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7" name="Rectangle 14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8" name="Rectangle 14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9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2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3" name="Rectangle 15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4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5" name="Rectangle 15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6" name="Rectangle 15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7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8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9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2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3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4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5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6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7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8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9" name="Rectangle 16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62" name="Line 170"/>
                  <p:cNvSpPr>
                    <a:spLocks noChangeShapeType="1"/>
                  </p:cNvSpPr>
                  <p:nvPr/>
                </p:nvSpPr>
                <p:spPr bwMode="auto">
                  <a:xfrm>
                    <a:off x="2754" y="934"/>
                    <a:ext cx="0" cy="2504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363" name="Line 171"/>
                  <p:cNvSpPr>
                    <a:spLocks noChangeShapeType="1"/>
                  </p:cNvSpPr>
                  <p:nvPr/>
                </p:nvSpPr>
                <p:spPr bwMode="auto">
                  <a:xfrm>
                    <a:off x="1805" y="2189"/>
                    <a:ext cx="1263" cy="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364" name="Text Box 1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36" y="2212"/>
                    <a:ext cx="116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endParaRPr lang="en-US"/>
                  </a:p>
                </p:txBody>
              </p:sp>
            </p:grpSp>
            <p:sp>
              <p:nvSpPr>
                <p:cNvPr id="8365" name="Text Box 173"/>
                <p:cNvSpPr txBox="1">
                  <a:spLocks noChangeArrowheads="1"/>
                </p:cNvSpPr>
                <p:nvPr/>
              </p:nvSpPr>
              <p:spPr bwMode="auto">
                <a:xfrm>
                  <a:off x="1812" y="224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0</a:t>
                  </a:r>
                </a:p>
              </p:txBody>
            </p:sp>
            <p:sp>
              <p:nvSpPr>
                <p:cNvPr id="8366" name="Text Box 174"/>
                <p:cNvSpPr txBox="1">
                  <a:spLocks noChangeArrowheads="1"/>
                </p:cNvSpPr>
                <p:nvPr/>
              </p:nvSpPr>
              <p:spPr bwMode="auto">
                <a:xfrm>
                  <a:off x="2072" y="224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1</a:t>
                  </a:r>
                </a:p>
              </p:txBody>
            </p:sp>
            <p:sp>
              <p:nvSpPr>
                <p:cNvPr id="8367" name="Text Box 175"/>
                <p:cNvSpPr txBox="1">
                  <a:spLocks noChangeArrowheads="1"/>
                </p:cNvSpPr>
                <p:nvPr/>
              </p:nvSpPr>
              <p:spPr bwMode="auto">
                <a:xfrm>
                  <a:off x="2304" y="224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2</a:t>
                  </a:r>
                </a:p>
              </p:txBody>
            </p:sp>
            <p:sp>
              <p:nvSpPr>
                <p:cNvPr id="8370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1572" y="2240"/>
                  <a:ext cx="212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-1</a:t>
                  </a:r>
                </a:p>
              </p:txBody>
            </p:sp>
            <p:sp>
              <p:nvSpPr>
                <p:cNvPr id="8371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1308" y="224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-2</a:t>
                  </a:r>
                </a:p>
              </p:txBody>
            </p:sp>
            <p:sp>
              <p:nvSpPr>
                <p:cNvPr id="8372" name="Text Box 180"/>
                <p:cNvSpPr txBox="1">
                  <a:spLocks noChangeArrowheads="1"/>
                </p:cNvSpPr>
                <p:nvPr/>
              </p:nvSpPr>
              <p:spPr bwMode="auto">
                <a:xfrm>
                  <a:off x="1072" y="2248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-3</a:t>
                  </a:r>
                </a:p>
              </p:txBody>
            </p:sp>
            <p:sp>
              <p:nvSpPr>
                <p:cNvPr id="8373" name="Text Box 181"/>
                <p:cNvSpPr txBox="1">
                  <a:spLocks noChangeArrowheads="1"/>
                </p:cNvSpPr>
                <p:nvPr/>
              </p:nvSpPr>
              <p:spPr bwMode="auto">
                <a:xfrm>
                  <a:off x="840" y="2240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-4</a:t>
                  </a:r>
                </a:p>
              </p:txBody>
            </p:sp>
            <p:sp>
              <p:nvSpPr>
                <p:cNvPr id="8374" name="Text Box 182"/>
                <p:cNvSpPr txBox="1">
                  <a:spLocks noChangeArrowheads="1"/>
                </p:cNvSpPr>
                <p:nvPr/>
              </p:nvSpPr>
              <p:spPr bwMode="auto">
                <a:xfrm>
                  <a:off x="616" y="224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-5</a:t>
                  </a:r>
                </a:p>
              </p:txBody>
            </p:sp>
            <p:sp>
              <p:nvSpPr>
                <p:cNvPr id="8375" name="Text Box 183"/>
                <p:cNvSpPr txBox="1">
                  <a:spLocks noChangeArrowheads="1"/>
                </p:cNvSpPr>
                <p:nvPr/>
              </p:nvSpPr>
              <p:spPr bwMode="auto">
                <a:xfrm>
                  <a:off x="1840" y="1992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1</a:t>
                  </a:r>
                </a:p>
              </p:txBody>
            </p:sp>
            <p:sp>
              <p:nvSpPr>
                <p:cNvPr id="8376" name="Text Box 184"/>
                <p:cNvSpPr txBox="1">
                  <a:spLocks noChangeArrowheads="1"/>
                </p:cNvSpPr>
                <p:nvPr/>
              </p:nvSpPr>
              <p:spPr bwMode="auto">
                <a:xfrm>
                  <a:off x="1820" y="1760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2</a:t>
                  </a:r>
                </a:p>
              </p:txBody>
            </p:sp>
            <p:sp>
              <p:nvSpPr>
                <p:cNvPr id="8377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1812" y="152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3</a:t>
                  </a:r>
                </a:p>
              </p:txBody>
            </p:sp>
            <p:sp>
              <p:nvSpPr>
                <p:cNvPr id="8378" name="Text Box 186"/>
                <p:cNvSpPr txBox="1">
                  <a:spLocks noChangeArrowheads="1"/>
                </p:cNvSpPr>
                <p:nvPr/>
              </p:nvSpPr>
              <p:spPr bwMode="auto">
                <a:xfrm>
                  <a:off x="1824" y="1276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4</a:t>
                  </a:r>
                </a:p>
              </p:txBody>
            </p:sp>
            <p:sp>
              <p:nvSpPr>
                <p:cNvPr id="8379" name="Text Box 187"/>
                <p:cNvSpPr txBox="1">
                  <a:spLocks noChangeArrowheads="1"/>
                </p:cNvSpPr>
                <p:nvPr/>
              </p:nvSpPr>
              <p:spPr bwMode="auto">
                <a:xfrm>
                  <a:off x="1824" y="1056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5</a:t>
                  </a:r>
                </a:p>
              </p:txBody>
            </p:sp>
            <p:sp>
              <p:nvSpPr>
                <p:cNvPr id="8380" name="Text Box 188"/>
                <p:cNvSpPr txBox="1">
                  <a:spLocks noChangeArrowheads="1"/>
                </p:cNvSpPr>
                <p:nvPr/>
              </p:nvSpPr>
              <p:spPr bwMode="auto">
                <a:xfrm>
                  <a:off x="1820" y="808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6</a:t>
                  </a:r>
                </a:p>
              </p:txBody>
            </p:sp>
            <p:sp>
              <p:nvSpPr>
                <p:cNvPr id="8381" name="Text Box 189"/>
                <p:cNvSpPr txBox="1">
                  <a:spLocks noChangeArrowheads="1"/>
                </p:cNvSpPr>
                <p:nvPr/>
              </p:nvSpPr>
              <p:spPr bwMode="auto">
                <a:xfrm>
                  <a:off x="1828" y="568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7</a:t>
                  </a:r>
                </a:p>
              </p:txBody>
            </p:sp>
            <p:sp>
              <p:nvSpPr>
                <p:cNvPr id="8382" name="Text Box 190"/>
                <p:cNvSpPr txBox="1">
                  <a:spLocks noChangeArrowheads="1"/>
                </p:cNvSpPr>
                <p:nvPr/>
              </p:nvSpPr>
              <p:spPr bwMode="auto">
                <a:xfrm>
                  <a:off x="1816" y="34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8</a:t>
                  </a:r>
                </a:p>
              </p:txBody>
            </p:sp>
            <p:sp>
              <p:nvSpPr>
                <p:cNvPr id="8383" name="Text Box 191"/>
                <p:cNvSpPr txBox="1">
                  <a:spLocks noChangeArrowheads="1"/>
                </p:cNvSpPr>
                <p:nvPr/>
              </p:nvSpPr>
              <p:spPr bwMode="auto">
                <a:xfrm>
                  <a:off x="1804" y="2456"/>
                  <a:ext cx="212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-1</a:t>
                  </a:r>
                </a:p>
              </p:txBody>
            </p:sp>
            <p:sp>
              <p:nvSpPr>
                <p:cNvPr id="8384" name="Text Box 192"/>
                <p:cNvSpPr txBox="1">
                  <a:spLocks noChangeArrowheads="1"/>
                </p:cNvSpPr>
                <p:nvPr/>
              </p:nvSpPr>
              <p:spPr bwMode="auto">
                <a:xfrm>
                  <a:off x="1788" y="2692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-2</a:t>
                  </a:r>
                </a:p>
              </p:txBody>
            </p:sp>
            <p:sp>
              <p:nvSpPr>
                <p:cNvPr id="8385" name="Text Box 193"/>
                <p:cNvSpPr txBox="1">
                  <a:spLocks noChangeArrowheads="1"/>
                </p:cNvSpPr>
                <p:nvPr/>
              </p:nvSpPr>
              <p:spPr bwMode="auto">
                <a:xfrm>
                  <a:off x="1788" y="2932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-3</a:t>
                  </a:r>
                </a:p>
              </p:txBody>
            </p:sp>
            <p:sp>
              <p:nvSpPr>
                <p:cNvPr id="8386" name="Text Box 194"/>
                <p:cNvSpPr txBox="1">
                  <a:spLocks noChangeArrowheads="1"/>
                </p:cNvSpPr>
                <p:nvPr/>
              </p:nvSpPr>
              <p:spPr bwMode="auto">
                <a:xfrm>
                  <a:off x="1784" y="3172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-4</a:t>
                  </a:r>
                </a:p>
              </p:txBody>
            </p:sp>
            <p:sp>
              <p:nvSpPr>
                <p:cNvPr id="8387" name="Text Box 195"/>
                <p:cNvSpPr txBox="1">
                  <a:spLocks noChangeArrowheads="1"/>
                </p:cNvSpPr>
                <p:nvPr/>
              </p:nvSpPr>
              <p:spPr bwMode="auto">
                <a:xfrm>
                  <a:off x="1780" y="340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-5</a:t>
                  </a:r>
                </a:p>
              </p:txBody>
            </p:sp>
            <p:sp>
              <p:nvSpPr>
                <p:cNvPr id="8388" name="Text Box 196"/>
                <p:cNvSpPr txBox="1">
                  <a:spLocks noChangeArrowheads="1"/>
                </p:cNvSpPr>
                <p:nvPr/>
              </p:nvSpPr>
              <p:spPr bwMode="auto">
                <a:xfrm>
                  <a:off x="1776" y="364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-6</a:t>
                  </a:r>
                </a:p>
              </p:txBody>
            </p:sp>
            <p:sp>
              <p:nvSpPr>
                <p:cNvPr id="8389" name="Text Box 197"/>
                <p:cNvSpPr txBox="1">
                  <a:spLocks noChangeArrowheads="1"/>
                </p:cNvSpPr>
                <p:nvPr/>
              </p:nvSpPr>
              <p:spPr bwMode="auto">
                <a:xfrm>
                  <a:off x="1788" y="3872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-7</a:t>
                  </a:r>
                </a:p>
              </p:txBody>
            </p:sp>
            <p:sp>
              <p:nvSpPr>
                <p:cNvPr id="8390" name="Text Box 198"/>
                <p:cNvSpPr txBox="1">
                  <a:spLocks noChangeArrowheads="1"/>
                </p:cNvSpPr>
                <p:nvPr/>
              </p:nvSpPr>
              <p:spPr bwMode="auto">
                <a:xfrm>
                  <a:off x="1796" y="4108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-8</a:t>
                  </a:r>
                </a:p>
              </p:txBody>
            </p:sp>
            <p:sp>
              <p:nvSpPr>
                <p:cNvPr id="8391" name="Text Box 199"/>
                <p:cNvSpPr txBox="1">
                  <a:spLocks noChangeArrowheads="1"/>
                </p:cNvSpPr>
                <p:nvPr/>
              </p:nvSpPr>
              <p:spPr bwMode="auto">
                <a:xfrm>
                  <a:off x="370" y="224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-6</a:t>
                  </a:r>
                </a:p>
              </p:txBody>
            </p:sp>
          </p:grpSp>
          <p:sp>
            <p:nvSpPr>
              <p:cNvPr id="8392" name="Text Box 200"/>
              <p:cNvSpPr txBox="1">
                <a:spLocks noChangeArrowheads="1"/>
              </p:cNvSpPr>
              <p:nvPr/>
            </p:nvSpPr>
            <p:spPr bwMode="auto">
              <a:xfrm>
                <a:off x="2133" y="2130"/>
                <a:ext cx="22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b="1">
                    <a:latin typeface="Comic Sans MS" pitchFamily="66" charset="0"/>
                  </a:rPr>
                  <a:t>x</a:t>
                </a:r>
              </a:p>
            </p:txBody>
          </p:sp>
          <p:sp>
            <p:nvSpPr>
              <p:cNvPr id="8393" name="Text Box 201"/>
              <p:cNvSpPr txBox="1">
                <a:spLocks noChangeArrowheads="1"/>
              </p:cNvSpPr>
              <p:nvPr/>
            </p:nvSpPr>
            <p:spPr bwMode="auto">
              <a:xfrm>
                <a:off x="1568" y="24"/>
                <a:ext cx="27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GB" b="1" dirty="0">
                    <a:latin typeface="Comic Sans MS" pitchFamily="66" charset="0"/>
                  </a:rPr>
                  <a:t>y</a:t>
                </a:r>
              </a:p>
            </p:txBody>
          </p:sp>
        </p:grpSp>
        <p:sp>
          <p:nvSpPr>
            <p:cNvPr id="8394" name="Line 202"/>
            <p:cNvSpPr>
              <a:spLocks noChangeShapeType="1"/>
            </p:cNvSpPr>
            <p:nvPr/>
          </p:nvSpPr>
          <p:spPr bwMode="auto">
            <a:xfrm>
              <a:off x="300" y="308"/>
              <a:ext cx="18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300"/>
          <p:cNvGrpSpPr>
            <a:grpSpLocks/>
          </p:cNvGrpSpPr>
          <p:nvPr/>
        </p:nvGrpSpPr>
        <p:grpSpPr bwMode="auto">
          <a:xfrm>
            <a:off x="409575" y="430213"/>
            <a:ext cx="139700" cy="149225"/>
            <a:chOff x="704" y="2464"/>
            <a:chExt cx="88" cy="94"/>
          </a:xfrm>
        </p:grpSpPr>
        <p:sp>
          <p:nvSpPr>
            <p:cNvPr id="8493" name="Line 301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494" name="Line 302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303"/>
          <p:cNvGrpSpPr>
            <a:grpSpLocks/>
          </p:cNvGrpSpPr>
          <p:nvPr/>
        </p:nvGrpSpPr>
        <p:grpSpPr bwMode="auto">
          <a:xfrm>
            <a:off x="784225" y="2671763"/>
            <a:ext cx="139700" cy="149225"/>
            <a:chOff x="704" y="2464"/>
            <a:chExt cx="88" cy="94"/>
          </a:xfrm>
        </p:grpSpPr>
        <p:sp>
          <p:nvSpPr>
            <p:cNvPr id="8496" name="Line 304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497" name="Line 305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306"/>
          <p:cNvGrpSpPr>
            <a:grpSpLocks/>
          </p:cNvGrpSpPr>
          <p:nvPr/>
        </p:nvGrpSpPr>
        <p:grpSpPr bwMode="auto">
          <a:xfrm>
            <a:off x="1152525" y="4157663"/>
            <a:ext cx="139700" cy="149225"/>
            <a:chOff x="704" y="2464"/>
            <a:chExt cx="88" cy="94"/>
          </a:xfrm>
        </p:grpSpPr>
        <p:sp>
          <p:nvSpPr>
            <p:cNvPr id="8499" name="Line 307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500" name="Line 308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309"/>
          <p:cNvGrpSpPr>
            <a:grpSpLocks/>
          </p:cNvGrpSpPr>
          <p:nvPr/>
        </p:nvGrpSpPr>
        <p:grpSpPr bwMode="auto">
          <a:xfrm>
            <a:off x="1520825" y="4894263"/>
            <a:ext cx="139700" cy="149225"/>
            <a:chOff x="704" y="2464"/>
            <a:chExt cx="88" cy="94"/>
          </a:xfrm>
        </p:grpSpPr>
        <p:sp>
          <p:nvSpPr>
            <p:cNvPr id="8502" name="Line 310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503" name="Line 311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312"/>
          <p:cNvGrpSpPr>
            <a:grpSpLocks/>
          </p:cNvGrpSpPr>
          <p:nvPr/>
        </p:nvGrpSpPr>
        <p:grpSpPr bwMode="auto">
          <a:xfrm>
            <a:off x="1895475" y="4906963"/>
            <a:ext cx="139700" cy="149225"/>
            <a:chOff x="704" y="2464"/>
            <a:chExt cx="88" cy="94"/>
          </a:xfrm>
        </p:grpSpPr>
        <p:sp>
          <p:nvSpPr>
            <p:cNvPr id="8505" name="Line 313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506" name="Line 314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315"/>
          <p:cNvGrpSpPr>
            <a:grpSpLocks/>
          </p:cNvGrpSpPr>
          <p:nvPr/>
        </p:nvGrpSpPr>
        <p:grpSpPr bwMode="auto">
          <a:xfrm>
            <a:off x="2276475" y="4157663"/>
            <a:ext cx="139700" cy="149225"/>
            <a:chOff x="704" y="2464"/>
            <a:chExt cx="88" cy="94"/>
          </a:xfrm>
        </p:grpSpPr>
        <p:sp>
          <p:nvSpPr>
            <p:cNvPr id="8508" name="Line 316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509" name="Line 317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318"/>
          <p:cNvGrpSpPr>
            <a:grpSpLocks/>
          </p:cNvGrpSpPr>
          <p:nvPr/>
        </p:nvGrpSpPr>
        <p:grpSpPr bwMode="auto">
          <a:xfrm>
            <a:off x="2644775" y="2659063"/>
            <a:ext cx="139700" cy="149225"/>
            <a:chOff x="704" y="2464"/>
            <a:chExt cx="88" cy="94"/>
          </a:xfrm>
        </p:grpSpPr>
        <p:sp>
          <p:nvSpPr>
            <p:cNvPr id="8511" name="Line 319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512" name="Line 320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321"/>
          <p:cNvGrpSpPr>
            <a:grpSpLocks/>
          </p:cNvGrpSpPr>
          <p:nvPr/>
        </p:nvGrpSpPr>
        <p:grpSpPr bwMode="auto">
          <a:xfrm>
            <a:off x="3019425" y="423863"/>
            <a:ext cx="139700" cy="149225"/>
            <a:chOff x="704" y="2464"/>
            <a:chExt cx="88" cy="94"/>
          </a:xfrm>
        </p:grpSpPr>
        <p:sp>
          <p:nvSpPr>
            <p:cNvPr id="8514" name="Line 322"/>
            <p:cNvSpPr>
              <a:spLocks noChangeShapeType="1"/>
            </p:cNvSpPr>
            <p:nvPr/>
          </p:nvSpPr>
          <p:spPr bwMode="auto">
            <a:xfrm>
              <a:off x="704" y="2464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515" name="Line 323"/>
            <p:cNvSpPr>
              <a:spLocks noChangeShapeType="1"/>
            </p:cNvSpPr>
            <p:nvPr/>
          </p:nvSpPr>
          <p:spPr bwMode="auto">
            <a:xfrm rot="5556154">
              <a:off x="704" y="2470"/>
              <a:ext cx="88" cy="88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516" name="Freeform 324"/>
          <p:cNvSpPr>
            <a:spLocks/>
          </p:cNvSpPr>
          <p:nvPr/>
        </p:nvSpPr>
        <p:spPr bwMode="auto">
          <a:xfrm>
            <a:off x="488950" y="488950"/>
            <a:ext cx="2600325" cy="464502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228" y="1411"/>
              </a:cxn>
              <a:cxn ang="0">
                <a:pos x="467" y="2365"/>
              </a:cxn>
              <a:cxn ang="0">
                <a:pos x="705" y="2823"/>
              </a:cxn>
              <a:cxn ang="0">
                <a:pos x="818" y="2924"/>
              </a:cxn>
              <a:cxn ang="0">
                <a:pos x="933" y="2833"/>
              </a:cxn>
              <a:cxn ang="0">
                <a:pos x="1172" y="2365"/>
              </a:cxn>
              <a:cxn ang="0">
                <a:pos x="1410" y="1411"/>
              </a:cxn>
              <a:cxn ang="0">
                <a:pos x="1638" y="0"/>
              </a:cxn>
            </a:cxnLst>
            <a:rect l="0" t="0" r="r" b="b"/>
            <a:pathLst>
              <a:path w="1638" h="2926">
                <a:moveTo>
                  <a:pt x="0" y="10"/>
                </a:moveTo>
                <a:cubicBezTo>
                  <a:pt x="75" y="515"/>
                  <a:pt x="150" y="1019"/>
                  <a:pt x="228" y="1411"/>
                </a:cubicBezTo>
                <a:cubicBezTo>
                  <a:pt x="306" y="1804"/>
                  <a:pt x="388" y="2130"/>
                  <a:pt x="467" y="2365"/>
                </a:cubicBezTo>
                <a:cubicBezTo>
                  <a:pt x="546" y="2601"/>
                  <a:pt x="646" y="2730"/>
                  <a:pt x="705" y="2823"/>
                </a:cubicBezTo>
                <a:cubicBezTo>
                  <a:pt x="764" y="2916"/>
                  <a:pt x="780" y="2922"/>
                  <a:pt x="818" y="2924"/>
                </a:cubicBezTo>
                <a:cubicBezTo>
                  <a:pt x="856" y="2926"/>
                  <a:pt x="874" y="2926"/>
                  <a:pt x="933" y="2833"/>
                </a:cubicBezTo>
                <a:cubicBezTo>
                  <a:pt x="992" y="2740"/>
                  <a:pt x="1092" y="2603"/>
                  <a:pt x="1172" y="2365"/>
                </a:cubicBezTo>
                <a:cubicBezTo>
                  <a:pt x="1252" y="2128"/>
                  <a:pt x="1332" y="1806"/>
                  <a:pt x="1410" y="1411"/>
                </a:cubicBezTo>
                <a:cubicBezTo>
                  <a:pt x="1488" y="1017"/>
                  <a:pt x="1598" y="235"/>
                  <a:pt x="1638" y="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28" name="Rectangle 227"/>
          <p:cNvSpPr/>
          <p:nvPr/>
        </p:nvSpPr>
        <p:spPr>
          <a:xfrm>
            <a:off x="3925410" y="376350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n>
                  <a:solidFill>
                    <a:schemeClr val="tx1"/>
                  </a:solidFill>
                </a:ln>
                <a:latin typeface="Trebuchet MS" panose="020B0603020202020204" pitchFamily="34" charset="0"/>
              </a:rPr>
              <a:t>Example </a:t>
            </a:r>
            <a:r>
              <a:rPr lang="en-GB" sz="2400" dirty="0" smtClean="0">
                <a:ln>
                  <a:solidFill>
                    <a:schemeClr val="tx1"/>
                  </a:solidFill>
                </a:ln>
                <a:latin typeface="Trebuchet MS" panose="020B0603020202020204" pitchFamily="34" charset="0"/>
              </a:rPr>
              <a:t>2</a:t>
            </a:r>
            <a:endParaRPr lang="en-GB" dirty="0">
              <a:ln>
                <a:solidFill>
                  <a:schemeClr val="tx1"/>
                </a:solidFill>
              </a:ln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3" name="Text Box 174"/>
              <p:cNvSpPr txBox="1">
                <a:spLocks noChangeArrowheads="1"/>
              </p:cNvSpPr>
              <p:nvPr/>
            </p:nvSpPr>
            <p:spPr bwMode="auto">
              <a:xfrm>
                <a:off x="4211960" y="1713311"/>
                <a:ext cx="435597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3600" dirty="0" smtClean="0">
                    <a:ln>
                      <a:solidFill>
                        <a:schemeClr val="tx1"/>
                      </a:solidFill>
                    </a:ln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𝑦</m:t>
                    </m:r>
                    <m:r>
                      <a:rPr lang="en-GB" sz="36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 = </m:t>
                    </m:r>
                    <m:sSup>
                      <m:sSupPr>
                        <m:ctrlP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GB" sz="3600" b="0" i="1" smtClean="0">
                        <a:latin typeface="Cambria Math"/>
                        <a:cs typeface="Times New Roman" pitchFamily="18" charset="0"/>
                      </a:rPr>
                      <m:t>+5</m:t>
                    </m:r>
                    <m:r>
                      <a:rPr lang="en-GB" sz="36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GB" sz="3600" b="0" i="1" smtClean="0">
                        <a:latin typeface="Cambria Math"/>
                        <a:cs typeface="Times New Roman" pitchFamily="18" charset="0"/>
                      </a:rPr>
                      <m:t>+2</m:t>
                    </m:r>
                  </m:oMath>
                </a14:m>
                <a:endParaRPr lang="en-GB" sz="3600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93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1960" y="1713311"/>
                <a:ext cx="4355976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95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2429760"/>
                  </p:ext>
                </p:extLst>
              </p:nvPr>
            </p:nvGraphicFramePr>
            <p:xfrm>
              <a:off x="3841148" y="2856825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95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2429760"/>
                  </p:ext>
                </p:extLst>
              </p:nvPr>
            </p:nvGraphicFramePr>
            <p:xfrm>
              <a:off x="3841148" y="2856825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4762" r="-9023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117333" r="-902381" b="-1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ular Callout 2"/>
          <p:cNvSpPr/>
          <p:nvPr/>
        </p:nvSpPr>
        <p:spPr>
          <a:xfrm>
            <a:off x="2164608" y="5158978"/>
            <a:ext cx="3847552" cy="1029891"/>
          </a:xfrm>
          <a:prstGeom prst="wedgeRectCallout">
            <a:avLst>
              <a:gd name="adj1" fmla="val -57621"/>
              <a:gd name="adj2" fmla="val -50611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Make sure the curve does not have a flat bottom.</a:t>
            </a:r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66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6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476672"/>
            <a:ext cx="42979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On your whiteboards…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2060848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Write down a quadratic equation.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>
                <a:latin typeface="Trebuchet MS" panose="020B0603020202020204" pitchFamily="34" charset="0"/>
              </a:rPr>
              <a:t>a</a:t>
            </a:r>
            <a:r>
              <a:rPr lang="en-GB" sz="3200" dirty="0" smtClean="0">
                <a:latin typeface="Trebuchet MS" panose="020B0603020202020204" pitchFamily="34" charset="0"/>
              </a:rPr>
              <a:t>nd another…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>
                <a:latin typeface="Trebuchet MS" panose="020B0603020202020204" pitchFamily="34" charset="0"/>
              </a:rPr>
              <a:t>a</a:t>
            </a:r>
            <a:r>
              <a:rPr lang="en-GB" sz="3200" dirty="0" smtClean="0">
                <a:latin typeface="Trebuchet MS" panose="020B0603020202020204" pitchFamily="34" charset="0"/>
              </a:rPr>
              <a:t>nd another…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28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9517" y="1124744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</a:rPr>
              <a:t>Title: </a:t>
            </a:r>
            <a:r>
              <a:rPr lang="en-GB" sz="3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Plotting quadratic curves</a:t>
            </a:r>
            <a:endParaRPr lang="en-GB" sz="3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Box 174"/>
              <p:cNvSpPr txBox="1">
                <a:spLocks noChangeArrowheads="1"/>
              </p:cNvSpPr>
              <p:nvPr/>
            </p:nvSpPr>
            <p:spPr bwMode="auto">
              <a:xfrm>
                <a:off x="589656" y="1700808"/>
                <a:ext cx="304624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𝑦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= 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b="0" i="1" baseline="30000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2</m:t>
                      </m:r>
                      <m:r>
                        <a:rPr lang="en-GB" sz="2400" b="0" i="1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+ 2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+ 1</m:t>
                      </m:r>
                    </m:oMath>
                  </m:oMathPara>
                </a14:m>
                <a:endParaRPr lang="en-GB" sz="2400" i="1" dirty="0">
                  <a:ln>
                    <a:solidFill>
                      <a:schemeClr val="tx1"/>
                    </a:solidFill>
                  </a:ln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656" y="1700808"/>
                <a:ext cx="3046240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11842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Box 174"/>
              <p:cNvSpPr txBox="1">
                <a:spLocks noChangeArrowheads="1"/>
              </p:cNvSpPr>
              <p:nvPr/>
            </p:nvSpPr>
            <p:spPr bwMode="auto">
              <a:xfrm>
                <a:off x="576136" y="3399383"/>
                <a:ext cx="2476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𝑦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=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i="1" baseline="30000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2</m:t>
                      </m:r>
                      <m:r>
                        <a:rPr lang="en-GB" sz="2400" i="1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+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n>
                    <a:solidFill>
                      <a:schemeClr val="tx1"/>
                    </a:solidFill>
                  </a:ln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136" y="3399383"/>
                <a:ext cx="2476500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066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 Box 174"/>
              <p:cNvSpPr txBox="1">
                <a:spLocks noChangeArrowheads="1"/>
              </p:cNvSpPr>
              <p:nvPr/>
            </p:nvSpPr>
            <p:spPr bwMode="auto">
              <a:xfrm>
                <a:off x="604736" y="5013176"/>
                <a:ext cx="367923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𝑦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= 2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i="1" baseline="30000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2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+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− 3</m:t>
                      </m:r>
                    </m:oMath>
                  </m:oMathPara>
                </a14:m>
                <a:endParaRPr lang="en-GB" sz="2400" dirty="0">
                  <a:ln>
                    <a:solidFill>
                      <a:schemeClr val="tx1"/>
                    </a:solidFill>
                  </a:ln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4736" y="5013176"/>
                <a:ext cx="3679232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921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alibri" panose="020F0502020204030204" pitchFamily="34" charset="0"/>
              </a:rPr>
              <a:t>In your books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76012"/>
                  </p:ext>
                </p:extLst>
              </p:nvPr>
            </p:nvGraphicFramePr>
            <p:xfrm>
              <a:off x="642381" y="2276872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2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76012"/>
                  </p:ext>
                </p:extLst>
              </p:nvPr>
            </p:nvGraphicFramePr>
            <p:xfrm>
              <a:off x="642381" y="2276872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5"/>
                          <a:stretch>
                            <a:fillRect t="-4762" r="-7023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5"/>
                          <a:stretch>
                            <a:fillRect t="-117333" r="-702381" b="-1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3502348"/>
                  </p:ext>
                </p:extLst>
              </p:nvPr>
            </p:nvGraphicFramePr>
            <p:xfrm>
              <a:off x="671639" y="3861048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3502348"/>
                  </p:ext>
                </p:extLst>
              </p:nvPr>
            </p:nvGraphicFramePr>
            <p:xfrm>
              <a:off x="671639" y="3861048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6"/>
                          <a:stretch>
                            <a:fillRect t="-3571" r="-702381" b="-101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6"/>
                          <a:stretch>
                            <a:fillRect t="-114474" r="-702381" b="-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0787760"/>
                  </p:ext>
                </p:extLst>
              </p:nvPr>
            </p:nvGraphicFramePr>
            <p:xfrm>
              <a:off x="650491" y="5589240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4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0787760"/>
                  </p:ext>
                </p:extLst>
              </p:nvPr>
            </p:nvGraphicFramePr>
            <p:xfrm>
              <a:off x="650491" y="5589240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7"/>
                          <a:stretch>
                            <a:fillRect l="-1190" t="-4762" r="-702381" b="-101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7"/>
                          <a:stretch>
                            <a:fillRect l="-1190" t="-117333" r="-702381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5" name="TextBox 14"/>
          <p:cNvSpPr txBox="1"/>
          <p:nvPr/>
        </p:nvSpPr>
        <p:spPr>
          <a:xfrm>
            <a:off x="5292081" y="2162473"/>
            <a:ext cx="370261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For each table:</a:t>
            </a:r>
          </a:p>
          <a:p>
            <a:endParaRPr lang="en-GB" sz="2000" dirty="0" smtClean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Trebuchet MS" panose="020B0603020202020204" pitchFamily="34" charset="0"/>
              </a:rPr>
              <a:t>Complete the table of values</a:t>
            </a:r>
          </a:p>
          <a:p>
            <a:endParaRPr lang="en-GB" sz="2000" dirty="0" smtClean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Trebuchet MS" panose="020B0603020202020204" pitchFamily="34" charset="0"/>
              </a:rPr>
              <a:t>Draw a set of axes that will fit the coordinates. </a:t>
            </a:r>
          </a:p>
          <a:p>
            <a:endParaRPr lang="en-GB" sz="2000" dirty="0" smtClean="0">
              <a:latin typeface="Trebuchet MS" panose="020B0603020202020204" pitchFamily="34" charset="0"/>
            </a:endParaRPr>
          </a:p>
          <a:p>
            <a:r>
              <a:rPr lang="en-GB" sz="2000" dirty="0">
                <a:latin typeface="Trebuchet MS" panose="020B0603020202020204" pitchFamily="34" charset="0"/>
              </a:rPr>
              <a:t> </a:t>
            </a:r>
            <a:r>
              <a:rPr lang="en-GB" sz="2000" dirty="0" smtClean="0">
                <a:latin typeface="Trebuchet MS" panose="020B0603020202020204" pitchFamily="34" charset="0"/>
              </a:rPr>
              <a:t>   Choose your scale carefully.</a:t>
            </a:r>
          </a:p>
          <a:p>
            <a:endParaRPr lang="en-GB" sz="2000" dirty="0" smtClean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Trebuchet MS" panose="020B0603020202020204" pitchFamily="34" charset="0"/>
              </a:rPr>
              <a:t>Plot the coordinates and join them with a smooth curve.</a:t>
            </a:r>
          </a:p>
          <a:p>
            <a:endParaRPr lang="en-GB" sz="2000" dirty="0" smtClean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4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603" y="1969031"/>
            <a:ext cx="672741" cy="215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40326" name="Text Box 6"/>
              <p:cNvSpPr txBox="1">
                <a:spLocks noChangeArrowheads="1"/>
              </p:cNvSpPr>
              <p:nvPr/>
            </p:nvSpPr>
            <p:spPr bwMode="auto">
              <a:xfrm>
                <a:off x="200025" y="1234043"/>
                <a:ext cx="467677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To </a:t>
                </a:r>
                <a:r>
                  <a:rPr lang="en-GB" dirty="0">
                    <a:latin typeface="Trebuchet MS" panose="020B0603020202020204" pitchFamily="34" charset="0"/>
                  </a:rPr>
                  <a:t>draw a graph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𝑦</m:t>
                    </m:r>
                    <m:r>
                      <a:rPr lang="en-US" i="1" dirty="0" smtClean="0">
                        <a:latin typeface="Cambria Math"/>
                      </a:rPr>
                      <m:t> = 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 2+ 2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 +1</m:t>
                    </m:r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44032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" y="1234043"/>
                <a:ext cx="4676775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173" t="-9836" b="-2295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179388" y="1837600"/>
            <a:ext cx="3329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1) Complete a table of values:</a:t>
            </a:r>
          </a:p>
        </p:txBody>
      </p:sp>
      <p:grpSp>
        <p:nvGrpSpPr>
          <p:cNvPr id="440332" name="Group 12"/>
          <p:cNvGrpSpPr>
            <a:grpSpLocks/>
          </p:cNvGrpSpPr>
          <p:nvPr/>
        </p:nvGrpSpPr>
        <p:grpSpPr bwMode="auto">
          <a:xfrm>
            <a:off x="228600" y="2561508"/>
            <a:ext cx="5181600" cy="762000"/>
            <a:chOff x="144" y="1754"/>
            <a:chExt cx="3264" cy="48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0333" name="Rectangle 13"/>
                <p:cNvSpPr>
                  <a:spLocks noChangeArrowheads="1"/>
                </p:cNvSpPr>
                <p:nvPr/>
              </p:nvSpPr>
              <p:spPr bwMode="auto">
                <a:xfrm>
                  <a:off x="144" y="1754"/>
                  <a:ext cx="912" cy="24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en-GB" i="1" dirty="0">
                    <a:latin typeface="Trebuchet MS" panose="020B0603020202020204" pitchFamily="34" charset="0"/>
                  </a:endParaRPr>
                </a:p>
              </p:txBody>
            </p:sp>
          </mc:Choice>
          <mc:Fallback>
            <p:sp>
              <p:nvSpPr>
                <p:cNvPr id="440333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4" y="1754"/>
                  <a:ext cx="912" cy="24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0334" name="Rectangle 14"/>
                <p:cNvSpPr>
                  <a:spLocks noChangeArrowheads="1"/>
                </p:cNvSpPr>
                <p:nvPr/>
              </p:nvSpPr>
              <p:spPr bwMode="auto">
                <a:xfrm>
                  <a:off x="144" y="1994"/>
                  <a:ext cx="912" cy="24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/>
                          </a:rPr>
                          <m:t>𝑦</m:t>
                        </m:r>
                      </m:oMath>
                    </m:oMathPara>
                  </a14:m>
                  <a:endParaRPr lang="en-GB" dirty="0">
                    <a:latin typeface="Trebuchet MS" panose="020B0603020202020204" pitchFamily="34" charset="0"/>
                  </a:endParaRPr>
                </a:p>
              </p:txBody>
            </p:sp>
          </mc:Choice>
          <mc:Fallback>
            <p:sp>
              <p:nvSpPr>
                <p:cNvPr id="440334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4" y="1994"/>
                  <a:ext cx="912" cy="24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3077"/>
                  </a:stretch>
                </a:blip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0335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dirty="0">
                  <a:latin typeface="Trebuchet MS" panose="020B0603020202020204" pitchFamily="34" charset="0"/>
                  <a:cs typeface="Arial" charset="0"/>
                </a:rPr>
                <a:t>–</a:t>
              </a:r>
              <a:r>
                <a:rPr lang="en-GB" dirty="0">
                  <a:latin typeface="Trebuchet MS" panose="020B0603020202020204" pitchFamily="34" charset="0"/>
                </a:rPr>
                <a:t>3</a:t>
              </a:r>
            </a:p>
          </p:txBody>
        </p:sp>
        <p:sp>
          <p:nvSpPr>
            <p:cNvPr id="440336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>
                  <a:latin typeface="Trebuchet MS" panose="020B0603020202020204" pitchFamily="34" charset="0"/>
                </a:rPr>
                <a:t>–2</a:t>
              </a:r>
            </a:p>
          </p:txBody>
        </p:sp>
        <p:sp>
          <p:nvSpPr>
            <p:cNvPr id="440337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>
                  <a:latin typeface="Trebuchet MS" panose="020B0603020202020204" pitchFamily="34" charset="0"/>
                </a:rPr>
                <a:t>–1</a:t>
              </a:r>
            </a:p>
          </p:txBody>
        </p:sp>
        <p:sp>
          <p:nvSpPr>
            <p:cNvPr id="440338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>
                  <a:latin typeface="Trebuchet MS" panose="020B0603020202020204" pitchFamily="34" charset="0"/>
                </a:rPr>
                <a:t>0</a:t>
              </a:r>
            </a:p>
          </p:txBody>
        </p:sp>
        <p:sp>
          <p:nvSpPr>
            <p:cNvPr id="440339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>
                  <a:latin typeface="Trebuchet MS" panose="020B0603020202020204" pitchFamily="34" charset="0"/>
                </a:rPr>
                <a:t>1</a:t>
              </a:r>
            </a:p>
          </p:txBody>
        </p:sp>
        <p:sp>
          <p:nvSpPr>
            <p:cNvPr id="440340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>
                  <a:latin typeface="Trebuchet MS" panose="020B0603020202020204" pitchFamily="34" charset="0"/>
                </a:rPr>
                <a:t>2</a:t>
              </a:r>
            </a:p>
          </p:txBody>
        </p:sp>
        <p:sp>
          <p:nvSpPr>
            <p:cNvPr id="440341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>
                  <a:latin typeface="Trebuchet MS" panose="020B0603020202020204" pitchFamily="34" charset="0"/>
                </a:rPr>
                <a:t>3</a:t>
              </a:r>
            </a:p>
          </p:txBody>
        </p:sp>
        <p:sp>
          <p:nvSpPr>
            <p:cNvPr id="440342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latin typeface="Trebuchet MS" panose="020B0603020202020204" pitchFamily="34" charset="0"/>
              </a:endParaRPr>
            </a:p>
          </p:txBody>
        </p:sp>
        <p:sp>
          <p:nvSpPr>
            <p:cNvPr id="440343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latin typeface="Trebuchet MS" panose="020B0603020202020204" pitchFamily="34" charset="0"/>
              </a:endParaRPr>
            </a:p>
          </p:txBody>
        </p:sp>
        <p:sp>
          <p:nvSpPr>
            <p:cNvPr id="440344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latin typeface="Trebuchet MS" panose="020B0603020202020204" pitchFamily="34" charset="0"/>
              </a:endParaRPr>
            </a:p>
          </p:txBody>
        </p:sp>
        <p:sp>
          <p:nvSpPr>
            <p:cNvPr id="440345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latin typeface="Trebuchet MS" panose="020B0603020202020204" pitchFamily="34" charset="0"/>
              </a:endParaRPr>
            </a:p>
          </p:txBody>
        </p:sp>
        <p:sp>
          <p:nvSpPr>
            <p:cNvPr id="440346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latin typeface="Trebuchet MS" panose="020B0603020202020204" pitchFamily="34" charset="0"/>
              </a:endParaRPr>
            </a:p>
          </p:txBody>
        </p:sp>
        <p:sp>
          <p:nvSpPr>
            <p:cNvPr id="440347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latin typeface="Trebuchet MS" panose="020B0603020202020204" pitchFamily="34" charset="0"/>
              </a:endParaRPr>
            </a:p>
          </p:txBody>
        </p:sp>
        <p:sp>
          <p:nvSpPr>
            <p:cNvPr id="440348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latin typeface="Trebuchet MS" panose="020B0603020202020204" pitchFamily="34" charset="0"/>
              </a:endParaRPr>
            </a:p>
          </p:txBody>
        </p:sp>
      </p:grpSp>
      <p:sp>
        <p:nvSpPr>
          <p:cNvPr id="440558" name="Rectangle 238"/>
          <p:cNvSpPr>
            <a:spLocks noChangeArrowheads="1"/>
          </p:cNvSpPr>
          <p:nvPr/>
        </p:nvSpPr>
        <p:spPr bwMode="auto">
          <a:xfrm>
            <a:off x="16764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4</a:t>
            </a:r>
          </a:p>
        </p:txBody>
      </p:sp>
      <p:sp>
        <p:nvSpPr>
          <p:cNvPr id="440559" name="Rectangle 239"/>
          <p:cNvSpPr>
            <a:spLocks noChangeArrowheads="1"/>
          </p:cNvSpPr>
          <p:nvPr/>
        </p:nvSpPr>
        <p:spPr bwMode="auto">
          <a:xfrm>
            <a:off x="22098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40560" name="Rectangle 240"/>
          <p:cNvSpPr>
            <a:spLocks noChangeArrowheads="1"/>
          </p:cNvSpPr>
          <p:nvPr/>
        </p:nvSpPr>
        <p:spPr bwMode="auto">
          <a:xfrm>
            <a:off x="27432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0</a:t>
            </a:r>
          </a:p>
        </p:txBody>
      </p:sp>
      <p:sp>
        <p:nvSpPr>
          <p:cNvPr id="440561" name="Rectangle 241"/>
          <p:cNvSpPr>
            <a:spLocks noChangeArrowheads="1"/>
          </p:cNvSpPr>
          <p:nvPr/>
        </p:nvSpPr>
        <p:spPr bwMode="auto">
          <a:xfrm>
            <a:off x="32766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40562" name="Rectangle 242"/>
          <p:cNvSpPr>
            <a:spLocks noChangeArrowheads="1"/>
          </p:cNvSpPr>
          <p:nvPr/>
        </p:nvSpPr>
        <p:spPr bwMode="auto">
          <a:xfrm>
            <a:off x="38100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4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40563" name="Rectangle 243"/>
          <p:cNvSpPr>
            <a:spLocks noChangeArrowheads="1"/>
          </p:cNvSpPr>
          <p:nvPr/>
        </p:nvSpPr>
        <p:spPr bwMode="auto">
          <a:xfrm>
            <a:off x="43434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>
                <a:latin typeface="Trebuchet MS" panose="020B0603020202020204" pitchFamily="34" charset="0"/>
              </a:rPr>
              <a:t>9</a:t>
            </a:r>
          </a:p>
        </p:txBody>
      </p:sp>
      <p:sp>
        <p:nvSpPr>
          <p:cNvPr id="440564" name="Rectangle 244"/>
          <p:cNvSpPr>
            <a:spLocks noChangeArrowheads="1"/>
          </p:cNvSpPr>
          <p:nvPr/>
        </p:nvSpPr>
        <p:spPr bwMode="auto">
          <a:xfrm>
            <a:off x="48768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16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46" name="Rectangle 3"/>
          <p:cNvSpPr txBox="1">
            <a:spLocks noChangeArrowheads="1"/>
          </p:cNvSpPr>
          <p:nvPr/>
        </p:nvSpPr>
        <p:spPr>
          <a:xfrm>
            <a:off x="488950" y="332656"/>
            <a:ext cx="8569325" cy="6096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Trebuchet MS" panose="020B0603020202020204" pitchFamily="34" charset="0"/>
              </a:rPr>
              <a:t>Check using your calculator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24744"/>
            <a:ext cx="2421861" cy="5148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42935"/>
            <a:ext cx="2493620" cy="517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182" y="1088865"/>
            <a:ext cx="2511559" cy="513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8673" y="3636148"/>
            <a:ext cx="2321227" cy="52322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Trebuchet MS" panose="020B0603020202020204" pitchFamily="34" charset="0"/>
              </a:rPr>
              <a:t>Type in -3</a:t>
            </a:r>
            <a:endParaRPr lang="en-GB" sz="2800" b="1" dirty="0">
              <a:latin typeface="Trebuchet MS" panose="020B0603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11424" y="2395948"/>
            <a:ext cx="663352" cy="712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0"/>
          <a:stretch/>
        </p:blipFill>
        <p:spPr bwMode="auto">
          <a:xfrm>
            <a:off x="5872684" y="1005131"/>
            <a:ext cx="2488990" cy="5166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0" name="TextBox 249"/>
          <p:cNvSpPr txBox="1"/>
          <p:nvPr/>
        </p:nvSpPr>
        <p:spPr>
          <a:xfrm>
            <a:off x="3555689" y="3385711"/>
            <a:ext cx="2108821" cy="52322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Trebuchet MS" panose="020B0603020202020204" pitchFamily="34" charset="0"/>
              </a:rPr>
              <a:t>Type in 3</a:t>
            </a:r>
            <a:endParaRPr lang="en-GB" sz="2800" b="1" dirty="0">
              <a:latin typeface="Trebuchet MS" panose="020B0603020202020204" pitchFamily="34" charset="0"/>
            </a:endParaRPr>
          </a:p>
        </p:txBody>
      </p:sp>
      <p:sp>
        <p:nvSpPr>
          <p:cNvPr id="251" name="Oval 250"/>
          <p:cNvSpPr/>
          <p:nvPr/>
        </p:nvSpPr>
        <p:spPr>
          <a:xfrm>
            <a:off x="4789286" y="2420888"/>
            <a:ext cx="663352" cy="712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88865"/>
            <a:ext cx="247568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3" name="TextBox 252"/>
          <p:cNvSpPr txBox="1"/>
          <p:nvPr/>
        </p:nvSpPr>
        <p:spPr>
          <a:xfrm>
            <a:off x="1676400" y="1945322"/>
            <a:ext cx="2740351" cy="52322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Trebuchet MS" panose="020B0603020202020204" pitchFamily="34" charset="0"/>
              </a:rPr>
              <a:t>Goes up in 1’s</a:t>
            </a:r>
            <a:endParaRPr lang="en-GB" sz="2800" b="1" dirty="0">
              <a:latin typeface="Trebuchet MS" panose="020B0603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0650" y="5013176"/>
            <a:ext cx="3939449" cy="830997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Now use you calculator to check your answers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44724" y="1945322"/>
            <a:ext cx="648072" cy="2389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6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58" grpId="0" animBg="1"/>
      <p:bldP spid="440559" grpId="0" animBg="1"/>
      <p:bldP spid="440560" grpId="0" animBg="1"/>
      <p:bldP spid="440561" grpId="0" animBg="1"/>
      <p:bldP spid="440562" grpId="0" animBg="1"/>
      <p:bldP spid="440563" grpId="0" animBg="1"/>
      <p:bldP spid="440564" grpId="0" animBg="1"/>
      <p:bldP spid="2" grpId="0" animBg="1"/>
      <p:bldP spid="2" grpId="1" animBg="1"/>
      <p:bldP spid="3" grpId="0" animBg="1"/>
      <p:bldP spid="3" grpId="1" animBg="1"/>
      <p:bldP spid="250" grpId="0" animBg="1"/>
      <p:bldP spid="250" grpId="1" animBg="1"/>
      <p:bldP spid="251" grpId="0" animBg="1"/>
      <p:bldP spid="251" grpId="1" animBg="1"/>
      <p:bldP spid="253" grpId="0" animBg="1"/>
      <p:bldP spid="253" grpId="1" animBg="1"/>
      <p:bldP spid="41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76056" y="5229200"/>
            <a:ext cx="2952328" cy="830997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Who got different answers to these?</a:t>
            </a:r>
            <a:endParaRPr lang="en-GB" sz="24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Box 174"/>
              <p:cNvSpPr txBox="1">
                <a:spLocks noChangeArrowheads="1"/>
              </p:cNvSpPr>
              <p:nvPr/>
            </p:nvSpPr>
            <p:spPr bwMode="auto">
              <a:xfrm>
                <a:off x="589656" y="1340768"/>
                <a:ext cx="304624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𝑦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= 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b="0" i="1" baseline="30000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2</m:t>
                      </m:r>
                      <m:r>
                        <a:rPr lang="en-GB" sz="2400" b="0" i="1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+ 2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b="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+ 1</m:t>
                      </m:r>
                    </m:oMath>
                  </m:oMathPara>
                </a14:m>
                <a:endParaRPr lang="en-GB" sz="2400" i="1" dirty="0">
                  <a:ln>
                    <a:solidFill>
                      <a:schemeClr val="tx1"/>
                    </a:solidFill>
                  </a:ln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9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656" y="1340768"/>
                <a:ext cx="3046240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11842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 Box 174"/>
              <p:cNvSpPr txBox="1">
                <a:spLocks noChangeArrowheads="1"/>
              </p:cNvSpPr>
              <p:nvPr/>
            </p:nvSpPr>
            <p:spPr bwMode="auto">
              <a:xfrm>
                <a:off x="576136" y="3039343"/>
                <a:ext cx="2476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𝑦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=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i="1" baseline="30000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2</m:t>
                      </m:r>
                      <m:r>
                        <a:rPr lang="en-GB" sz="2400" i="1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+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n>
                    <a:solidFill>
                      <a:schemeClr val="tx1"/>
                    </a:solidFill>
                  </a:ln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0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136" y="3039343"/>
                <a:ext cx="2476500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066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 Box 174"/>
              <p:cNvSpPr txBox="1">
                <a:spLocks noChangeArrowheads="1"/>
              </p:cNvSpPr>
              <p:nvPr/>
            </p:nvSpPr>
            <p:spPr bwMode="auto">
              <a:xfrm>
                <a:off x="604736" y="4653136"/>
                <a:ext cx="367923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𝑦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= 2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i="1" baseline="30000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2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+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𝑥</m:t>
                      </m:r>
                      <m:r>
                        <a:rPr lang="en-GB" sz="2400" i="1" dirty="0" smtClean="0">
                          <a:ln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 − 3</m:t>
                      </m:r>
                    </m:oMath>
                  </m:oMathPara>
                </a14:m>
                <a:endParaRPr lang="en-GB" sz="2400" dirty="0">
                  <a:ln>
                    <a:solidFill>
                      <a:schemeClr val="tx1"/>
                    </a:solidFill>
                  </a:ln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1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4736" y="4653136"/>
                <a:ext cx="3679232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921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6775157"/>
                  </p:ext>
                </p:extLst>
              </p:nvPr>
            </p:nvGraphicFramePr>
            <p:xfrm>
              <a:off x="642381" y="1916832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9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16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2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6775157"/>
                  </p:ext>
                </p:extLst>
              </p:nvPr>
            </p:nvGraphicFramePr>
            <p:xfrm>
              <a:off x="642381" y="1916832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5"/>
                          <a:stretch>
                            <a:fillRect t="-3571" r="-717857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5"/>
                          <a:stretch>
                            <a:fillRect t="-114474" r="-717857" b="-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9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16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8751638"/>
                  </p:ext>
                </p:extLst>
              </p:nvPr>
            </p:nvGraphicFramePr>
            <p:xfrm>
              <a:off x="671639" y="3501008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6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6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8751638"/>
                  </p:ext>
                </p:extLst>
              </p:nvPr>
            </p:nvGraphicFramePr>
            <p:xfrm>
              <a:off x="671639" y="3501008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6"/>
                          <a:stretch>
                            <a:fillRect t="-3571" r="-717857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6"/>
                          <a:stretch>
                            <a:fillRect t="-114474" r="-717857" b="-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6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6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9703661"/>
                  </p:ext>
                </p:extLst>
              </p:nvPr>
            </p:nvGraphicFramePr>
            <p:xfrm>
              <a:off x="650491" y="5229200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7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18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4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9703661"/>
                  </p:ext>
                </p:extLst>
              </p:nvPr>
            </p:nvGraphicFramePr>
            <p:xfrm>
              <a:off x="650491" y="5229200"/>
              <a:ext cx="4098672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7"/>
                          <a:stretch>
                            <a:fillRect l="-1190" t="-4762" r="-717857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7"/>
                          <a:stretch>
                            <a:fillRect l="-1190" t="-117333" r="-717857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7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18</a:t>
                          </a: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5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alibri" panose="020F0502020204030204" pitchFamily="34" charset="0"/>
              </a:rPr>
              <a:t>Answers</a:t>
            </a:r>
            <a:endParaRPr lang="en-GB" sz="40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6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297" y="476672"/>
            <a:ext cx="8102796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There </a:t>
            </a:r>
            <a:r>
              <a:rPr lang="en-GB" sz="2400" dirty="0" smtClean="0">
                <a:latin typeface="Trebuchet MS" panose="020B0603020202020204" pitchFamily="34" charset="0"/>
              </a:rPr>
              <a:t>are six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quadratic graphs </a:t>
            </a:r>
            <a:r>
              <a:rPr lang="en-GB" sz="2400" dirty="0" smtClean="0">
                <a:latin typeface="Trebuchet MS" panose="020B0603020202020204" pitchFamily="34" charset="0"/>
              </a:rPr>
              <a:t>on the sheet.  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Using what we have </a:t>
            </a:r>
            <a:r>
              <a:rPr lang="en-GB" sz="2400" dirty="0" smtClean="0">
                <a:latin typeface="Trebuchet MS" panose="020B0603020202020204" pitchFamily="34" charset="0"/>
              </a:rPr>
              <a:t>done today, </a:t>
            </a:r>
            <a:r>
              <a:rPr lang="en-GB" sz="2400" dirty="0" smtClean="0">
                <a:latin typeface="Trebuchet MS" panose="020B0603020202020204" pitchFamily="34" charset="0"/>
              </a:rPr>
              <a:t>match each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parabola</a:t>
            </a:r>
            <a:r>
              <a:rPr lang="en-GB" sz="2400" dirty="0" smtClean="0">
                <a:latin typeface="Trebuchet MS" panose="020B0603020202020204" pitchFamily="34" charset="0"/>
              </a:rPr>
              <a:t> to 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o</a:t>
            </a:r>
            <a:r>
              <a:rPr lang="en-GB" sz="2400" dirty="0" smtClean="0">
                <a:latin typeface="Trebuchet MS" panose="020B0603020202020204" pitchFamily="34" charset="0"/>
              </a:rPr>
              <a:t>ne of the equations below.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You will be asked to explain how you know, </a:t>
            </a:r>
            <a:r>
              <a:rPr lang="en-GB" sz="2400" dirty="0" smtClean="0">
                <a:latin typeface="Trebuchet MS" panose="020B0603020202020204" pitchFamily="34" charset="0"/>
              </a:rPr>
              <a:t>so </a:t>
            </a:r>
            <a:r>
              <a:rPr lang="en-GB" sz="2400" dirty="0" smtClean="0">
                <a:latin typeface="Trebuchet MS" panose="020B0603020202020204" pitchFamily="34" charset="0"/>
              </a:rPr>
              <a:t>write 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something at the side of each graph.</a:t>
            </a:r>
            <a:endParaRPr lang="en-GB" sz="1400" dirty="0" smtClean="0">
              <a:latin typeface="Trebuchet MS" panose="020B0603020202020204" pitchFamily="34" charset="0"/>
            </a:endParaRP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41680736"/>
                  </p:ext>
                </p:extLst>
              </p:nvPr>
            </p:nvGraphicFramePr>
            <p:xfrm>
              <a:off x="1628493" y="3645024"/>
              <a:ext cx="5868670" cy="1791843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934335"/>
                    <a:gridCol w="2934335"/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 = (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 – 2)2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Trebuchet MS" panose="020B0603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  <a:latin typeface="Trebuchet MS" panose="020B0603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Trebuchet MS" panose="020B0603020202020204" pitchFamily="34" charset="0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 = 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baseline="30000" dirty="0">
                                    <a:effectLst/>
                                    <a:latin typeface="Cambria Math"/>
                                  </a:rPr>
                                  <m:t>2 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+ 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 + 1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Trebuchet MS" panose="020B0603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  <a:latin typeface="Trebuchet MS" panose="020B0603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Trebuchet MS" panose="020B0603020202020204" pitchFamily="34" charset="0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 = 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baseline="30000" dirty="0">
                                    <a:effectLst/>
                                    <a:latin typeface="Cambria Math"/>
                                  </a:rPr>
                                  <m:t>2 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– 3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 + 1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Trebuchet MS" panose="020B0603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  <a:latin typeface="Trebuchet MS" panose="020B0603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Trebuchet MS" panose="020B0603020202020204" pitchFamily="34" charset="0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 = 2 – 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 – 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baseline="30000" dirty="0">
                                    <a:effectLst/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Trebuchet MS" panose="020B0603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  <a:latin typeface="Trebuchet MS" panose="020B0603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Trebuchet MS" panose="020B0603020202020204" pitchFamily="34" charset="0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 = 3 – 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baseline="30000" dirty="0">
                                    <a:effectLst/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Trebuchet MS" panose="020B0603020202020204" pitchFamily="34" charset="0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 = </m:t>
                                </m:r>
                                <m:r>
                                  <a:rPr lang="en-GB" sz="2400" i="1" dirty="0" smtClean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baseline="30000" dirty="0">
                                    <a:effectLst/>
                                    <a:latin typeface="Cambria Math"/>
                                  </a:rPr>
                                  <m:t>2 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+ 2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i="1" dirty="0">
                                    <a:effectLst/>
                                    <a:latin typeface="Cambria Math"/>
                                  </a:rPr>
                                  <m:t> − 1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Trebuchet MS" panose="020B0603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  <a:latin typeface="Trebuchet MS" panose="020B0603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Trebuchet MS" panose="020B0603020202020204" pitchFamily="34" charset="0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41680736"/>
                  </p:ext>
                </p:extLst>
              </p:nvPr>
            </p:nvGraphicFramePr>
            <p:xfrm>
              <a:off x="1628493" y="3645024"/>
              <a:ext cx="5868670" cy="1791843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934335"/>
                    <a:gridCol w="2934335"/>
                  </a:tblGrid>
                  <a:tr h="5972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1020" r="-9979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0208" t="-1020" b="-200000"/>
                          </a:stretch>
                        </a:blipFill>
                      </a:tcPr>
                    </a:tc>
                  </a:tr>
                  <a:tr h="5972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101020" r="-9979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0208" t="-101020" b="-100000"/>
                          </a:stretch>
                        </a:blipFill>
                      </a:tcPr>
                    </a:tc>
                  </a:tr>
                  <a:tr h="5972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201020" r="-99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0208" t="-20102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0394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0" y="95250"/>
            <a:ext cx="3894138" cy="6630988"/>
            <a:chOff x="0" y="60"/>
            <a:chExt cx="2453" cy="4177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0" y="60"/>
              <a:ext cx="2453" cy="4177"/>
              <a:chOff x="0" y="60"/>
              <a:chExt cx="2453" cy="4177"/>
            </a:xfrm>
          </p:grpSpPr>
          <p:sp>
            <p:nvSpPr>
              <p:cNvPr id="7173" name="Rectangle 5"/>
              <p:cNvSpPr>
                <a:spLocks noChangeArrowheads="1"/>
              </p:cNvSpPr>
              <p:nvPr/>
            </p:nvSpPr>
            <p:spPr bwMode="auto">
              <a:xfrm>
                <a:off x="184" y="110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4" name="Rectangle 6"/>
              <p:cNvSpPr>
                <a:spLocks noChangeArrowheads="1"/>
              </p:cNvSpPr>
              <p:nvPr/>
            </p:nvSpPr>
            <p:spPr bwMode="auto">
              <a:xfrm>
                <a:off x="458" y="110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5" name="Rectangle 7"/>
              <p:cNvSpPr>
                <a:spLocks noChangeArrowheads="1"/>
              </p:cNvSpPr>
              <p:nvPr/>
            </p:nvSpPr>
            <p:spPr bwMode="auto">
              <a:xfrm>
                <a:off x="730" y="110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6" name="Rectangle 8"/>
              <p:cNvSpPr>
                <a:spLocks noChangeArrowheads="1"/>
              </p:cNvSpPr>
              <p:nvPr/>
            </p:nvSpPr>
            <p:spPr bwMode="auto">
              <a:xfrm>
                <a:off x="1004" y="110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7" name="Rectangle 9"/>
              <p:cNvSpPr>
                <a:spLocks noChangeArrowheads="1"/>
              </p:cNvSpPr>
              <p:nvPr/>
            </p:nvSpPr>
            <p:spPr bwMode="auto">
              <a:xfrm>
                <a:off x="1276" y="110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8" name="Rectangle 10"/>
              <p:cNvSpPr>
                <a:spLocks noChangeArrowheads="1"/>
              </p:cNvSpPr>
              <p:nvPr/>
            </p:nvSpPr>
            <p:spPr bwMode="auto">
              <a:xfrm>
                <a:off x="1550" y="110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9" name="Rectangle 11"/>
              <p:cNvSpPr>
                <a:spLocks noChangeArrowheads="1"/>
              </p:cNvSpPr>
              <p:nvPr/>
            </p:nvSpPr>
            <p:spPr bwMode="auto">
              <a:xfrm>
                <a:off x="1822" y="110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0" name="Rectangle 12"/>
              <p:cNvSpPr>
                <a:spLocks noChangeArrowheads="1"/>
              </p:cNvSpPr>
              <p:nvPr/>
            </p:nvSpPr>
            <p:spPr bwMode="auto">
              <a:xfrm>
                <a:off x="184" y="343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1" name="Rectangle 13"/>
              <p:cNvSpPr>
                <a:spLocks noChangeArrowheads="1"/>
              </p:cNvSpPr>
              <p:nvPr/>
            </p:nvSpPr>
            <p:spPr bwMode="auto">
              <a:xfrm>
                <a:off x="458" y="343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2" name="Rectangle 14"/>
              <p:cNvSpPr>
                <a:spLocks noChangeArrowheads="1"/>
              </p:cNvSpPr>
              <p:nvPr/>
            </p:nvSpPr>
            <p:spPr bwMode="auto">
              <a:xfrm>
                <a:off x="730" y="343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3" name="Rectangle 15"/>
              <p:cNvSpPr>
                <a:spLocks noChangeArrowheads="1"/>
              </p:cNvSpPr>
              <p:nvPr/>
            </p:nvSpPr>
            <p:spPr bwMode="auto">
              <a:xfrm>
                <a:off x="1004" y="343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4" name="Rectangle 16"/>
              <p:cNvSpPr>
                <a:spLocks noChangeArrowheads="1"/>
              </p:cNvSpPr>
              <p:nvPr/>
            </p:nvSpPr>
            <p:spPr bwMode="auto">
              <a:xfrm>
                <a:off x="1276" y="343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5" name="Rectangle 17"/>
              <p:cNvSpPr>
                <a:spLocks noChangeArrowheads="1"/>
              </p:cNvSpPr>
              <p:nvPr/>
            </p:nvSpPr>
            <p:spPr bwMode="auto">
              <a:xfrm>
                <a:off x="1550" y="343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6" name="Rectangle 18"/>
              <p:cNvSpPr>
                <a:spLocks noChangeArrowheads="1"/>
              </p:cNvSpPr>
              <p:nvPr/>
            </p:nvSpPr>
            <p:spPr bwMode="auto">
              <a:xfrm>
                <a:off x="1822" y="343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7" name="Rectangle 19"/>
              <p:cNvSpPr>
                <a:spLocks noChangeArrowheads="1"/>
              </p:cNvSpPr>
              <p:nvPr/>
            </p:nvSpPr>
            <p:spPr bwMode="auto">
              <a:xfrm>
                <a:off x="184" y="576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8" name="Rectangle 20"/>
              <p:cNvSpPr>
                <a:spLocks noChangeArrowheads="1"/>
              </p:cNvSpPr>
              <p:nvPr/>
            </p:nvSpPr>
            <p:spPr bwMode="auto">
              <a:xfrm>
                <a:off x="458" y="576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9" name="Rectangle 21"/>
              <p:cNvSpPr>
                <a:spLocks noChangeArrowheads="1"/>
              </p:cNvSpPr>
              <p:nvPr/>
            </p:nvSpPr>
            <p:spPr bwMode="auto">
              <a:xfrm>
                <a:off x="730" y="576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0" name="Rectangle 22"/>
              <p:cNvSpPr>
                <a:spLocks noChangeArrowheads="1"/>
              </p:cNvSpPr>
              <p:nvPr/>
            </p:nvSpPr>
            <p:spPr bwMode="auto">
              <a:xfrm>
                <a:off x="1004" y="576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1" name="Rectangle 23"/>
              <p:cNvSpPr>
                <a:spLocks noChangeArrowheads="1"/>
              </p:cNvSpPr>
              <p:nvPr/>
            </p:nvSpPr>
            <p:spPr bwMode="auto">
              <a:xfrm>
                <a:off x="1276" y="576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2" name="Rectangle 24"/>
              <p:cNvSpPr>
                <a:spLocks noChangeArrowheads="1"/>
              </p:cNvSpPr>
              <p:nvPr/>
            </p:nvSpPr>
            <p:spPr bwMode="auto">
              <a:xfrm>
                <a:off x="1550" y="576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3" name="Rectangle 25"/>
              <p:cNvSpPr>
                <a:spLocks noChangeArrowheads="1"/>
              </p:cNvSpPr>
              <p:nvPr/>
            </p:nvSpPr>
            <p:spPr bwMode="auto">
              <a:xfrm>
                <a:off x="1822" y="576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4" name="Rectangle 26"/>
              <p:cNvSpPr>
                <a:spLocks noChangeArrowheads="1"/>
              </p:cNvSpPr>
              <p:nvPr/>
            </p:nvSpPr>
            <p:spPr bwMode="auto">
              <a:xfrm>
                <a:off x="184" y="810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5" name="Rectangle 27"/>
              <p:cNvSpPr>
                <a:spLocks noChangeArrowheads="1"/>
              </p:cNvSpPr>
              <p:nvPr/>
            </p:nvSpPr>
            <p:spPr bwMode="auto">
              <a:xfrm>
                <a:off x="458" y="810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6" name="Rectangle 28"/>
              <p:cNvSpPr>
                <a:spLocks noChangeArrowheads="1"/>
              </p:cNvSpPr>
              <p:nvPr/>
            </p:nvSpPr>
            <p:spPr bwMode="auto">
              <a:xfrm>
                <a:off x="730" y="810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7" name="Rectangle 29"/>
              <p:cNvSpPr>
                <a:spLocks noChangeArrowheads="1"/>
              </p:cNvSpPr>
              <p:nvPr/>
            </p:nvSpPr>
            <p:spPr bwMode="auto">
              <a:xfrm>
                <a:off x="1004" y="810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8" name="Rectangle 30"/>
              <p:cNvSpPr>
                <a:spLocks noChangeArrowheads="1"/>
              </p:cNvSpPr>
              <p:nvPr/>
            </p:nvSpPr>
            <p:spPr bwMode="auto">
              <a:xfrm>
                <a:off x="1276" y="810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9" name="Rectangle 31"/>
              <p:cNvSpPr>
                <a:spLocks noChangeArrowheads="1"/>
              </p:cNvSpPr>
              <p:nvPr/>
            </p:nvSpPr>
            <p:spPr bwMode="auto">
              <a:xfrm>
                <a:off x="1550" y="810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0" name="Rectangle 32"/>
              <p:cNvSpPr>
                <a:spLocks noChangeArrowheads="1"/>
              </p:cNvSpPr>
              <p:nvPr/>
            </p:nvSpPr>
            <p:spPr bwMode="auto">
              <a:xfrm>
                <a:off x="1822" y="810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1" name="Rectangle 33"/>
              <p:cNvSpPr>
                <a:spLocks noChangeArrowheads="1"/>
              </p:cNvSpPr>
              <p:nvPr/>
            </p:nvSpPr>
            <p:spPr bwMode="auto">
              <a:xfrm>
                <a:off x="184" y="1042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2" name="Rectangle 34"/>
              <p:cNvSpPr>
                <a:spLocks noChangeArrowheads="1"/>
              </p:cNvSpPr>
              <p:nvPr/>
            </p:nvSpPr>
            <p:spPr bwMode="auto">
              <a:xfrm>
                <a:off x="458" y="1042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3" name="Rectangle 35"/>
              <p:cNvSpPr>
                <a:spLocks noChangeArrowheads="1"/>
              </p:cNvSpPr>
              <p:nvPr/>
            </p:nvSpPr>
            <p:spPr bwMode="auto">
              <a:xfrm>
                <a:off x="730" y="1042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4" name="Rectangle 36"/>
              <p:cNvSpPr>
                <a:spLocks noChangeArrowheads="1"/>
              </p:cNvSpPr>
              <p:nvPr/>
            </p:nvSpPr>
            <p:spPr bwMode="auto">
              <a:xfrm>
                <a:off x="1004" y="1042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5" name="Rectangle 37"/>
              <p:cNvSpPr>
                <a:spLocks noChangeArrowheads="1"/>
              </p:cNvSpPr>
              <p:nvPr/>
            </p:nvSpPr>
            <p:spPr bwMode="auto">
              <a:xfrm>
                <a:off x="1276" y="1042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6" name="Rectangle 38"/>
              <p:cNvSpPr>
                <a:spLocks noChangeArrowheads="1"/>
              </p:cNvSpPr>
              <p:nvPr/>
            </p:nvSpPr>
            <p:spPr bwMode="auto">
              <a:xfrm>
                <a:off x="1550" y="1042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7" name="Rectangle 39"/>
              <p:cNvSpPr>
                <a:spLocks noChangeArrowheads="1"/>
              </p:cNvSpPr>
              <p:nvPr/>
            </p:nvSpPr>
            <p:spPr bwMode="auto">
              <a:xfrm>
                <a:off x="1822" y="1042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8" name="Rectangle 40"/>
              <p:cNvSpPr>
                <a:spLocks noChangeArrowheads="1"/>
              </p:cNvSpPr>
              <p:nvPr/>
            </p:nvSpPr>
            <p:spPr bwMode="auto">
              <a:xfrm>
                <a:off x="184" y="1276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9" name="Rectangle 41"/>
              <p:cNvSpPr>
                <a:spLocks noChangeArrowheads="1"/>
              </p:cNvSpPr>
              <p:nvPr/>
            </p:nvSpPr>
            <p:spPr bwMode="auto">
              <a:xfrm>
                <a:off x="458" y="1276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0" name="Rectangle 42"/>
              <p:cNvSpPr>
                <a:spLocks noChangeArrowheads="1"/>
              </p:cNvSpPr>
              <p:nvPr/>
            </p:nvSpPr>
            <p:spPr bwMode="auto">
              <a:xfrm>
                <a:off x="730" y="1276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1" name="Rectangle 43"/>
              <p:cNvSpPr>
                <a:spLocks noChangeArrowheads="1"/>
              </p:cNvSpPr>
              <p:nvPr/>
            </p:nvSpPr>
            <p:spPr bwMode="auto">
              <a:xfrm>
                <a:off x="1004" y="1276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2" name="Rectangle 44"/>
              <p:cNvSpPr>
                <a:spLocks noChangeArrowheads="1"/>
              </p:cNvSpPr>
              <p:nvPr/>
            </p:nvSpPr>
            <p:spPr bwMode="auto">
              <a:xfrm>
                <a:off x="1276" y="1276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3" name="Rectangle 45"/>
              <p:cNvSpPr>
                <a:spLocks noChangeArrowheads="1"/>
              </p:cNvSpPr>
              <p:nvPr/>
            </p:nvSpPr>
            <p:spPr bwMode="auto">
              <a:xfrm>
                <a:off x="1550" y="1276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4" name="Rectangle 46"/>
              <p:cNvSpPr>
                <a:spLocks noChangeArrowheads="1"/>
              </p:cNvSpPr>
              <p:nvPr/>
            </p:nvSpPr>
            <p:spPr bwMode="auto">
              <a:xfrm>
                <a:off x="1822" y="1276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5" name="Rectangle 47"/>
              <p:cNvSpPr>
                <a:spLocks noChangeArrowheads="1"/>
              </p:cNvSpPr>
              <p:nvPr/>
            </p:nvSpPr>
            <p:spPr bwMode="auto">
              <a:xfrm>
                <a:off x="184" y="1508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6" name="Rectangle 48"/>
              <p:cNvSpPr>
                <a:spLocks noChangeArrowheads="1"/>
              </p:cNvSpPr>
              <p:nvPr/>
            </p:nvSpPr>
            <p:spPr bwMode="auto">
              <a:xfrm>
                <a:off x="458" y="1508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7" name="Rectangle 49"/>
              <p:cNvSpPr>
                <a:spLocks noChangeArrowheads="1"/>
              </p:cNvSpPr>
              <p:nvPr/>
            </p:nvSpPr>
            <p:spPr bwMode="auto">
              <a:xfrm>
                <a:off x="730" y="1508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8" name="Rectangle 50"/>
              <p:cNvSpPr>
                <a:spLocks noChangeArrowheads="1"/>
              </p:cNvSpPr>
              <p:nvPr/>
            </p:nvSpPr>
            <p:spPr bwMode="auto">
              <a:xfrm>
                <a:off x="1004" y="1508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9" name="Rectangle 51"/>
              <p:cNvSpPr>
                <a:spLocks noChangeArrowheads="1"/>
              </p:cNvSpPr>
              <p:nvPr/>
            </p:nvSpPr>
            <p:spPr bwMode="auto">
              <a:xfrm>
                <a:off x="1276" y="1508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0" name="Rectangle 52"/>
              <p:cNvSpPr>
                <a:spLocks noChangeArrowheads="1"/>
              </p:cNvSpPr>
              <p:nvPr/>
            </p:nvSpPr>
            <p:spPr bwMode="auto">
              <a:xfrm>
                <a:off x="1550" y="1508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1" name="Rectangle 53"/>
              <p:cNvSpPr>
                <a:spLocks noChangeArrowheads="1"/>
              </p:cNvSpPr>
              <p:nvPr/>
            </p:nvSpPr>
            <p:spPr bwMode="auto">
              <a:xfrm>
                <a:off x="1822" y="1508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2" name="Rectangle 54"/>
              <p:cNvSpPr>
                <a:spLocks noChangeArrowheads="1"/>
              </p:cNvSpPr>
              <p:nvPr/>
            </p:nvSpPr>
            <p:spPr bwMode="auto">
              <a:xfrm>
                <a:off x="184" y="1742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3" name="Rectangle 55"/>
              <p:cNvSpPr>
                <a:spLocks noChangeArrowheads="1"/>
              </p:cNvSpPr>
              <p:nvPr/>
            </p:nvSpPr>
            <p:spPr bwMode="auto">
              <a:xfrm>
                <a:off x="458" y="1742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4" name="Rectangle 56"/>
              <p:cNvSpPr>
                <a:spLocks noChangeArrowheads="1"/>
              </p:cNvSpPr>
              <p:nvPr/>
            </p:nvSpPr>
            <p:spPr bwMode="auto">
              <a:xfrm>
                <a:off x="730" y="1742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5" name="Rectangle 57"/>
              <p:cNvSpPr>
                <a:spLocks noChangeArrowheads="1"/>
              </p:cNvSpPr>
              <p:nvPr/>
            </p:nvSpPr>
            <p:spPr bwMode="auto">
              <a:xfrm>
                <a:off x="1004" y="1742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6" name="Rectangle 58"/>
              <p:cNvSpPr>
                <a:spLocks noChangeArrowheads="1"/>
              </p:cNvSpPr>
              <p:nvPr/>
            </p:nvSpPr>
            <p:spPr bwMode="auto">
              <a:xfrm>
                <a:off x="1276" y="1742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7" name="Rectangle 59"/>
              <p:cNvSpPr>
                <a:spLocks noChangeArrowheads="1"/>
              </p:cNvSpPr>
              <p:nvPr/>
            </p:nvSpPr>
            <p:spPr bwMode="auto">
              <a:xfrm>
                <a:off x="1550" y="1742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8" name="Rectangle 60"/>
              <p:cNvSpPr>
                <a:spLocks noChangeArrowheads="1"/>
              </p:cNvSpPr>
              <p:nvPr/>
            </p:nvSpPr>
            <p:spPr bwMode="auto">
              <a:xfrm>
                <a:off x="1822" y="1742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9" name="Rectangle 61"/>
              <p:cNvSpPr>
                <a:spLocks noChangeArrowheads="1"/>
              </p:cNvSpPr>
              <p:nvPr/>
            </p:nvSpPr>
            <p:spPr bwMode="auto">
              <a:xfrm>
                <a:off x="184" y="1975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0" name="Rectangle 62"/>
              <p:cNvSpPr>
                <a:spLocks noChangeArrowheads="1"/>
              </p:cNvSpPr>
              <p:nvPr/>
            </p:nvSpPr>
            <p:spPr bwMode="auto">
              <a:xfrm>
                <a:off x="458" y="1975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1" name="Rectangle 63"/>
              <p:cNvSpPr>
                <a:spLocks noChangeArrowheads="1"/>
              </p:cNvSpPr>
              <p:nvPr/>
            </p:nvSpPr>
            <p:spPr bwMode="auto">
              <a:xfrm>
                <a:off x="730" y="1975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2" name="Rectangle 64"/>
              <p:cNvSpPr>
                <a:spLocks noChangeArrowheads="1"/>
              </p:cNvSpPr>
              <p:nvPr/>
            </p:nvSpPr>
            <p:spPr bwMode="auto">
              <a:xfrm>
                <a:off x="1004" y="1975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3" name="Rectangle 65"/>
              <p:cNvSpPr>
                <a:spLocks noChangeArrowheads="1"/>
              </p:cNvSpPr>
              <p:nvPr/>
            </p:nvSpPr>
            <p:spPr bwMode="auto">
              <a:xfrm>
                <a:off x="1276" y="1975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4" name="Rectangle 66"/>
              <p:cNvSpPr>
                <a:spLocks noChangeArrowheads="1"/>
              </p:cNvSpPr>
              <p:nvPr/>
            </p:nvSpPr>
            <p:spPr bwMode="auto">
              <a:xfrm>
                <a:off x="1550" y="1975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5" name="Rectangle 67"/>
              <p:cNvSpPr>
                <a:spLocks noChangeArrowheads="1"/>
              </p:cNvSpPr>
              <p:nvPr/>
            </p:nvSpPr>
            <p:spPr bwMode="auto">
              <a:xfrm>
                <a:off x="1822" y="1975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6" name="Rectangle 68"/>
              <p:cNvSpPr>
                <a:spLocks noChangeArrowheads="1"/>
              </p:cNvSpPr>
              <p:nvPr/>
            </p:nvSpPr>
            <p:spPr bwMode="auto">
              <a:xfrm>
                <a:off x="184" y="2208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7" name="Rectangle 69"/>
              <p:cNvSpPr>
                <a:spLocks noChangeArrowheads="1"/>
              </p:cNvSpPr>
              <p:nvPr/>
            </p:nvSpPr>
            <p:spPr bwMode="auto">
              <a:xfrm>
                <a:off x="458" y="2208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8" name="Rectangle 70"/>
              <p:cNvSpPr>
                <a:spLocks noChangeArrowheads="1"/>
              </p:cNvSpPr>
              <p:nvPr/>
            </p:nvSpPr>
            <p:spPr bwMode="auto">
              <a:xfrm>
                <a:off x="730" y="2208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9" name="Rectangle 71"/>
              <p:cNvSpPr>
                <a:spLocks noChangeArrowheads="1"/>
              </p:cNvSpPr>
              <p:nvPr/>
            </p:nvSpPr>
            <p:spPr bwMode="auto">
              <a:xfrm>
                <a:off x="1004" y="2208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0" name="Rectangle 72"/>
              <p:cNvSpPr>
                <a:spLocks noChangeArrowheads="1"/>
              </p:cNvSpPr>
              <p:nvPr/>
            </p:nvSpPr>
            <p:spPr bwMode="auto">
              <a:xfrm>
                <a:off x="1276" y="2208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1" name="Rectangle 73"/>
              <p:cNvSpPr>
                <a:spLocks noChangeArrowheads="1"/>
              </p:cNvSpPr>
              <p:nvPr/>
            </p:nvSpPr>
            <p:spPr bwMode="auto">
              <a:xfrm>
                <a:off x="1550" y="2208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2" name="Rectangle 74"/>
              <p:cNvSpPr>
                <a:spLocks noChangeArrowheads="1"/>
              </p:cNvSpPr>
              <p:nvPr/>
            </p:nvSpPr>
            <p:spPr bwMode="auto">
              <a:xfrm>
                <a:off x="1822" y="2208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3" name="Rectangle 75"/>
              <p:cNvSpPr>
                <a:spLocks noChangeArrowheads="1"/>
              </p:cNvSpPr>
              <p:nvPr/>
            </p:nvSpPr>
            <p:spPr bwMode="auto">
              <a:xfrm>
                <a:off x="184" y="2441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4" name="Rectangle 76"/>
              <p:cNvSpPr>
                <a:spLocks noChangeArrowheads="1"/>
              </p:cNvSpPr>
              <p:nvPr/>
            </p:nvSpPr>
            <p:spPr bwMode="auto">
              <a:xfrm>
                <a:off x="458" y="2441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5" name="Rectangle 77"/>
              <p:cNvSpPr>
                <a:spLocks noChangeArrowheads="1"/>
              </p:cNvSpPr>
              <p:nvPr/>
            </p:nvSpPr>
            <p:spPr bwMode="auto">
              <a:xfrm>
                <a:off x="730" y="2441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6" name="Rectangle 78"/>
              <p:cNvSpPr>
                <a:spLocks noChangeArrowheads="1"/>
              </p:cNvSpPr>
              <p:nvPr/>
            </p:nvSpPr>
            <p:spPr bwMode="auto">
              <a:xfrm>
                <a:off x="1004" y="2441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7" name="Rectangle 79"/>
              <p:cNvSpPr>
                <a:spLocks noChangeArrowheads="1"/>
              </p:cNvSpPr>
              <p:nvPr/>
            </p:nvSpPr>
            <p:spPr bwMode="auto">
              <a:xfrm>
                <a:off x="1276" y="2441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8" name="Rectangle 80"/>
              <p:cNvSpPr>
                <a:spLocks noChangeArrowheads="1"/>
              </p:cNvSpPr>
              <p:nvPr/>
            </p:nvSpPr>
            <p:spPr bwMode="auto">
              <a:xfrm>
                <a:off x="1550" y="2441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9" name="Rectangle 81"/>
              <p:cNvSpPr>
                <a:spLocks noChangeArrowheads="1"/>
              </p:cNvSpPr>
              <p:nvPr/>
            </p:nvSpPr>
            <p:spPr bwMode="auto">
              <a:xfrm>
                <a:off x="1822" y="2441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0" name="Rectangle 82"/>
              <p:cNvSpPr>
                <a:spLocks noChangeArrowheads="1"/>
              </p:cNvSpPr>
              <p:nvPr/>
            </p:nvSpPr>
            <p:spPr bwMode="auto">
              <a:xfrm>
                <a:off x="184" y="2674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1" name="Rectangle 83"/>
              <p:cNvSpPr>
                <a:spLocks noChangeArrowheads="1"/>
              </p:cNvSpPr>
              <p:nvPr/>
            </p:nvSpPr>
            <p:spPr bwMode="auto">
              <a:xfrm>
                <a:off x="458" y="2674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2" name="Rectangle 84"/>
              <p:cNvSpPr>
                <a:spLocks noChangeArrowheads="1"/>
              </p:cNvSpPr>
              <p:nvPr/>
            </p:nvSpPr>
            <p:spPr bwMode="auto">
              <a:xfrm>
                <a:off x="730" y="2674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3" name="Rectangle 85"/>
              <p:cNvSpPr>
                <a:spLocks noChangeArrowheads="1"/>
              </p:cNvSpPr>
              <p:nvPr/>
            </p:nvSpPr>
            <p:spPr bwMode="auto">
              <a:xfrm>
                <a:off x="1004" y="2674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4" name="Rectangle 86"/>
              <p:cNvSpPr>
                <a:spLocks noChangeArrowheads="1"/>
              </p:cNvSpPr>
              <p:nvPr/>
            </p:nvSpPr>
            <p:spPr bwMode="auto">
              <a:xfrm>
                <a:off x="1276" y="2674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5" name="Rectangle 87"/>
              <p:cNvSpPr>
                <a:spLocks noChangeArrowheads="1"/>
              </p:cNvSpPr>
              <p:nvPr/>
            </p:nvSpPr>
            <p:spPr bwMode="auto">
              <a:xfrm>
                <a:off x="1550" y="2674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6" name="Rectangle 88"/>
              <p:cNvSpPr>
                <a:spLocks noChangeArrowheads="1"/>
              </p:cNvSpPr>
              <p:nvPr/>
            </p:nvSpPr>
            <p:spPr bwMode="auto">
              <a:xfrm>
                <a:off x="1822" y="2674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7" name="Rectangle 89"/>
              <p:cNvSpPr>
                <a:spLocks noChangeArrowheads="1"/>
              </p:cNvSpPr>
              <p:nvPr/>
            </p:nvSpPr>
            <p:spPr bwMode="auto">
              <a:xfrm>
                <a:off x="184" y="2907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8" name="Rectangle 90"/>
              <p:cNvSpPr>
                <a:spLocks noChangeArrowheads="1"/>
              </p:cNvSpPr>
              <p:nvPr/>
            </p:nvSpPr>
            <p:spPr bwMode="auto">
              <a:xfrm>
                <a:off x="458" y="2907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9" name="Rectangle 91"/>
              <p:cNvSpPr>
                <a:spLocks noChangeArrowheads="1"/>
              </p:cNvSpPr>
              <p:nvPr/>
            </p:nvSpPr>
            <p:spPr bwMode="auto">
              <a:xfrm>
                <a:off x="730" y="2907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0" name="Rectangle 92"/>
              <p:cNvSpPr>
                <a:spLocks noChangeArrowheads="1"/>
              </p:cNvSpPr>
              <p:nvPr/>
            </p:nvSpPr>
            <p:spPr bwMode="auto">
              <a:xfrm>
                <a:off x="1004" y="2907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1" name="Rectangle 93"/>
              <p:cNvSpPr>
                <a:spLocks noChangeArrowheads="1"/>
              </p:cNvSpPr>
              <p:nvPr/>
            </p:nvSpPr>
            <p:spPr bwMode="auto">
              <a:xfrm>
                <a:off x="1276" y="2907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2" name="Rectangle 94"/>
              <p:cNvSpPr>
                <a:spLocks noChangeArrowheads="1"/>
              </p:cNvSpPr>
              <p:nvPr/>
            </p:nvSpPr>
            <p:spPr bwMode="auto">
              <a:xfrm>
                <a:off x="1550" y="2907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3" name="Rectangle 95"/>
              <p:cNvSpPr>
                <a:spLocks noChangeArrowheads="1"/>
              </p:cNvSpPr>
              <p:nvPr/>
            </p:nvSpPr>
            <p:spPr bwMode="auto">
              <a:xfrm>
                <a:off x="1822" y="2907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4" name="Rectangle 96"/>
              <p:cNvSpPr>
                <a:spLocks noChangeArrowheads="1"/>
              </p:cNvSpPr>
              <p:nvPr/>
            </p:nvSpPr>
            <p:spPr bwMode="auto">
              <a:xfrm>
                <a:off x="184" y="3141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5" name="Rectangle 97"/>
              <p:cNvSpPr>
                <a:spLocks noChangeArrowheads="1"/>
              </p:cNvSpPr>
              <p:nvPr/>
            </p:nvSpPr>
            <p:spPr bwMode="auto">
              <a:xfrm>
                <a:off x="458" y="3141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6" name="Rectangle 98"/>
              <p:cNvSpPr>
                <a:spLocks noChangeArrowheads="1"/>
              </p:cNvSpPr>
              <p:nvPr/>
            </p:nvSpPr>
            <p:spPr bwMode="auto">
              <a:xfrm>
                <a:off x="730" y="3141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7" name="Rectangle 99"/>
              <p:cNvSpPr>
                <a:spLocks noChangeArrowheads="1"/>
              </p:cNvSpPr>
              <p:nvPr/>
            </p:nvSpPr>
            <p:spPr bwMode="auto">
              <a:xfrm>
                <a:off x="1004" y="3141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8" name="Rectangle 100"/>
              <p:cNvSpPr>
                <a:spLocks noChangeArrowheads="1"/>
              </p:cNvSpPr>
              <p:nvPr/>
            </p:nvSpPr>
            <p:spPr bwMode="auto">
              <a:xfrm>
                <a:off x="1276" y="3141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9" name="Rectangle 101"/>
              <p:cNvSpPr>
                <a:spLocks noChangeArrowheads="1"/>
              </p:cNvSpPr>
              <p:nvPr/>
            </p:nvSpPr>
            <p:spPr bwMode="auto">
              <a:xfrm>
                <a:off x="1550" y="3141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0" name="Rectangle 102"/>
              <p:cNvSpPr>
                <a:spLocks noChangeArrowheads="1"/>
              </p:cNvSpPr>
              <p:nvPr/>
            </p:nvSpPr>
            <p:spPr bwMode="auto">
              <a:xfrm>
                <a:off x="1822" y="3141"/>
                <a:ext cx="274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1" name="Rectangle 103"/>
              <p:cNvSpPr>
                <a:spLocks noChangeArrowheads="1"/>
              </p:cNvSpPr>
              <p:nvPr/>
            </p:nvSpPr>
            <p:spPr bwMode="auto">
              <a:xfrm>
                <a:off x="184" y="3373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2" name="Rectangle 104"/>
              <p:cNvSpPr>
                <a:spLocks noChangeArrowheads="1"/>
              </p:cNvSpPr>
              <p:nvPr/>
            </p:nvSpPr>
            <p:spPr bwMode="auto">
              <a:xfrm>
                <a:off x="458" y="3373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3" name="Rectangle 105"/>
              <p:cNvSpPr>
                <a:spLocks noChangeArrowheads="1"/>
              </p:cNvSpPr>
              <p:nvPr/>
            </p:nvSpPr>
            <p:spPr bwMode="auto">
              <a:xfrm>
                <a:off x="730" y="3373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4" name="Rectangle 106"/>
              <p:cNvSpPr>
                <a:spLocks noChangeArrowheads="1"/>
              </p:cNvSpPr>
              <p:nvPr/>
            </p:nvSpPr>
            <p:spPr bwMode="auto">
              <a:xfrm>
                <a:off x="1004" y="3373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5" name="Rectangle 107"/>
              <p:cNvSpPr>
                <a:spLocks noChangeArrowheads="1"/>
              </p:cNvSpPr>
              <p:nvPr/>
            </p:nvSpPr>
            <p:spPr bwMode="auto">
              <a:xfrm>
                <a:off x="1276" y="3373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6" name="Rectangle 108"/>
              <p:cNvSpPr>
                <a:spLocks noChangeArrowheads="1"/>
              </p:cNvSpPr>
              <p:nvPr/>
            </p:nvSpPr>
            <p:spPr bwMode="auto">
              <a:xfrm>
                <a:off x="1550" y="3373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7" name="Rectangle 109"/>
              <p:cNvSpPr>
                <a:spLocks noChangeArrowheads="1"/>
              </p:cNvSpPr>
              <p:nvPr/>
            </p:nvSpPr>
            <p:spPr bwMode="auto">
              <a:xfrm>
                <a:off x="1822" y="3373"/>
                <a:ext cx="274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8" name="Rectangle 110"/>
              <p:cNvSpPr>
                <a:spLocks noChangeArrowheads="1"/>
              </p:cNvSpPr>
              <p:nvPr/>
            </p:nvSpPr>
            <p:spPr bwMode="auto">
              <a:xfrm>
                <a:off x="184" y="3607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9" name="Rectangle 111"/>
              <p:cNvSpPr>
                <a:spLocks noChangeArrowheads="1"/>
              </p:cNvSpPr>
              <p:nvPr/>
            </p:nvSpPr>
            <p:spPr bwMode="auto">
              <a:xfrm>
                <a:off x="458" y="3607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0" name="Rectangle 112"/>
              <p:cNvSpPr>
                <a:spLocks noChangeArrowheads="1"/>
              </p:cNvSpPr>
              <p:nvPr/>
            </p:nvSpPr>
            <p:spPr bwMode="auto">
              <a:xfrm>
                <a:off x="730" y="3607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1" name="Rectangle 113"/>
              <p:cNvSpPr>
                <a:spLocks noChangeArrowheads="1"/>
              </p:cNvSpPr>
              <p:nvPr/>
            </p:nvSpPr>
            <p:spPr bwMode="auto">
              <a:xfrm>
                <a:off x="1004" y="3607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2" name="Rectangle 114"/>
              <p:cNvSpPr>
                <a:spLocks noChangeArrowheads="1"/>
              </p:cNvSpPr>
              <p:nvPr/>
            </p:nvSpPr>
            <p:spPr bwMode="auto">
              <a:xfrm>
                <a:off x="1276" y="3607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3" name="Rectangle 115"/>
              <p:cNvSpPr>
                <a:spLocks noChangeArrowheads="1"/>
              </p:cNvSpPr>
              <p:nvPr/>
            </p:nvSpPr>
            <p:spPr bwMode="auto">
              <a:xfrm>
                <a:off x="1550" y="3607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4" name="Rectangle 116"/>
              <p:cNvSpPr>
                <a:spLocks noChangeArrowheads="1"/>
              </p:cNvSpPr>
              <p:nvPr/>
            </p:nvSpPr>
            <p:spPr bwMode="auto">
              <a:xfrm>
                <a:off x="1822" y="3607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5" name="Line 117"/>
              <p:cNvSpPr>
                <a:spLocks noChangeShapeType="1"/>
              </p:cNvSpPr>
              <p:nvPr/>
            </p:nvSpPr>
            <p:spPr bwMode="auto">
              <a:xfrm>
                <a:off x="1004" y="116"/>
                <a:ext cx="4" cy="395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6" name="Line 118"/>
              <p:cNvSpPr>
                <a:spLocks noChangeShapeType="1"/>
              </p:cNvSpPr>
              <p:nvPr/>
            </p:nvSpPr>
            <p:spPr bwMode="auto">
              <a:xfrm>
                <a:off x="184" y="1984"/>
                <a:ext cx="21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87" name="Text Box 119"/>
              <p:cNvSpPr txBox="1">
                <a:spLocks noChangeArrowheads="1"/>
              </p:cNvSpPr>
              <p:nvPr/>
            </p:nvSpPr>
            <p:spPr bwMode="auto">
              <a:xfrm>
                <a:off x="798" y="2013"/>
                <a:ext cx="20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7288" name="Text Box 120"/>
              <p:cNvSpPr txBox="1">
                <a:spLocks noChangeArrowheads="1"/>
              </p:cNvSpPr>
              <p:nvPr/>
            </p:nvSpPr>
            <p:spPr bwMode="auto">
              <a:xfrm>
                <a:off x="822" y="1969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0</a:t>
                </a:r>
              </a:p>
            </p:txBody>
          </p:sp>
          <p:sp>
            <p:nvSpPr>
              <p:cNvPr id="7289" name="Text Box 121"/>
              <p:cNvSpPr txBox="1">
                <a:spLocks noChangeArrowheads="1"/>
              </p:cNvSpPr>
              <p:nvPr/>
            </p:nvSpPr>
            <p:spPr bwMode="auto">
              <a:xfrm>
                <a:off x="1123" y="1969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1</a:t>
                </a:r>
              </a:p>
            </p:txBody>
          </p:sp>
          <p:sp>
            <p:nvSpPr>
              <p:cNvPr id="7290" name="Text Box 122"/>
              <p:cNvSpPr txBox="1">
                <a:spLocks noChangeArrowheads="1"/>
              </p:cNvSpPr>
              <p:nvPr/>
            </p:nvSpPr>
            <p:spPr bwMode="auto">
              <a:xfrm>
                <a:off x="1392" y="1969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2</a:t>
                </a:r>
              </a:p>
            </p:txBody>
          </p:sp>
          <p:sp>
            <p:nvSpPr>
              <p:cNvPr id="7291" name="Text Box 123"/>
              <p:cNvSpPr txBox="1">
                <a:spLocks noChangeArrowheads="1"/>
              </p:cNvSpPr>
              <p:nvPr/>
            </p:nvSpPr>
            <p:spPr bwMode="auto">
              <a:xfrm>
                <a:off x="1656" y="1974"/>
                <a:ext cx="228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3</a:t>
                </a:r>
              </a:p>
            </p:txBody>
          </p:sp>
          <p:sp>
            <p:nvSpPr>
              <p:cNvPr id="7292" name="Text Box 124"/>
              <p:cNvSpPr txBox="1">
                <a:spLocks noChangeArrowheads="1"/>
              </p:cNvSpPr>
              <p:nvPr/>
            </p:nvSpPr>
            <p:spPr bwMode="auto">
              <a:xfrm>
                <a:off x="1907" y="1969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4</a:t>
                </a:r>
              </a:p>
            </p:txBody>
          </p:sp>
          <p:sp>
            <p:nvSpPr>
              <p:cNvPr id="7293" name="Text Box 125"/>
              <p:cNvSpPr txBox="1">
                <a:spLocks noChangeArrowheads="1"/>
              </p:cNvSpPr>
              <p:nvPr/>
            </p:nvSpPr>
            <p:spPr bwMode="auto">
              <a:xfrm>
                <a:off x="543" y="1965"/>
                <a:ext cx="24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-1</a:t>
                </a:r>
              </a:p>
            </p:txBody>
          </p:sp>
          <p:sp>
            <p:nvSpPr>
              <p:cNvPr id="7294" name="Text Box 126"/>
              <p:cNvSpPr txBox="1">
                <a:spLocks noChangeArrowheads="1"/>
              </p:cNvSpPr>
              <p:nvPr/>
            </p:nvSpPr>
            <p:spPr bwMode="auto">
              <a:xfrm>
                <a:off x="267" y="1969"/>
                <a:ext cx="2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-2</a:t>
                </a:r>
              </a:p>
            </p:txBody>
          </p:sp>
          <p:sp>
            <p:nvSpPr>
              <p:cNvPr id="7295" name="Text Box 127"/>
              <p:cNvSpPr txBox="1">
                <a:spLocks noChangeArrowheads="1"/>
              </p:cNvSpPr>
              <p:nvPr/>
            </p:nvSpPr>
            <p:spPr bwMode="auto">
              <a:xfrm>
                <a:off x="854" y="1719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1</a:t>
                </a:r>
              </a:p>
            </p:txBody>
          </p:sp>
          <p:sp>
            <p:nvSpPr>
              <p:cNvPr id="7296" name="Text Box 128"/>
              <p:cNvSpPr txBox="1">
                <a:spLocks noChangeArrowheads="1"/>
              </p:cNvSpPr>
              <p:nvPr/>
            </p:nvSpPr>
            <p:spPr bwMode="auto">
              <a:xfrm>
                <a:off x="831" y="1491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2</a:t>
                </a:r>
              </a:p>
            </p:txBody>
          </p:sp>
          <p:sp>
            <p:nvSpPr>
              <p:cNvPr id="7297" name="Text Box 129"/>
              <p:cNvSpPr txBox="1">
                <a:spLocks noChangeArrowheads="1"/>
              </p:cNvSpPr>
              <p:nvPr/>
            </p:nvSpPr>
            <p:spPr bwMode="auto">
              <a:xfrm>
                <a:off x="822" y="1256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3</a:t>
                </a:r>
              </a:p>
            </p:txBody>
          </p:sp>
          <p:sp>
            <p:nvSpPr>
              <p:cNvPr id="7298" name="Text Box 130"/>
              <p:cNvSpPr txBox="1">
                <a:spLocks noChangeArrowheads="1"/>
              </p:cNvSpPr>
              <p:nvPr/>
            </p:nvSpPr>
            <p:spPr bwMode="auto">
              <a:xfrm>
                <a:off x="836" y="1012"/>
                <a:ext cx="2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4</a:t>
                </a:r>
              </a:p>
            </p:txBody>
          </p:sp>
          <p:sp>
            <p:nvSpPr>
              <p:cNvPr id="7299" name="Text Box 131"/>
              <p:cNvSpPr txBox="1">
                <a:spLocks noChangeArrowheads="1"/>
              </p:cNvSpPr>
              <p:nvPr/>
            </p:nvSpPr>
            <p:spPr bwMode="auto">
              <a:xfrm>
                <a:off x="836" y="794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5</a:t>
                </a:r>
              </a:p>
            </p:txBody>
          </p:sp>
          <p:sp>
            <p:nvSpPr>
              <p:cNvPr id="7300" name="Text Box 132"/>
              <p:cNvSpPr txBox="1">
                <a:spLocks noChangeArrowheads="1"/>
              </p:cNvSpPr>
              <p:nvPr/>
            </p:nvSpPr>
            <p:spPr bwMode="auto">
              <a:xfrm>
                <a:off x="831" y="547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6</a:t>
                </a:r>
              </a:p>
            </p:txBody>
          </p:sp>
          <p:sp>
            <p:nvSpPr>
              <p:cNvPr id="7301" name="Text Box 133"/>
              <p:cNvSpPr txBox="1">
                <a:spLocks noChangeArrowheads="1"/>
              </p:cNvSpPr>
              <p:nvPr/>
            </p:nvSpPr>
            <p:spPr bwMode="auto">
              <a:xfrm>
                <a:off x="840" y="311"/>
                <a:ext cx="22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7</a:t>
                </a:r>
              </a:p>
            </p:txBody>
          </p:sp>
          <p:sp>
            <p:nvSpPr>
              <p:cNvPr id="7302" name="Text Box 134"/>
              <p:cNvSpPr txBox="1">
                <a:spLocks noChangeArrowheads="1"/>
              </p:cNvSpPr>
              <p:nvPr/>
            </p:nvSpPr>
            <p:spPr bwMode="auto">
              <a:xfrm>
                <a:off x="826" y="88"/>
                <a:ext cx="22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8</a:t>
                </a:r>
              </a:p>
            </p:txBody>
          </p:sp>
          <p:sp>
            <p:nvSpPr>
              <p:cNvPr id="7303" name="Text Box 135"/>
              <p:cNvSpPr txBox="1">
                <a:spLocks noChangeArrowheads="1"/>
              </p:cNvSpPr>
              <p:nvPr/>
            </p:nvSpPr>
            <p:spPr bwMode="auto">
              <a:xfrm>
                <a:off x="812" y="2180"/>
                <a:ext cx="246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-1</a:t>
                </a:r>
              </a:p>
            </p:txBody>
          </p:sp>
          <p:sp>
            <p:nvSpPr>
              <p:cNvPr id="7304" name="Text Box 136"/>
              <p:cNvSpPr txBox="1">
                <a:spLocks noChangeArrowheads="1"/>
              </p:cNvSpPr>
              <p:nvPr/>
            </p:nvSpPr>
            <p:spPr bwMode="auto">
              <a:xfrm>
                <a:off x="794" y="2412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-2</a:t>
                </a:r>
              </a:p>
            </p:txBody>
          </p:sp>
          <p:sp>
            <p:nvSpPr>
              <p:cNvPr id="7305" name="Text Box 137"/>
              <p:cNvSpPr txBox="1">
                <a:spLocks noChangeArrowheads="1"/>
              </p:cNvSpPr>
              <p:nvPr/>
            </p:nvSpPr>
            <p:spPr bwMode="auto">
              <a:xfrm>
                <a:off x="794" y="2650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-3</a:t>
                </a:r>
              </a:p>
            </p:txBody>
          </p:sp>
          <p:sp>
            <p:nvSpPr>
              <p:cNvPr id="7306" name="Text Box 138"/>
              <p:cNvSpPr txBox="1">
                <a:spLocks noChangeArrowheads="1"/>
              </p:cNvSpPr>
              <p:nvPr/>
            </p:nvSpPr>
            <p:spPr bwMode="auto">
              <a:xfrm>
                <a:off x="789" y="2887"/>
                <a:ext cx="288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-4</a:t>
                </a:r>
              </a:p>
            </p:txBody>
          </p:sp>
          <p:sp>
            <p:nvSpPr>
              <p:cNvPr id="7307" name="Text Box 139"/>
              <p:cNvSpPr txBox="1">
                <a:spLocks noChangeArrowheads="1"/>
              </p:cNvSpPr>
              <p:nvPr/>
            </p:nvSpPr>
            <p:spPr bwMode="auto">
              <a:xfrm>
                <a:off x="785" y="3117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-5</a:t>
                </a:r>
              </a:p>
            </p:txBody>
          </p:sp>
          <p:sp>
            <p:nvSpPr>
              <p:cNvPr id="7308" name="Text Box 140"/>
              <p:cNvSpPr txBox="1">
                <a:spLocks noChangeArrowheads="1"/>
              </p:cNvSpPr>
              <p:nvPr/>
            </p:nvSpPr>
            <p:spPr bwMode="auto">
              <a:xfrm>
                <a:off x="780" y="3354"/>
                <a:ext cx="287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-6</a:t>
                </a:r>
              </a:p>
            </p:txBody>
          </p:sp>
          <p:sp>
            <p:nvSpPr>
              <p:cNvPr id="7309" name="Text Box 141"/>
              <p:cNvSpPr txBox="1">
                <a:spLocks noChangeArrowheads="1"/>
              </p:cNvSpPr>
              <p:nvPr/>
            </p:nvSpPr>
            <p:spPr bwMode="auto">
              <a:xfrm>
                <a:off x="794" y="3580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-7</a:t>
                </a:r>
              </a:p>
            </p:txBody>
          </p:sp>
          <p:sp>
            <p:nvSpPr>
              <p:cNvPr id="7310" name="Text Box 142"/>
              <p:cNvSpPr txBox="1">
                <a:spLocks noChangeArrowheads="1"/>
              </p:cNvSpPr>
              <p:nvPr/>
            </p:nvSpPr>
            <p:spPr bwMode="auto">
              <a:xfrm>
                <a:off x="803" y="3814"/>
                <a:ext cx="2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-8</a:t>
                </a:r>
              </a:p>
            </p:txBody>
          </p:sp>
          <p:sp>
            <p:nvSpPr>
              <p:cNvPr id="7311" name="Rectangle 143"/>
              <p:cNvSpPr>
                <a:spLocks noChangeArrowheads="1"/>
              </p:cNvSpPr>
              <p:nvPr/>
            </p:nvSpPr>
            <p:spPr bwMode="auto">
              <a:xfrm>
                <a:off x="2096" y="110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2" name="Rectangle 144"/>
              <p:cNvSpPr>
                <a:spLocks noChangeArrowheads="1"/>
              </p:cNvSpPr>
              <p:nvPr/>
            </p:nvSpPr>
            <p:spPr bwMode="auto">
              <a:xfrm>
                <a:off x="2096" y="343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3" name="Rectangle 145"/>
              <p:cNvSpPr>
                <a:spLocks noChangeArrowheads="1"/>
              </p:cNvSpPr>
              <p:nvPr/>
            </p:nvSpPr>
            <p:spPr bwMode="auto">
              <a:xfrm>
                <a:off x="2096" y="576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4" name="Rectangle 146"/>
              <p:cNvSpPr>
                <a:spLocks noChangeArrowheads="1"/>
              </p:cNvSpPr>
              <p:nvPr/>
            </p:nvSpPr>
            <p:spPr bwMode="auto">
              <a:xfrm>
                <a:off x="2096" y="810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5" name="Rectangle 147"/>
              <p:cNvSpPr>
                <a:spLocks noChangeArrowheads="1"/>
              </p:cNvSpPr>
              <p:nvPr/>
            </p:nvSpPr>
            <p:spPr bwMode="auto">
              <a:xfrm>
                <a:off x="2096" y="1042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6" name="Rectangle 148"/>
              <p:cNvSpPr>
                <a:spLocks noChangeArrowheads="1"/>
              </p:cNvSpPr>
              <p:nvPr/>
            </p:nvSpPr>
            <p:spPr bwMode="auto">
              <a:xfrm>
                <a:off x="2096" y="1276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7" name="Rectangle 149"/>
              <p:cNvSpPr>
                <a:spLocks noChangeArrowheads="1"/>
              </p:cNvSpPr>
              <p:nvPr/>
            </p:nvSpPr>
            <p:spPr bwMode="auto">
              <a:xfrm>
                <a:off x="2096" y="1508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8" name="Rectangle 150"/>
              <p:cNvSpPr>
                <a:spLocks noChangeArrowheads="1"/>
              </p:cNvSpPr>
              <p:nvPr/>
            </p:nvSpPr>
            <p:spPr bwMode="auto">
              <a:xfrm>
                <a:off x="2096" y="1742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9" name="Rectangle 151"/>
              <p:cNvSpPr>
                <a:spLocks noChangeArrowheads="1"/>
              </p:cNvSpPr>
              <p:nvPr/>
            </p:nvSpPr>
            <p:spPr bwMode="auto">
              <a:xfrm>
                <a:off x="2096" y="1975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0" name="Rectangle 152"/>
              <p:cNvSpPr>
                <a:spLocks noChangeArrowheads="1"/>
              </p:cNvSpPr>
              <p:nvPr/>
            </p:nvSpPr>
            <p:spPr bwMode="auto">
              <a:xfrm>
                <a:off x="2096" y="2208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1" name="Rectangle 153"/>
              <p:cNvSpPr>
                <a:spLocks noChangeArrowheads="1"/>
              </p:cNvSpPr>
              <p:nvPr/>
            </p:nvSpPr>
            <p:spPr bwMode="auto">
              <a:xfrm>
                <a:off x="2096" y="2441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2" name="Rectangle 154"/>
              <p:cNvSpPr>
                <a:spLocks noChangeArrowheads="1"/>
              </p:cNvSpPr>
              <p:nvPr/>
            </p:nvSpPr>
            <p:spPr bwMode="auto">
              <a:xfrm>
                <a:off x="2096" y="2674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3" name="Rectangle 155"/>
              <p:cNvSpPr>
                <a:spLocks noChangeArrowheads="1"/>
              </p:cNvSpPr>
              <p:nvPr/>
            </p:nvSpPr>
            <p:spPr bwMode="auto">
              <a:xfrm>
                <a:off x="2096" y="2907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4" name="Rectangle 156"/>
              <p:cNvSpPr>
                <a:spLocks noChangeArrowheads="1"/>
              </p:cNvSpPr>
              <p:nvPr/>
            </p:nvSpPr>
            <p:spPr bwMode="auto">
              <a:xfrm>
                <a:off x="2096" y="3141"/>
                <a:ext cx="272" cy="2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5" name="Rectangle 157"/>
              <p:cNvSpPr>
                <a:spLocks noChangeArrowheads="1"/>
              </p:cNvSpPr>
              <p:nvPr/>
            </p:nvSpPr>
            <p:spPr bwMode="auto">
              <a:xfrm>
                <a:off x="2096" y="3373"/>
                <a:ext cx="272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6" name="Rectangle 158"/>
              <p:cNvSpPr>
                <a:spLocks noChangeArrowheads="1"/>
              </p:cNvSpPr>
              <p:nvPr/>
            </p:nvSpPr>
            <p:spPr bwMode="auto">
              <a:xfrm>
                <a:off x="2096" y="3607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27" name="Text Box 159"/>
              <p:cNvSpPr txBox="1">
                <a:spLocks noChangeArrowheads="1"/>
              </p:cNvSpPr>
              <p:nvPr/>
            </p:nvSpPr>
            <p:spPr bwMode="auto">
              <a:xfrm>
                <a:off x="2165" y="1969"/>
                <a:ext cx="2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5</a:t>
                </a:r>
              </a:p>
            </p:txBody>
          </p:sp>
          <p:sp>
            <p:nvSpPr>
              <p:cNvPr id="7328" name="Text Box 160"/>
              <p:cNvSpPr txBox="1">
                <a:spLocks noChangeArrowheads="1"/>
              </p:cNvSpPr>
              <p:nvPr/>
            </p:nvSpPr>
            <p:spPr bwMode="auto">
              <a:xfrm>
                <a:off x="1020" y="60"/>
                <a:ext cx="2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>
                    <a:solidFill>
                      <a:schemeClr val="accent2"/>
                    </a:solidFill>
                    <a:latin typeface="Comic Sans MS" pitchFamily="66" charset="0"/>
                  </a:rPr>
                  <a:t>y</a:t>
                </a:r>
              </a:p>
            </p:txBody>
          </p:sp>
          <p:sp>
            <p:nvSpPr>
              <p:cNvPr id="7329" name="Text Box 161"/>
              <p:cNvSpPr txBox="1">
                <a:spLocks noChangeArrowheads="1"/>
              </p:cNvSpPr>
              <p:nvPr/>
            </p:nvSpPr>
            <p:spPr bwMode="auto">
              <a:xfrm>
                <a:off x="0" y="1967"/>
                <a:ext cx="24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-3</a:t>
                </a:r>
              </a:p>
            </p:txBody>
          </p:sp>
          <p:sp>
            <p:nvSpPr>
              <p:cNvPr id="7330" name="Rectangle 162"/>
              <p:cNvSpPr>
                <a:spLocks noChangeArrowheads="1"/>
              </p:cNvSpPr>
              <p:nvPr/>
            </p:nvSpPr>
            <p:spPr bwMode="auto">
              <a:xfrm>
                <a:off x="184" y="3839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1" name="Rectangle 163"/>
              <p:cNvSpPr>
                <a:spLocks noChangeArrowheads="1"/>
              </p:cNvSpPr>
              <p:nvPr/>
            </p:nvSpPr>
            <p:spPr bwMode="auto">
              <a:xfrm>
                <a:off x="458" y="3839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2" name="Rectangle 164"/>
              <p:cNvSpPr>
                <a:spLocks noChangeArrowheads="1"/>
              </p:cNvSpPr>
              <p:nvPr/>
            </p:nvSpPr>
            <p:spPr bwMode="auto">
              <a:xfrm>
                <a:off x="730" y="3839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3" name="Rectangle 165"/>
              <p:cNvSpPr>
                <a:spLocks noChangeArrowheads="1"/>
              </p:cNvSpPr>
              <p:nvPr/>
            </p:nvSpPr>
            <p:spPr bwMode="auto">
              <a:xfrm>
                <a:off x="1004" y="3839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4" name="Rectangle 166"/>
              <p:cNvSpPr>
                <a:spLocks noChangeArrowheads="1"/>
              </p:cNvSpPr>
              <p:nvPr/>
            </p:nvSpPr>
            <p:spPr bwMode="auto">
              <a:xfrm>
                <a:off x="1276" y="3839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5" name="Rectangle 167"/>
              <p:cNvSpPr>
                <a:spLocks noChangeArrowheads="1"/>
              </p:cNvSpPr>
              <p:nvPr/>
            </p:nvSpPr>
            <p:spPr bwMode="auto">
              <a:xfrm>
                <a:off x="1550" y="3839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6" name="Rectangle 168"/>
              <p:cNvSpPr>
                <a:spLocks noChangeArrowheads="1"/>
              </p:cNvSpPr>
              <p:nvPr/>
            </p:nvSpPr>
            <p:spPr bwMode="auto">
              <a:xfrm>
                <a:off x="1822" y="3839"/>
                <a:ext cx="274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37" name="Text Box 169"/>
              <p:cNvSpPr txBox="1">
                <a:spLocks noChangeArrowheads="1"/>
              </p:cNvSpPr>
              <p:nvPr/>
            </p:nvSpPr>
            <p:spPr bwMode="auto">
              <a:xfrm>
                <a:off x="822" y="4064"/>
                <a:ext cx="28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200">
                    <a:latin typeface="Comic Sans MS" pitchFamily="66" charset="0"/>
                  </a:rPr>
                  <a:t>-9</a:t>
                </a:r>
              </a:p>
            </p:txBody>
          </p:sp>
          <p:sp>
            <p:nvSpPr>
              <p:cNvPr id="7338" name="Rectangle 170"/>
              <p:cNvSpPr>
                <a:spLocks noChangeArrowheads="1"/>
              </p:cNvSpPr>
              <p:nvPr/>
            </p:nvSpPr>
            <p:spPr bwMode="auto">
              <a:xfrm>
                <a:off x="2096" y="3839"/>
                <a:ext cx="272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340" name="Line 172"/>
            <p:cNvSpPr>
              <a:spLocks noChangeShapeType="1"/>
            </p:cNvSpPr>
            <p:nvPr/>
          </p:nvSpPr>
          <p:spPr bwMode="auto">
            <a:xfrm>
              <a:off x="192" y="808"/>
              <a:ext cx="2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4" name="Text Box 174"/>
              <p:cNvSpPr txBox="1">
                <a:spLocks noChangeArrowheads="1"/>
              </p:cNvSpPr>
              <p:nvPr/>
            </p:nvSpPr>
            <p:spPr bwMode="auto">
              <a:xfrm>
                <a:off x="4211960" y="1713311"/>
                <a:ext cx="435597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3600" dirty="0">
                    <a:ln>
                      <a:solidFill>
                        <a:schemeClr val="tx1"/>
                      </a:solidFill>
                    </a:ln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𝑦</m:t>
                    </m:r>
                    <m:r>
                      <a:rPr lang="en-GB" sz="36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 = </m:t>
                    </m:r>
                    <m:sSup>
                      <m:sSupPr>
                        <m:ctrlP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/>
                        <a:cs typeface="Times New Roman" pitchFamily="18" charset="0"/>
                      </a:rPr>
                      <m:t>−2</m:t>
                    </m:r>
                    <m:r>
                      <a:rPr lang="en-GB" sz="36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GB" sz="3600" i="1">
                        <a:latin typeface="Cambria Math"/>
                        <a:cs typeface="Times New Roman" pitchFamily="18" charset="0"/>
                      </a:rPr>
                      <m:t>−8</m:t>
                    </m:r>
                  </m:oMath>
                </a14:m>
                <a:endParaRPr lang="en-GB" sz="3600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74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1960" y="1713311"/>
                <a:ext cx="4355976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8" name="Rectangle 177"/>
          <p:cNvSpPr/>
          <p:nvPr/>
        </p:nvSpPr>
        <p:spPr>
          <a:xfrm>
            <a:off x="3925410" y="376350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n>
                  <a:solidFill>
                    <a:schemeClr val="tx1"/>
                  </a:solidFill>
                </a:ln>
                <a:latin typeface="Trebuchet MS" panose="020B0603020202020204" pitchFamily="34" charset="0"/>
              </a:rPr>
              <a:t>Example </a:t>
            </a:r>
            <a:r>
              <a:rPr lang="en-GB" sz="2400" dirty="0" smtClean="0">
                <a:ln>
                  <a:solidFill>
                    <a:schemeClr val="tx1"/>
                  </a:solidFill>
                </a:ln>
                <a:latin typeface="Trebuchet MS" panose="020B0603020202020204" pitchFamily="34" charset="0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9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5770045"/>
                  </p:ext>
                </p:extLst>
              </p:nvPr>
            </p:nvGraphicFramePr>
            <p:xfrm>
              <a:off x="3841148" y="2856825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79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5770045"/>
                  </p:ext>
                </p:extLst>
              </p:nvPr>
            </p:nvGraphicFramePr>
            <p:xfrm>
              <a:off x="3841148" y="2856825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4762" r="-9023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117333" r="-902381" b="-1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50515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187325" y="38100"/>
            <a:ext cx="3562350" cy="6662738"/>
            <a:chOff x="118" y="24"/>
            <a:chExt cx="2244" cy="4197"/>
          </a:xfrm>
        </p:grpSpPr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118" y="24"/>
              <a:ext cx="2244" cy="4197"/>
              <a:chOff x="118" y="24"/>
              <a:chExt cx="2244" cy="4197"/>
            </a:xfrm>
          </p:grpSpPr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118" y="284"/>
                <a:ext cx="2130" cy="3937"/>
                <a:chOff x="370" y="344"/>
                <a:chExt cx="2130" cy="3937"/>
              </a:xfrm>
            </p:grpSpPr>
            <p:grpSp>
              <p:nvGrpSpPr>
                <p:cNvPr id="7" name="Group 9"/>
                <p:cNvGrpSpPr>
                  <a:grpSpLocks/>
                </p:cNvGrpSpPr>
                <p:nvPr/>
              </p:nvGrpSpPr>
              <p:grpSpPr bwMode="auto">
                <a:xfrm>
                  <a:off x="545" y="366"/>
                  <a:ext cx="1895" cy="3768"/>
                  <a:chOff x="1805" y="930"/>
                  <a:chExt cx="1263" cy="2512"/>
                </a:xfrm>
              </p:grpSpPr>
              <p:sp>
                <p:nvSpPr>
                  <p:cNvPr id="820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4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7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93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3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4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5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6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7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8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19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08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2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3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4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5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6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7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8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29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24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2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3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4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5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6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7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8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39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40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2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3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4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5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6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7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8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49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55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2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3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4" name="Rectangle 6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5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6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7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8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59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71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2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3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4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5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6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7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8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69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1872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2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3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4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5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6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7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8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79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029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2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3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4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5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6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7" name="Rectangle 9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8" name="Rectangle 9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89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186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2" name="Rectangle 10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3" name="Rectangle 10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4" name="Rectangle 10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5" name="Rectangle 10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6" name="Rectangle 10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7" name="Rectangle 10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8" name="Rectangle 10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99" name="Rectangle 10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343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2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3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4" name="Rectangle 11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5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6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7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8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09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500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2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3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4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5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6" name="Rectangle 12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7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8" name="Rectangle 12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19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657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2" name="Rectangle 13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3" name="Rectangle 13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4" name="Rectangle 13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5" name="Rectangle 13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6" name="Rectangle 13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7" name="Rectangle 13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8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29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814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2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3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4" name="Rectangle 14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5" name="Rectangle 14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6" name="Rectangle 14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7" name="Rectangle 14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8" name="Rectangle 14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39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971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2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3" name="Rectangle 15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4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5" name="Rectangle 15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6" name="Rectangle 15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7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8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49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3128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2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1812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3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1969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4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2126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5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6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2440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7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8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59" name="Rectangle 167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3285"/>
                    <a:ext cx="157" cy="15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362" name="Line 170"/>
                  <p:cNvSpPr>
                    <a:spLocks noChangeShapeType="1"/>
                  </p:cNvSpPr>
                  <p:nvPr/>
                </p:nvSpPr>
                <p:spPr bwMode="auto">
                  <a:xfrm>
                    <a:off x="2754" y="934"/>
                    <a:ext cx="0" cy="2504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363" name="Line 171"/>
                  <p:cNvSpPr>
                    <a:spLocks noChangeShapeType="1"/>
                  </p:cNvSpPr>
                  <p:nvPr/>
                </p:nvSpPr>
                <p:spPr bwMode="auto">
                  <a:xfrm>
                    <a:off x="1805" y="2189"/>
                    <a:ext cx="1263" cy="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364" name="Text Box 1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36" y="2212"/>
                    <a:ext cx="116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endParaRPr lang="en-US"/>
                  </a:p>
                </p:txBody>
              </p:sp>
            </p:grpSp>
            <p:sp>
              <p:nvSpPr>
                <p:cNvPr id="8365" name="Text Box 173"/>
                <p:cNvSpPr txBox="1">
                  <a:spLocks noChangeArrowheads="1"/>
                </p:cNvSpPr>
                <p:nvPr/>
              </p:nvSpPr>
              <p:spPr bwMode="auto">
                <a:xfrm>
                  <a:off x="1812" y="224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0</a:t>
                  </a:r>
                </a:p>
              </p:txBody>
            </p:sp>
            <p:sp>
              <p:nvSpPr>
                <p:cNvPr id="8366" name="Text Box 174"/>
                <p:cNvSpPr txBox="1">
                  <a:spLocks noChangeArrowheads="1"/>
                </p:cNvSpPr>
                <p:nvPr/>
              </p:nvSpPr>
              <p:spPr bwMode="auto">
                <a:xfrm>
                  <a:off x="2072" y="224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1</a:t>
                  </a:r>
                </a:p>
              </p:txBody>
            </p:sp>
            <p:sp>
              <p:nvSpPr>
                <p:cNvPr id="8367" name="Text Box 175"/>
                <p:cNvSpPr txBox="1">
                  <a:spLocks noChangeArrowheads="1"/>
                </p:cNvSpPr>
                <p:nvPr/>
              </p:nvSpPr>
              <p:spPr bwMode="auto">
                <a:xfrm>
                  <a:off x="2304" y="224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2</a:t>
                  </a:r>
                </a:p>
              </p:txBody>
            </p:sp>
            <p:sp>
              <p:nvSpPr>
                <p:cNvPr id="8370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1572" y="2240"/>
                  <a:ext cx="212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-1</a:t>
                  </a:r>
                </a:p>
              </p:txBody>
            </p:sp>
            <p:sp>
              <p:nvSpPr>
                <p:cNvPr id="8371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1308" y="224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-2</a:t>
                  </a:r>
                </a:p>
              </p:txBody>
            </p:sp>
            <p:sp>
              <p:nvSpPr>
                <p:cNvPr id="8372" name="Text Box 180"/>
                <p:cNvSpPr txBox="1">
                  <a:spLocks noChangeArrowheads="1"/>
                </p:cNvSpPr>
                <p:nvPr/>
              </p:nvSpPr>
              <p:spPr bwMode="auto">
                <a:xfrm>
                  <a:off x="1072" y="2248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-3</a:t>
                  </a:r>
                </a:p>
              </p:txBody>
            </p:sp>
            <p:sp>
              <p:nvSpPr>
                <p:cNvPr id="8373" name="Text Box 181"/>
                <p:cNvSpPr txBox="1">
                  <a:spLocks noChangeArrowheads="1"/>
                </p:cNvSpPr>
                <p:nvPr/>
              </p:nvSpPr>
              <p:spPr bwMode="auto">
                <a:xfrm>
                  <a:off x="840" y="2240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-4</a:t>
                  </a:r>
                </a:p>
              </p:txBody>
            </p:sp>
            <p:sp>
              <p:nvSpPr>
                <p:cNvPr id="8374" name="Text Box 182"/>
                <p:cNvSpPr txBox="1">
                  <a:spLocks noChangeArrowheads="1"/>
                </p:cNvSpPr>
                <p:nvPr/>
              </p:nvSpPr>
              <p:spPr bwMode="auto">
                <a:xfrm>
                  <a:off x="616" y="224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-5</a:t>
                  </a:r>
                </a:p>
              </p:txBody>
            </p:sp>
            <p:sp>
              <p:nvSpPr>
                <p:cNvPr id="8375" name="Text Box 183"/>
                <p:cNvSpPr txBox="1">
                  <a:spLocks noChangeArrowheads="1"/>
                </p:cNvSpPr>
                <p:nvPr/>
              </p:nvSpPr>
              <p:spPr bwMode="auto">
                <a:xfrm>
                  <a:off x="1840" y="1992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1</a:t>
                  </a:r>
                </a:p>
              </p:txBody>
            </p:sp>
            <p:sp>
              <p:nvSpPr>
                <p:cNvPr id="8376" name="Text Box 184"/>
                <p:cNvSpPr txBox="1">
                  <a:spLocks noChangeArrowheads="1"/>
                </p:cNvSpPr>
                <p:nvPr/>
              </p:nvSpPr>
              <p:spPr bwMode="auto">
                <a:xfrm>
                  <a:off x="1820" y="1760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2</a:t>
                  </a:r>
                </a:p>
              </p:txBody>
            </p:sp>
            <p:sp>
              <p:nvSpPr>
                <p:cNvPr id="8377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1812" y="152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3</a:t>
                  </a:r>
                </a:p>
              </p:txBody>
            </p:sp>
            <p:sp>
              <p:nvSpPr>
                <p:cNvPr id="8378" name="Text Box 186"/>
                <p:cNvSpPr txBox="1">
                  <a:spLocks noChangeArrowheads="1"/>
                </p:cNvSpPr>
                <p:nvPr/>
              </p:nvSpPr>
              <p:spPr bwMode="auto">
                <a:xfrm>
                  <a:off x="1824" y="1276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4</a:t>
                  </a:r>
                </a:p>
              </p:txBody>
            </p:sp>
            <p:sp>
              <p:nvSpPr>
                <p:cNvPr id="8379" name="Text Box 187"/>
                <p:cNvSpPr txBox="1">
                  <a:spLocks noChangeArrowheads="1"/>
                </p:cNvSpPr>
                <p:nvPr/>
              </p:nvSpPr>
              <p:spPr bwMode="auto">
                <a:xfrm>
                  <a:off x="1824" y="1056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5</a:t>
                  </a:r>
                </a:p>
              </p:txBody>
            </p:sp>
            <p:sp>
              <p:nvSpPr>
                <p:cNvPr id="8380" name="Text Box 188"/>
                <p:cNvSpPr txBox="1">
                  <a:spLocks noChangeArrowheads="1"/>
                </p:cNvSpPr>
                <p:nvPr/>
              </p:nvSpPr>
              <p:spPr bwMode="auto">
                <a:xfrm>
                  <a:off x="1820" y="808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6</a:t>
                  </a:r>
                </a:p>
              </p:txBody>
            </p:sp>
            <p:sp>
              <p:nvSpPr>
                <p:cNvPr id="8381" name="Text Box 189"/>
                <p:cNvSpPr txBox="1">
                  <a:spLocks noChangeArrowheads="1"/>
                </p:cNvSpPr>
                <p:nvPr/>
              </p:nvSpPr>
              <p:spPr bwMode="auto">
                <a:xfrm>
                  <a:off x="1828" y="568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7</a:t>
                  </a:r>
                </a:p>
              </p:txBody>
            </p:sp>
            <p:sp>
              <p:nvSpPr>
                <p:cNvPr id="8382" name="Text Box 190"/>
                <p:cNvSpPr txBox="1">
                  <a:spLocks noChangeArrowheads="1"/>
                </p:cNvSpPr>
                <p:nvPr/>
              </p:nvSpPr>
              <p:spPr bwMode="auto">
                <a:xfrm>
                  <a:off x="1816" y="344"/>
                  <a:ext cx="19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8</a:t>
                  </a:r>
                </a:p>
              </p:txBody>
            </p:sp>
            <p:sp>
              <p:nvSpPr>
                <p:cNvPr id="8383" name="Text Box 191"/>
                <p:cNvSpPr txBox="1">
                  <a:spLocks noChangeArrowheads="1"/>
                </p:cNvSpPr>
                <p:nvPr/>
              </p:nvSpPr>
              <p:spPr bwMode="auto">
                <a:xfrm>
                  <a:off x="1804" y="2456"/>
                  <a:ext cx="212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-1</a:t>
                  </a:r>
                </a:p>
              </p:txBody>
            </p:sp>
            <p:sp>
              <p:nvSpPr>
                <p:cNvPr id="8384" name="Text Box 192"/>
                <p:cNvSpPr txBox="1">
                  <a:spLocks noChangeArrowheads="1"/>
                </p:cNvSpPr>
                <p:nvPr/>
              </p:nvSpPr>
              <p:spPr bwMode="auto">
                <a:xfrm>
                  <a:off x="1788" y="2692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-2</a:t>
                  </a:r>
                </a:p>
              </p:txBody>
            </p:sp>
            <p:sp>
              <p:nvSpPr>
                <p:cNvPr id="8385" name="Text Box 193"/>
                <p:cNvSpPr txBox="1">
                  <a:spLocks noChangeArrowheads="1"/>
                </p:cNvSpPr>
                <p:nvPr/>
              </p:nvSpPr>
              <p:spPr bwMode="auto">
                <a:xfrm>
                  <a:off x="1788" y="2932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-3</a:t>
                  </a:r>
                </a:p>
              </p:txBody>
            </p:sp>
            <p:sp>
              <p:nvSpPr>
                <p:cNvPr id="8386" name="Text Box 194"/>
                <p:cNvSpPr txBox="1">
                  <a:spLocks noChangeArrowheads="1"/>
                </p:cNvSpPr>
                <p:nvPr/>
              </p:nvSpPr>
              <p:spPr bwMode="auto">
                <a:xfrm>
                  <a:off x="1784" y="3172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-4</a:t>
                  </a:r>
                </a:p>
              </p:txBody>
            </p:sp>
            <p:sp>
              <p:nvSpPr>
                <p:cNvPr id="8387" name="Text Box 195"/>
                <p:cNvSpPr txBox="1">
                  <a:spLocks noChangeArrowheads="1"/>
                </p:cNvSpPr>
                <p:nvPr/>
              </p:nvSpPr>
              <p:spPr bwMode="auto">
                <a:xfrm>
                  <a:off x="1780" y="340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-5</a:t>
                  </a:r>
                </a:p>
              </p:txBody>
            </p:sp>
            <p:sp>
              <p:nvSpPr>
                <p:cNvPr id="8388" name="Text Box 196"/>
                <p:cNvSpPr txBox="1">
                  <a:spLocks noChangeArrowheads="1"/>
                </p:cNvSpPr>
                <p:nvPr/>
              </p:nvSpPr>
              <p:spPr bwMode="auto">
                <a:xfrm>
                  <a:off x="1776" y="364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-6</a:t>
                  </a:r>
                </a:p>
              </p:txBody>
            </p:sp>
            <p:sp>
              <p:nvSpPr>
                <p:cNvPr id="8389" name="Text Box 197"/>
                <p:cNvSpPr txBox="1">
                  <a:spLocks noChangeArrowheads="1"/>
                </p:cNvSpPr>
                <p:nvPr/>
              </p:nvSpPr>
              <p:spPr bwMode="auto">
                <a:xfrm>
                  <a:off x="1788" y="3872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-7</a:t>
                  </a:r>
                </a:p>
              </p:txBody>
            </p:sp>
            <p:sp>
              <p:nvSpPr>
                <p:cNvPr id="8390" name="Text Box 198"/>
                <p:cNvSpPr txBox="1">
                  <a:spLocks noChangeArrowheads="1"/>
                </p:cNvSpPr>
                <p:nvPr/>
              </p:nvSpPr>
              <p:spPr bwMode="auto">
                <a:xfrm>
                  <a:off x="1796" y="4108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-8</a:t>
                  </a:r>
                </a:p>
              </p:txBody>
            </p:sp>
            <p:sp>
              <p:nvSpPr>
                <p:cNvPr id="8391" name="Text Box 199"/>
                <p:cNvSpPr txBox="1">
                  <a:spLocks noChangeArrowheads="1"/>
                </p:cNvSpPr>
                <p:nvPr/>
              </p:nvSpPr>
              <p:spPr bwMode="auto">
                <a:xfrm>
                  <a:off x="370" y="2244"/>
                  <a:ext cx="24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1200">
                      <a:latin typeface="Comic Sans MS" pitchFamily="66" charset="0"/>
                    </a:rPr>
                    <a:t>-6</a:t>
                  </a:r>
                </a:p>
              </p:txBody>
            </p:sp>
          </p:grpSp>
          <p:sp>
            <p:nvSpPr>
              <p:cNvPr id="8392" name="Text Box 200"/>
              <p:cNvSpPr txBox="1">
                <a:spLocks noChangeArrowheads="1"/>
              </p:cNvSpPr>
              <p:nvPr/>
            </p:nvSpPr>
            <p:spPr bwMode="auto">
              <a:xfrm>
                <a:off x="2133" y="2130"/>
                <a:ext cx="22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b="1">
                    <a:latin typeface="Comic Sans MS" pitchFamily="66" charset="0"/>
                  </a:rPr>
                  <a:t>x</a:t>
                </a:r>
              </a:p>
            </p:txBody>
          </p:sp>
          <p:sp>
            <p:nvSpPr>
              <p:cNvPr id="8393" name="Text Box 201"/>
              <p:cNvSpPr txBox="1">
                <a:spLocks noChangeArrowheads="1"/>
              </p:cNvSpPr>
              <p:nvPr/>
            </p:nvSpPr>
            <p:spPr bwMode="auto">
              <a:xfrm>
                <a:off x="1568" y="24"/>
                <a:ext cx="27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GB" b="1" dirty="0">
                    <a:latin typeface="Comic Sans MS" pitchFamily="66" charset="0"/>
                  </a:rPr>
                  <a:t>y</a:t>
                </a:r>
              </a:p>
            </p:txBody>
          </p:sp>
        </p:grpSp>
        <p:sp>
          <p:nvSpPr>
            <p:cNvPr id="8394" name="Line 202"/>
            <p:cNvSpPr>
              <a:spLocks noChangeShapeType="1"/>
            </p:cNvSpPr>
            <p:nvPr/>
          </p:nvSpPr>
          <p:spPr bwMode="auto">
            <a:xfrm>
              <a:off x="300" y="308"/>
              <a:ext cx="18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8" name="Rectangle 167"/>
          <p:cNvSpPr/>
          <p:nvPr/>
        </p:nvSpPr>
        <p:spPr>
          <a:xfrm>
            <a:off x="3925410" y="376350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n>
                  <a:solidFill>
                    <a:schemeClr val="tx1"/>
                  </a:solidFill>
                </a:ln>
                <a:latin typeface="Trebuchet MS" panose="020B0603020202020204" pitchFamily="34" charset="0"/>
              </a:rPr>
              <a:t>Example </a:t>
            </a:r>
            <a:r>
              <a:rPr lang="en-GB" sz="2400" dirty="0" smtClean="0">
                <a:ln>
                  <a:solidFill>
                    <a:schemeClr val="tx1"/>
                  </a:solidFill>
                </a:ln>
                <a:latin typeface="Trebuchet MS" panose="020B0603020202020204" pitchFamily="34" charset="0"/>
              </a:rPr>
              <a:t>2</a:t>
            </a:r>
            <a:endParaRPr lang="en-GB" dirty="0">
              <a:ln>
                <a:solidFill>
                  <a:schemeClr val="tx1"/>
                </a:solidFill>
              </a:ln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9" name="Text Box 174"/>
              <p:cNvSpPr txBox="1">
                <a:spLocks noChangeArrowheads="1"/>
              </p:cNvSpPr>
              <p:nvPr/>
            </p:nvSpPr>
            <p:spPr bwMode="auto">
              <a:xfrm>
                <a:off x="4211960" y="1713311"/>
                <a:ext cx="435597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3600" dirty="0" smtClean="0">
                    <a:ln>
                      <a:solidFill>
                        <a:schemeClr val="tx1"/>
                      </a:solidFill>
                    </a:ln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𝑦</m:t>
                    </m:r>
                    <m:r>
                      <a:rPr lang="en-GB" sz="36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 = </m:t>
                    </m:r>
                    <m:sSup>
                      <m:sSupPr>
                        <m:ctrlP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GB" sz="3600" b="0" i="1" smtClean="0">
                        <a:latin typeface="Cambria Math"/>
                        <a:cs typeface="Times New Roman" pitchFamily="18" charset="0"/>
                      </a:rPr>
                      <m:t>+5</m:t>
                    </m:r>
                    <m:r>
                      <a:rPr lang="en-GB" sz="36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GB" sz="3600" b="0" i="1" smtClean="0">
                        <a:latin typeface="Cambria Math"/>
                        <a:cs typeface="Times New Roman" pitchFamily="18" charset="0"/>
                      </a:rPr>
                      <m:t>+2</m:t>
                    </m:r>
                  </m:oMath>
                </a14:m>
                <a:endParaRPr lang="en-GB" sz="3600" dirty="0">
                  <a:latin typeface="Trebuchet MS" panose="020B0603020202020204" pitchFamily="34" charset="0"/>
                  <a:ea typeface="Calibri" panose="020F0502020204030204" pitchFamily="34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69" name="Text 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1960" y="1713311"/>
                <a:ext cx="4355976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0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5348274"/>
                  </p:ext>
                </p:extLst>
              </p:nvPr>
            </p:nvGraphicFramePr>
            <p:xfrm>
              <a:off x="3841148" y="2856825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rebuchet MS" panose="020B0603020202020204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70" name="Group 17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5348274"/>
                  </p:ext>
                </p:extLst>
              </p:nvPr>
            </p:nvGraphicFramePr>
            <p:xfrm>
              <a:off x="3841148" y="2856825"/>
              <a:ext cx="5123340" cy="971550"/>
            </p:xfrm>
            <a:graphic>
              <a:graphicData uri="http://schemas.openxmlformats.org/drawingml/2006/table">
                <a:tbl>
                  <a:tblPr/>
                  <a:tblGrid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  <a:gridCol w="512334"/>
                  </a:tblGrid>
                  <a:tr h="511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4762" r="-9023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-1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0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1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2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3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4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GB" sz="24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rebuchet MS" panose="020B0603020202020204" pitchFamily="34" charset="0"/>
                            </a:rPr>
                            <a:t>5</a:t>
                          </a:r>
                        </a:p>
                      </a:txBody>
                      <a:tcPr anchor="ctr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4603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117333" r="-902381" b="-1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omic Sans MS" pitchFamily="66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97412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Comments xmlns="2d37ff32-2469-40c3-8751-7c8acd69bc8b" xsi:nil="true"/>
    <OldUnits xmlns="2d37ff32-2469-40c3-8751-7c8acd69bc8b" xsi:nil="true"/>
    <Description0 xmlns="2d37ff32-2469-40c3-8751-7c8acd69bc8b" xsi:nil="true"/>
    <InUnits xmlns="2d37ff32-2469-40c3-8751-7c8acd69bc8b">
      <Value>157</Value>
      <Value>66</Value>
    </InUnits>
    <OID xmlns="2d37ff32-2469-40c3-8751-7c8acd69bc8b" xsi:nil="true"/>
    <ForStudents xmlns="2d37ff32-2469-40c3-8751-7c8acd69bc8b">false</ForStudent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6A871E-66EE-47CF-A647-BD30A8E0DC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9CC75E-385E-4312-A21B-CF6B8ED98ACA}">
  <ds:schemaRefs>
    <ds:schemaRef ds:uri="http://purl.org/dc/elements/1.1/"/>
    <ds:schemaRef ds:uri="http://schemas.microsoft.com/office/2006/documentManagement/types"/>
    <ds:schemaRef ds:uri="2d37ff32-2469-40c3-8751-7c8acd69bc8b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9E9D60B-246B-4F2D-9F1A-B0F2CC7AA8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910</Words>
  <Application>Microsoft Office PowerPoint</Application>
  <PresentationFormat>On-screen Show (4:3)</PresentationFormat>
  <Paragraphs>382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a quadratic graph m's</dc:title>
  <dc:creator>c.piliero</dc:creator>
  <cp:lastModifiedBy>Warden, M</cp:lastModifiedBy>
  <cp:revision>28</cp:revision>
  <cp:lastPrinted>2016-12-19T08:54:01Z</cp:lastPrinted>
  <dcterms:created xsi:type="dcterms:W3CDTF">2011-11-14T20:17:12Z</dcterms:created>
  <dcterms:modified xsi:type="dcterms:W3CDTF">2018-02-25T17:18:23Z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0x0101002262EBAA8420DC4A85A45181998DD644</vt:lpwstr>
  </property>
  <property fmtid="{D5CDD505-2E9C-101B-9397-08002B2CF9AE}" pid="3" name="Order">
    <vt:r8>328300</vt:r8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TemplateUrl">
    <vt:lpwstr/>
  </property>
</Properties>
</file>