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57" r:id="rId2"/>
    <p:sldId id="258" r:id="rId3"/>
    <p:sldId id="259" r:id="rId4"/>
    <p:sldId id="263" r:id="rId5"/>
    <p:sldId id="260" r:id="rId6"/>
    <p:sldId id="261" r:id="rId7"/>
    <p:sldId id="262" r:id="rId8"/>
    <p:sldId id="272" r:id="rId9"/>
    <p:sldId id="273" r:id="rId10"/>
    <p:sldId id="274" r:id="rId11"/>
    <p:sldId id="275" r:id="rId12"/>
    <p:sldId id="276" r:id="rId13"/>
    <p:sldId id="264" r:id="rId14"/>
    <p:sldId id="265" r:id="rId15"/>
    <p:sldId id="266" r:id="rId16"/>
    <p:sldId id="267" r:id="rId17"/>
    <p:sldId id="288" r:id="rId18"/>
    <p:sldId id="291" r:id="rId19"/>
    <p:sldId id="277" r:id="rId20"/>
    <p:sldId id="290" r:id="rId21"/>
    <p:sldId id="289" r:id="rId22"/>
    <p:sldId id="283" r:id="rId23"/>
    <p:sldId id="284" r:id="rId24"/>
    <p:sldId id="292" r:id="rId25"/>
    <p:sldId id="285" r:id="rId26"/>
    <p:sldId id="293" r:id="rId27"/>
    <p:sldId id="294" r:id="rId28"/>
    <p:sldId id="286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76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AF811-C94F-49B1-A513-887F4950D296}" type="datetimeFigureOut">
              <a:rPr lang="zh-CN" altLang="en-US" smtClean="0"/>
              <a:pPr/>
              <a:t>2018/1/17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72BD3-4730-45E8-A77B-4967FA288E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645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out for students</a:t>
            </a:r>
            <a:r>
              <a:rPr lang="en-GB" baseline="0" dirty="0" smtClean="0"/>
              <a:t> to see/cut 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2BD3-4730-45E8-A77B-4967FA288E9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313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Weaker</a:t>
            </a:r>
            <a:r>
              <a:rPr lang="en-GB" baseline="0" dirty="0" smtClean="0"/>
              <a:t> students may physically need to cut these out to see the link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2BD3-4730-45E8-A77B-4967FA288E9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46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073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4773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807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285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238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641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270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7573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650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191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6532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1517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6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anose="020B0603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tags" Target="../tags/tag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210.png"/><Relationship Id="rId12" Type="http://schemas.openxmlformats.org/officeDocument/2006/relationships/image" Target="../media/image11.png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0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210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0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210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23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0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210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png"/><Relationship Id="rId20" Type="http://schemas.openxmlformats.org/officeDocument/2006/relationships/image" Target="../media/image19.png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23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0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210.png"/><Relationship Id="rId12" Type="http://schemas.openxmlformats.org/officeDocument/2006/relationships/image" Target="../media/image11.png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png"/><Relationship Id="rId20" Type="http://schemas.openxmlformats.org/officeDocument/2006/relationships/image" Target="../media/image19.png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23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323529" y="1052737"/>
            <a:ext cx="2088231" cy="2118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blipFill>
                <a:blip r:embed="rId5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a = 140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blipFill>
                <a:blip r:embed="rId6"/>
                <a:stretch>
                  <a:fillRect l="-314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195736" y="28922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True or False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3411237" y="1052737"/>
            <a:ext cx="2240883" cy="1887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b = 60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blipFill>
                <a:blip r:embed="rId8"/>
                <a:stretch>
                  <a:fillRect l="-278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blipFill>
                <a:blip r:embed="rId9"/>
                <a:stretch>
                  <a:fillRect l="-9639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27322" y="6269250"/>
            <a:ext cx="8568951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Challenge: Which parallel lines rule has been applied in each case?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501093" y="3597761"/>
            <a:ext cx="2007355" cy="2168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6516216" y="1077094"/>
            <a:ext cx="2276475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3508628" y="3717032"/>
            <a:ext cx="2359516" cy="22261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grayscl/>
          </a:blip>
          <a:stretch>
            <a:fillRect/>
          </a:stretch>
        </p:blipFill>
        <p:spPr>
          <a:xfrm>
            <a:off x="7020272" y="3645024"/>
            <a:ext cx="1799190" cy="22261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c = 126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blipFill>
                <a:blip r:embed="rId14"/>
                <a:stretch>
                  <a:fillRect l="-2787" t="-11475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blipFill>
                <a:blip r:embed="rId15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d = 58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blipFill>
                <a:blip r:embed="rId16"/>
                <a:stretch>
                  <a:fillRect l="-314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e = 130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blipFill>
                <a:blip r:embed="rId17"/>
                <a:stretch>
                  <a:fillRect l="-278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88224" y="5741234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f = 98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741234"/>
                <a:ext cx="1746003" cy="369332"/>
              </a:xfrm>
              <a:prstGeom prst="rect">
                <a:avLst/>
              </a:prstGeom>
              <a:blipFill rotWithShape="1">
                <a:blip r:embed="rId18"/>
                <a:stretch>
                  <a:fillRect l="-3147" t="-100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blipFill>
                <a:blip r:embed="rId19"/>
                <a:stretch>
                  <a:fillRect l="-10843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blipFill>
                <a:blip r:embed="rId20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blipFill>
                <a:blip r:embed="rId21"/>
                <a:stretch>
                  <a:fillRect l="-9639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2"/>
    </p:custDataLst>
    <p:extLst>
      <p:ext uri="{BB962C8B-B14F-4D97-AF65-F5344CB8AC3E}">
        <p14:creationId xmlns:p14="http://schemas.microsoft.com/office/powerpoint/2010/main" val="3133691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23529" y="1052737"/>
            <a:ext cx="2088231" cy="2118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blipFill>
                <a:blip r:embed="rId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a = 140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blipFill>
                <a:blip r:embed="rId5"/>
                <a:stretch>
                  <a:fillRect l="-314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195736" y="28922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True or False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411237" y="1052737"/>
            <a:ext cx="2240883" cy="1887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b = 60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blipFill>
                <a:blip r:embed="rId7"/>
                <a:stretch>
                  <a:fillRect l="-278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blipFill>
                <a:blip r:embed="rId8"/>
                <a:stretch>
                  <a:fillRect l="-9639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501093" y="3597761"/>
            <a:ext cx="2007355" cy="2168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6516216" y="1077094"/>
            <a:ext cx="2276475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3508628" y="3717032"/>
            <a:ext cx="2359516" cy="22261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7020272" y="3645024"/>
            <a:ext cx="1799190" cy="22261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c = 126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blipFill>
                <a:blip r:embed="rId13"/>
                <a:stretch>
                  <a:fillRect l="-2787" t="-11475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blipFill>
                <a:blip r:embed="rId1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d = 58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blipFill>
                <a:blip r:embed="rId15"/>
                <a:stretch>
                  <a:fillRect l="-314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e = 130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blipFill>
                <a:blip r:embed="rId16"/>
                <a:stretch>
                  <a:fillRect l="-278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444208" y="5741234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f = 98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5741234"/>
                <a:ext cx="1746003" cy="369332"/>
              </a:xfrm>
              <a:prstGeom prst="rect">
                <a:avLst/>
              </a:prstGeom>
              <a:blipFill rotWithShape="1">
                <a:blip r:embed="rId17"/>
                <a:stretch>
                  <a:fillRect l="-2787" t="-100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blipFill>
                <a:blip r:embed="rId18"/>
                <a:stretch>
                  <a:fillRect l="-10843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blipFill>
                <a:blip r:embed="rId19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blipFill>
                <a:blip r:embed="rId20"/>
                <a:stretch>
                  <a:fillRect l="-9639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27322" y="6269250"/>
            <a:ext cx="8568951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Challenge: Which parallel lines rule has been applied in each case?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067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23529" y="1052737"/>
            <a:ext cx="2088231" cy="2118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blipFill>
                <a:blip r:embed="rId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a = 140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blipFill>
                <a:blip r:embed="rId5"/>
                <a:stretch>
                  <a:fillRect l="-314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195736" y="28922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True or False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411237" y="1052737"/>
            <a:ext cx="2240883" cy="1887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Angle b = 60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blipFill>
                <a:blip r:embed="rId7"/>
                <a:stretch>
                  <a:fillRect l="-278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blipFill>
                <a:blip r:embed="rId8"/>
                <a:stretch>
                  <a:fillRect l="-9639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501093" y="3597761"/>
            <a:ext cx="2007355" cy="2168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6516216" y="1077094"/>
            <a:ext cx="2276475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3508628" y="3717032"/>
            <a:ext cx="2359516" cy="22261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7020272" y="3645024"/>
            <a:ext cx="1799190" cy="22261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c = 126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blipFill>
                <a:blip r:embed="rId13"/>
                <a:stretch>
                  <a:fillRect l="-2787" t="-11475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blipFill>
                <a:blip r:embed="rId1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d = 58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blipFill>
                <a:blip r:embed="rId15"/>
                <a:stretch>
                  <a:fillRect l="-314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e = 130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blipFill>
                <a:blip r:embed="rId16"/>
                <a:stretch>
                  <a:fillRect l="-278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16216" y="5741234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Angle f = 98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5741234"/>
                <a:ext cx="1746003" cy="369332"/>
              </a:xfrm>
              <a:prstGeom prst="rect">
                <a:avLst/>
              </a:prstGeom>
              <a:blipFill rotWithShape="1">
                <a:blip r:embed="rId17"/>
                <a:stretch>
                  <a:fillRect l="-3147" t="-100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blipFill>
                <a:blip r:embed="rId18"/>
                <a:stretch>
                  <a:fillRect l="-10843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blipFill>
                <a:blip r:embed="rId19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blipFill>
                <a:blip r:embed="rId20"/>
                <a:stretch>
                  <a:fillRect l="-9639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27322" y="6269250"/>
            <a:ext cx="8568951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Challenge: Which parallel lines rule has been applied in each case?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292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23529" y="1052737"/>
            <a:ext cx="2088231" cy="2118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blipFill>
                <a:blip r:embed="rId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a = 140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blipFill>
                <a:blip r:embed="rId5"/>
                <a:stretch>
                  <a:fillRect l="-314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195736" y="28922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True or False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411237" y="1052737"/>
            <a:ext cx="2240883" cy="1887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Angle b = 60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blipFill>
                <a:blip r:embed="rId7"/>
                <a:stretch>
                  <a:fillRect l="-278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blipFill>
                <a:blip r:embed="rId8"/>
                <a:stretch>
                  <a:fillRect l="-9639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501093" y="3597761"/>
            <a:ext cx="2007355" cy="2168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6516216" y="1077094"/>
            <a:ext cx="2276475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3508628" y="3717032"/>
            <a:ext cx="2359516" cy="22261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7020272" y="3645024"/>
            <a:ext cx="1799190" cy="22261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c = 126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blipFill>
                <a:blip r:embed="rId13"/>
                <a:stretch>
                  <a:fillRect l="-2787" t="-11475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blipFill>
                <a:blip r:embed="rId1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Angle d = 58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blipFill>
                <a:blip r:embed="rId15"/>
                <a:stretch>
                  <a:fillRect l="-314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Angle e = 130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blipFill>
                <a:blip r:embed="rId16"/>
                <a:stretch>
                  <a:fillRect l="-278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16216" y="5741234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Angle f = 98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5741234"/>
                <a:ext cx="1746003" cy="369332"/>
              </a:xfrm>
              <a:prstGeom prst="rect">
                <a:avLst/>
              </a:prstGeom>
              <a:blipFill rotWithShape="1">
                <a:blip r:embed="rId13"/>
                <a:stretch>
                  <a:fillRect l="-3147" t="-100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blipFill>
                <a:blip r:embed="rId18"/>
                <a:stretch>
                  <a:fillRect l="-10843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blipFill>
                <a:blip r:embed="rId19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blipFill>
                <a:blip r:embed="rId20"/>
                <a:stretch>
                  <a:fillRect l="-9639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27322" y="6269250"/>
            <a:ext cx="8568951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Challenge: Which parallel lines rule has been applied in each case?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54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23529" y="1052737"/>
            <a:ext cx="2088231" cy="2118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blipFill>
                <a:blip r:embed="rId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a = 140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blipFill>
                <a:blip r:embed="rId5"/>
                <a:stretch>
                  <a:fillRect l="-314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195736" y="28922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True or False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411237" y="1052737"/>
            <a:ext cx="2240883" cy="1887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Angle b = 60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blipFill>
                <a:blip r:embed="rId7"/>
                <a:stretch>
                  <a:fillRect l="-278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blipFill>
                <a:blip r:embed="rId8"/>
                <a:stretch>
                  <a:fillRect l="-9639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501093" y="3597761"/>
            <a:ext cx="2007355" cy="2168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6516216" y="1077094"/>
            <a:ext cx="2276475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3508628" y="3717032"/>
            <a:ext cx="2359516" cy="22261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7020272" y="3645024"/>
            <a:ext cx="1799190" cy="22261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c = 126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blipFill>
                <a:blip r:embed="rId13"/>
                <a:stretch>
                  <a:fillRect l="-2787" t="-11475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blipFill>
                <a:blip r:embed="rId1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Angle d = 58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blipFill>
                <a:blip r:embed="rId15"/>
                <a:stretch>
                  <a:fillRect l="-314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Angle e = 130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blipFill>
                <a:blip r:embed="rId16"/>
                <a:stretch>
                  <a:fillRect l="-278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16216" y="5741234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Angle f = 98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5741234"/>
                <a:ext cx="1746003" cy="369332"/>
              </a:xfrm>
              <a:prstGeom prst="rect">
                <a:avLst/>
              </a:prstGeom>
              <a:blipFill rotWithShape="1">
                <a:blip r:embed="rId13"/>
                <a:stretch>
                  <a:fillRect l="-3147" t="-100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blipFill>
                <a:blip r:embed="rId18"/>
                <a:stretch>
                  <a:fillRect l="-10843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blipFill>
                <a:blip r:embed="rId19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blipFill>
                <a:blip r:embed="rId20"/>
                <a:stretch>
                  <a:fillRect l="-9639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27322" y="6269250"/>
            <a:ext cx="8568951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Challenge: Which parallel lines rule has been applied in each case?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71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23529" y="1052737"/>
            <a:ext cx="2088231" cy="2118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blipFill>
                <a:blip r:embed="rId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a = 140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blipFill>
                <a:blip r:embed="rId5"/>
                <a:stretch>
                  <a:fillRect l="-314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195736" y="28922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True or False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411237" y="1052737"/>
            <a:ext cx="2240883" cy="1887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Angle b = 60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blipFill>
                <a:blip r:embed="rId7"/>
                <a:stretch>
                  <a:fillRect l="-278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blipFill>
                <a:blip r:embed="rId8"/>
                <a:stretch>
                  <a:fillRect l="-9639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501093" y="3597761"/>
            <a:ext cx="2007355" cy="2168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6516216" y="1077094"/>
            <a:ext cx="2276475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3508628" y="3717032"/>
            <a:ext cx="2359516" cy="22261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7020272" y="3645024"/>
            <a:ext cx="1799190" cy="22261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c = 126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blipFill>
                <a:blip r:embed="rId13"/>
                <a:stretch>
                  <a:fillRect l="-2787" t="-11475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blipFill>
                <a:blip r:embed="rId1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Angle d = 58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blipFill>
                <a:blip r:embed="rId15"/>
                <a:stretch>
                  <a:fillRect l="-314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e = 130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blipFill>
                <a:blip r:embed="rId16"/>
                <a:stretch>
                  <a:fillRect l="-278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16216" y="5741234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Angle f = 98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5741234"/>
                <a:ext cx="1746003" cy="369332"/>
              </a:xfrm>
              <a:prstGeom prst="rect">
                <a:avLst/>
              </a:prstGeom>
              <a:blipFill rotWithShape="1">
                <a:blip r:embed="rId13"/>
                <a:stretch>
                  <a:fillRect l="-3147" t="-100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blipFill>
                <a:blip r:embed="rId18"/>
                <a:stretch>
                  <a:fillRect l="-10843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blipFill>
                <a:blip r:embed="rId19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blipFill>
                <a:blip r:embed="rId20"/>
                <a:stretch>
                  <a:fillRect l="-9639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27322" y="6269250"/>
            <a:ext cx="8568951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Challenge: Which parallel lines rule has been applied in each case?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79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23529" y="1052737"/>
            <a:ext cx="2088231" cy="2118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8800"/>
                <a:ext cx="504056" cy="369332"/>
              </a:xfrm>
              <a:prstGeom prst="rect">
                <a:avLst/>
              </a:prstGeom>
              <a:blipFill>
                <a:blip r:embed="rId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a = 140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96952"/>
                <a:ext cx="1746003" cy="369332"/>
              </a:xfrm>
              <a:prstGeom prst="rect">
                <a:avLst/>
              </a:prstGeom>
              <a:blipFill>
                <a:blip r:embed="rId5"/>
                <a:stretch>
                  <a:fillRect l="-314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195736" y="289222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True or False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411237" y="1052737"/>
            <a:ext cx="2240883" cy="1887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Angle b = 60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2996952"/>
                <a:ext cx="1746003" cy="369332"/>
              </a:xfrm>
              <a:prstGeom prst="rect">
                <a:avLst/>
              </a:prstGeom>
              <a:blipFill>
                <a:blip r:embed="rId7"/>
                <a:stretch>
                  <a:fillRect l="-2787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301" y="1331476"/>
                <a:ext cx="504056" cy="369332"/>
              </a:xfrm>
              <a:prstGeom prst="rect">
                <a:avLst/>
              </a:prstGeom>
              <a:blipFill>
                <a:blip r:embed="rId8"/>
                <a:stretch>
                  <a:fillRect l="-9639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501093" y="3597761"/>
            <a:ext cx="2007355" cy="2168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6516216" y="1077094"/>
            <a:ext cx="2276475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3508628" y="3717032"/>
            <a:ext cx="2359516" cy="22261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7020272" y="3645024"/>
            <a:ext cx="1799190" cy="22261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c = 126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51" y="3004930"/>
                <a:ext cx="1746003" cy="369332"/>
              </a:xfrm>
              <a:prstGeom prst="rect">
                <a:avLst/>
              </a:prstGeom>
              <a:blipFill>
                <a:blip r:embed="rId13"/>
                <a:stretch>
                  <a:fillRect l="-2787" t="-11475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290" y="2080884"/>
                <a:ext cx="504056" cy="369332"/>
              </a:xfrm>
              <a:prstGeom prst="rect">
                <a:avLst/>
              </a:prstGeom>
              <a:blipFill>
                <a:blip r:embed="rId14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Angle d = 58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33256"/>
                <a:ext cx="1746003" cy="369332"/>
              </a:xfrm>
              <a:prstGeom prst="rect">
                <a:avLst/>
              </a:prstGeom>
              <a:blipFill>
                <a:blip r:embed="rId15"/>
                <a:stretch>
                  <a:fillRect l="-314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e = 130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015" y="5733256"/>
                <a:ext cx="1746003" cy="369332"/>
              </a:xfrm>
              <a:prstGeom prst="rect">
                <a:avLst/>
              </a:prstGeom>
              <a:blipFill>
                <a:blip r:embed="rId16"/>
                <a:stretch>
                  <a:fillRect l="-2787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70413" y="5741234"/>
                <a:ext cx="1746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Angle f = 98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413" y="5741234"/>
                <a:ext cx="1746003" cy="369332"/>
              </a:xfrm>
              <a:prstGeom prst="rect">
                <a:avLst/>
              </a:prstGeom>
              <a:blipFill rotWithShape="1">
                <a:blip r:embed="rId17"/>
                <a:stretch>
                  <a:fillRect l="-3147" t="-100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14356"/>
                <a:ext cx="504056" cy="369332"/>
              </a:xfrm>
              <a:prstGeom prst="rect">
                <a:avLst/>
              </a:prstGeom>
              <a:blipFill>
                <a:blip r:embed="rId18"/>
                <a:stretch>
                  <a:fillRect l="-10843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024815"/>
                <a:ext cx="504056" cy="369332"/>
              </a:xfrm>
              <a:prstGeom prst="rect">
                <a:avLst/>
              </a:prstGeom>
              <a:blipFill>
                <a:blip r:embed="rId19"/>
                <a:stretch>
                  <a:fillRect l="-1097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727" y="4009590"/>
                <a:ext cx="504056" cy="369332"/>
              </a:xfrm>
              <a:prstGeom prst="rect">
                <a:avLst/>
              </a:prstGeom>
              <a:blipFill>
                <a:blip r:embed="rId20"/>
                <a:stretch>
                  <a:fillRect l="-9639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27322" y="6269250"/>
            <a:ext cx="8568951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Challenge: Which parallel lines rule has been applied in each case?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90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6"/>
          <p:cNvSpPr txBox="1">
            <a:spLocks noChangeArrowheads="1"/>
          </p:cNvSpPr>
          <p:nvPr/>
        </p:nvSpPr>
        <p:spPr bwMode="auto">
          <a:xfrm>
            <a:off x="1403350" y="404813"/>
            <a:ext cx="6769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800" dirty="0">
                <a:latin typeface="Trebuchet MS" panose="020B0603020202020204" pitchFamily="34" charset="0"/>
              </a:rPr>
              <a:t>On your whiteboards, show me </a:t>
            </a:r>
            <a:r>
              <a:rPr lang="en-GB" altLang="en-US" sz="2800" dirty="0" smtClean="0">
                <a:latin typeface="Trebuchet MS" panose="020B0603020202020204" pitchFamily="34" charset="0"/>
              </a:rPr>
              <a:t>…</a:t>
            </a:r>
            <a:endParaRPr lang="en-GB" altLang="en-US" sz="2800" dirty="0">
              <a:latin typeface="Trebuchet MS" panose="020B0603020202020204" pitchFamily="34" charset="0"/>
            </a:endParaRPr>
          </a:p>
        </p:txBody>
      </p:sp>
      <p:sp>
        <p:nvSpPr>
          <p:cNvPr id="9219" name="TextBox 8"/>
          <p:cNvSpPr txBox="1">
            <a:spLocks noChangeArrowheads="1"/>
          </p:cNvSpPr>
          <p:nvPr/>
        </p:nvSpPr>
        <p:spPr bwMode="auto">
          <a:xfrm>
            <a:off x="989013" y="1700213"/>
            <a:ext cx="718343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of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parallel lines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and 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alternate </a:t>
            </a:r>
            <a:r>
              <a:rPr lang="en-GB" altLang="en-US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angles </a:t>
            </a:r>
            <a:r>
              <a:rPr lang="en-GB" altLang="en-US" sz="2400" dirty="0">
                <a:latin typeface="Trebuchet MS" panose="020B0603020202020204" pitchFamily="34" charset="0"/>
              </a:rPr>
              <a:t>that are 38°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506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5"/>
          <p:cNvSpPr txBox="1">
            <a:spLocks noChangeArrowheads="1"/>
          </p:cNvSpPr>
          <p:nvPr/>
        </p:nvSpPr>
        <p:spPr bwMode="auto">
          <a:xfrm>
            <a:off x="1403350" y="404813"/>
            <a:ext cx="6769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800" dirty="0">
                <a:latin typeface="Trebuchet MS" panose="020B0603020202020204" pitchFamily="34" charset="0"/>
              </a:rPr>
              <a:t>On your whiteboards, show me </a:t>
            </a:r>
            <a:r>
              <a:rPr lang="en-GB" altLang="en-US" sz="2800" dirty="0" smtClean="0">
                <a:latin typeface="Trebuchet MS" panose="020B0603020202020204" pitchFamily="34" charset="0"/>
              </a:rPr>
              <a:t>…</a:t>
            </a:r>
            <a:endParaRPr lang="en-GB" altLang="en-US" sz="2800" dirty="0">
              <a:latin typeface="Trebuchet MS" panose="020B0603020202020204" pitchFamily="34" charset="0"/>
            </a:endParaRPr>
          </a:p>
        </p:txBody>
      </p:sp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520700" y="1700213"/>
            <a:ext cx="81026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of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parallel lines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and 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of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corresponding </a:t>
            </a:r>
            <a:r>
              <a:rPr lang="en-GB" altLang="en-US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angles </a:t>
            </a:r>
            <a:r>
              <a:rPr lang="en-GB" altLang="en-US" sz="2400" dirty="0">
                <a:latin typeface="Trebuchet MS" panose="020B0603020202020204" pitchFamily="34" charset="0"/>
              </a:rPr>
              <a:t>that are 54°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638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5"/>
          <p:cNvSpPr txBox="1">
            <a:spLocks noChangeArrowheads="1"/>
          </p:cNvSpPr>
          <p:nvPr/>
        </p:nvSpPr>
        <p:spPr bwMode="auto">
          <a:xfrm>
            <a:off x="1403350" y="404813"/>
            <a:ext cx="6769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800" dirty="0">
                <a:latin typeface="Trebuchet MS" panose="020B0603020202020204" pitchFamily="34" charset="0"/>
              </a:rPr>
              <a:t>On your whiteboards, show me </a:t>
            </a:r>
            <a:r>
              <a:rPr lang="en-GB" altLang="en-US" sz="2800" dirty="0" smtClean="0">
                <a:latin typeface="Trebuchet MS" panose="020B0603020202020204" pitchFamily="34" charset="0"/>
              </a:rPr>
              <a:t>…</a:t>
            </a:r>
            <a:endParaRPr lang="en-GB" altLang="en-US" sz="2800" dirty="0">
              <a:latin typeface="Trebuchet MS" panose="020B0603020202020204" pitchFamily="34" charset="0"/>
            </a:endParaRPr>
          </a:p>
        </p:txBody>
      </p:sp>
      <p:sp>
        <p:nvSpPr>
          <p:cNvPr id="11267" name="TextBox 6"/>
          <p:cNvSpPr txBox="1">
            <a:spLocks noChangeArrowheads="1"/>
          </p:cNvSpPr>
          <p:nvPr/>
        </p:nvSpPr>
        <p:spPr bwMode="auto">
          <a:xfrm>
            <a:off x="989013" y="1700213"/>
            <a:ext cx="718343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of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parallel lines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and 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of </a:t>
            </a:r>
            <a:r>
              <a:rPr lang="en-GB" altLang="en-US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interior angles</a:t>
            </a:r>
            <a:r>
              <a:rPr lang="en-GB" altLang="en-US" sz="2400" dirty="0">
                <a:latin typeface="Trebuchet MS" panose="020B0603020202020204" pitchFamily="34" charset="0"/>
              </a:rPr>
              <a:t>, one of which is 63°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489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6"/>
          <p:cNvSpPr txBox="1">
            <a:spLocks noChangeArrowheads="1"/>
          </p:cNvSpPr>
          <p:nvPr/>
        </p:nvSpPr>
        <p:spPr bwMode="auto">
          <a:xfrm>
            <a:off x="1403350" y="404813"/>
            <a:ext cx="6769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800" dirty="0">
                <a:latin typeface="Trebuchet MS" panose="020B0603020202020204" pitchFamily="34" charset="0"/>
              </a:rPr>
              <a:t>On your whiteboards, show me </a:t>
            </a:r>
            <a:r>
              <a:rPr lang="en-GB" altLang="en-US" sz="2800" dirty="0" smtClean="0">
                <a:latin typeface="Trebuchet MS" panose="020B0603020202020204" pitchFamily="34" charset="0"/>
              </a:rPr>
              <a:t>…</a:t>
            </a:r>
            <a:endParaRPr lang="en-GB" altLang="en-US" sz="2800" dirty="0">
              <a:latin typeface="Trebuchet MS" panose="020B0603020202020204" pitchFamily="34" charset="0"/>
            </a:endParaRPr>
          </a:p>
        </p:txBody>
      </p:sp>
      <p:sp>
        <p:nvSpPr>
          <p:cNvPr id="12291" name="TextBox 8"/>
          <p:cNvSpPr txBox="1">
            <a:spLocks noChangeArrowheads="1"/>
          </p:cNvSpPr>
          <p:nvPr/>
        </p:nvSpPr>
        <p:spPr bwMode="auto">
          <a:xfrm>
            <a:off x="611188" y="1700213"/>
            <a:ext cx="75612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of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parallel lines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and 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of </a:t>
            </a:r>
            <a:r>
              <a:rPr lang="en-GB" altLang="en-US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alternate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angles </a:t>
            </a:r>
            <a:r>
              <a:rPr lang="en-GB" altLang="en-US" sz="2400" dirty="0">
                <a:latin typeface="Trebuchet MS" panose="020B0603020202020204" pitchFamily="34" charset="0"/>
              </a:rPr>
              <a:t>that are 72°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09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323528" y="1700213"/>
            <a:ext cx="864095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 pair of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parallel lines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and </a:t>
            </a: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Any pair of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angles</a:t>
            </a:r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endParaRPr lang="en-GB" alt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GB" altLang="en-US" sz="2400" dirty="0">
                <a:latin typeface="Trebuchet MS" panose="020B0603020202020204" pitchFamily="34" charset="0"/>
              </a:rPr>
              <a:t>Make sure you label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the parallel lines rule that you have used</a:t>
            </a:r>
            <a:endParaRPr lang="en-GB" altLang="en-US" sz="2400" dirty="0">
              <a:latin typeface="Trebuchet MS" panose="020B0603020202020204" pitchFamily="34" charset="0"/>
            </a:endParaRPr>
          </a:p>
        </p:txBody>
      </p:sp>
      <p:sp>
        <p:nvSpPr>
          <p:cNvPr id="13315" name="TextBox 6"/>
          <p:cNvSpPr txBox="1">
            <a:spLocks noChangeArrowheads="1"/>
          </p:cNvSpPr>
          <p:nvPr/>
        </p:nvSpPr>
        <p:spPr bwMode="auto">
          <a:xfrm>
            <a:off x="1403350" y="404813"/>
            <a:ext cx="6769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800" dirty="0">
                <a:latin typeface="Trebuchet MS" panose="020B0603020202020204" pitchFamily="34" charset="0"/>
              </a:rPr>
              <a:t>On your whiteboards, show me </a:t>
            </a:r>
            <a:r>
              <a:rPr lang="en-GB" altLang="en-US" sz="2800" dirty="0" smtClean="0">
                <a:latin typeface="Trebuchet MS" panose="020B0603020202020204" pitchFamily="34" charset="0"/>
              </a:rPr>
              <a:t>…</a:t>
            </a:r>
            <a:endParaRPr lang="en-GB" altLang="en-US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115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1844824"/>
            <a:ext cx="8352928" cy="47525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56176" y="1844824"/>
            <a:ext cx="2592288" cy="47525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563888" y="1844824"/>
            <a:ext cx="2592288" cy="47525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4008" y="4077072"/>
            <a:ext cx="36004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236296" y="4077072"/>
            <a:ext cx="36004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8" y="139279"/>
            <a:ext cx="831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rebuchet MS" panose="020B0603020202020204" pitchFamily="34" charset="0"/>
              </a:rPr>
              <a:t>The diagram below shows an isosceles triangle inside a rectangle</a:t>
            </a:r>
            <a:endParaRPr lang="en-GB" sz="2200" dirty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6821" y="1161328"/>
            <a:ext cx="8316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rebuchet MS" panose="020B0603020202020204" pitchFamily="34" charset="0"/>
              </a:rPr>
              <a:t>Can you find a pair of parallel lines in the diagram?</a:t>
            </a:r>
            <a:endParaRPr lang="en-GB" sz="2200" dirty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504" y="155679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2160" y="1535739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B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32440" y="150031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C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711952" y="6480629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D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19872" y="6538991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E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668" y="64886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F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661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1844824"/>
            <a:ext cx="8352928" cy="47525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56176" y="1844824"/>
            <a:ext cx="2592288" cy="47525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563888" y="1844824"/>
            <a:ext cx="2592288" cy="47525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4008" y="4077072"/>
            <a:ext cx="36004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236296" y="4077072"/>
            <a:ext cx="36004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8" y="139279"/>
            <a:ext cx="831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rebuchet MS" panose="020B0603020202020204" pitchFamily="34" charset="0"/>
              </a:rPr>
              <a:t>The diagram below shows an isosceles triangle inside a rectangle</a:t>
            </a:r>
            <a:endParaRPr lang="en-GB" sz="2200" dirty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048" y="1125251"/>
            <a:ext cx="8316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rebuchet MS" panose="020B0603020202020204" pitchFamily="34" charset="0"/>
              </a:rPr>
              <a:t>How many pairs of </a:t>
            </a:r>
            <a:r>
              <a:rPr lang="en-GB" sz="2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alternate angles </a:t>
            </a:r>
            <a:r>
              <a:rPr lang="en-GB" sz="2200" dirty="0" smtClean="0">
                <a:latin typeface="Trebuchet MS" panose="020B0603020202020204" pitchFamily="34" charset="0"/>
              </a:rPr>
              <a:t>can you find?</a:t>
            </a:r>
            <a:endParaRPr lang="en-GB" sz="22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155679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535739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B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2440" y="150031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C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11952" y="6480629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D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19872" y="6538991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E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68" y="64886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F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035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1844824"/>
            <a:ext cx="8352928" cy="47525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56176" y="1844824"/>
            <a:ext cx="2592288" cy="47525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563888" y="1844824"/>
            <a:ext cx="2592288" cy="47525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4008" y="4077072"/>
            <a:ext cx="36004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236296" y="4077072"/>
            <a:ext cx="36004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8" y="139279"/>
            <a:ext cx="831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rebuchet MS" panose="020B0603020202020204" pitchFamily="34" charset="0"/>
              </a:rPr>
              <a:t>The diagram below shows an isosceles triangle inside a rectangle</a:t>
            </a:r>
            <a:endParaRPr lang="en-GB" sz="22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155679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535739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B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2440" y="150031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C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11952" y="6480629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D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19872" y="6538991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E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68" y="64886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F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2048" y="1125251"/>
            <a:ext cx="8316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rebuchet MS" panose="020B0603020202020204" pitchFamily="34" charset="0"/>
              </a:rPr>
              <a:t>How many pairs of </a:t>
            </a:r>
            <a:r>
              <a:rPr lang="en-GB" sz="2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corresponding angles </a:t>
            </a:r>
            <a:r>
              <a:rPr lang="en-GB" sz="2200" dirty="0" smtClean="0">
                <a:latin typeface="Trebuchet MS" panose="020B0603020202020204" pitchFamily="34" charset="0"/>
              </a:rPr>
              <a:t>can you find?</a:t>
            </a:r>
            <a:endParaRPr lang="en-GB" sz="22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839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1844824"/>
            <a:ext cx="8352928" cy="47525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56176" y="1844824"/>
            <a:ext cx="2592288" cy="47525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563888" y="1844824"/>
            <a:ext cx="2592288" cy="47525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4008" y="4077072"/>
            <a:ext cx="36004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236296" y="4077072"/>
            <a:ext cx="36004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8" y="139279"/>
            <a:ext cx="831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rebuchet MS" panose="020B0603020202020204" pitchFamily="34" charset="0"/>
              </a:rPr>
              <a:t>The diagram below shows an isosceles triangle inside a rectangle</a:t>
            </a:r>
            <a:endParaRPr lang="en-GB" sz="22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155679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535739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B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2440" y="150031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C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11952" y="6480629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D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19872" y="6538991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E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68" y="64886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F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2048" y="1125251"/>
            <a:ext cx="8316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smtClean="0">
                <a:latin typeface="Trebuchet MS" panose="020B0603020202020204" pitchFamily="34" charset="0"/>
              </a:rPr>
              <a:t>How many pairs of </a:t>
            </a:r>
            <a:r>
              <a:rPr lang="en-GB" sz="2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interior angles </a:t>
            </a:r>
            <a:r>
              <a:rPr lang="en-GB" sz="2200" dirty="0" smtClean="0">
                <a:latin typeface="Trebuchet MS" panose="020B0603020202020204" pitchFamily="34" charset="0"/>
              </a:rPr>
              <a:t>can you find?</a:t>
            </a:r>
            <a:endParaRPr lang="en-GB" sz="22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318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14242"/>
            <a:ext cx="8229600" cy="1143000"/>
          </a:xfrm>
        </p:spPr>
        <p:txBody>
          <a:bodyPr/>
          <a:lstStyle/>
          <a:p>
            <a:r>
              <a:rPr lang="en-GB" dirty="0" smtClean="0"/>
              <a:t>Your turn …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07504" y="879287"/>
            <a:ext cx="892899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Find the missing angles stating the angle rules you have used each time</a:t>
            </a:r>
            <a:endParaRPr lang="en-GB" sz="2400" kern="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grayscl/>
          </a:blip>
          <a:srcRect l="15674" t="10839" r="51034" b="5162"/>
          <a:stretch/>
        </p:blipFill>
        <p:spPr>
          <a:xfrm>
            <a:off x="251520" y="2358752"/>
            <a:ext cx="3463353" cy="38884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305" y="1864568"/>
            <a:ext cx="4448175" cy="4876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812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14242"/>
            <a:ext cx="8229600" cy="1143000"/>
          </a:xfrm>
        </p:spPr>
        <p:txBody>
          <a:bodyPr/>
          <a:lstStyle/>
          <a:p>
            <a:r>
              <a:rPr lang="en-GB" dirty="0" smtClean="0"/>
              <a:t>Your turn …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07504" y="879287"/>
            <a:ext cx="892899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Find the missing angles stating the angle rules you have used each time</a:t>
            </a:r>
            <a:endParaRPr lang="en-GB" sz="2400" kern="0" dirty="0">
              <a:latin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grayscl/>
          </a:blip>
          <a:srcRect l="60733" t="10839" r="1130" b="5162"/>
          <a:stretch/>
        </p:blipFill>
        <p:spPr>
          <a:xfrm>
            <a:off x="292201" y="2358752"/>
            <a:ext cx="3967408" cy="38884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305" y="1864568"/>
            <a:ext cx="4448175" cy="4876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632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199593"/>
            <a:ext cx="83445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Rebecca has three rectangular sheets of paper. </a:t>
            </a:r>
          </a:p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She cuts each sheet into two pieces.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pPr algn="ctr"/>
            <a:endParaRPr lang="en-US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She now has the six pieces, </a:t>
            </a:r>
            <a:r>
              <a:rPr lang="en-US" sz="2400" b="1" i="1" dirty="0" smtClean="0">
                <a:latin typeface="Trebuchet MS" panose="020B0603020202020204" pitchFamily="34" charset="0"/>
              </a:rPr>
              <a:t>A</a:t>
            </a:r>
            <a:r>
              <a:rPr lang="en-US" sz="2400" dirty="0" smtClean="0">
                <a:latin typeface="Trebuchet MS" panose="020B0603020202020204" pitchFamily="34" charset="0"/>
              </a:rPr>
              <a:t> to </a:t>
            </a:r>
            <a:r>
              <a:rPr lang="en-US" sz="2400" b="1" i="1" dirty="0" smtClean="0">
                <a:latin typeface="Trebuchet MS" panose="020B0603020202020204" pitchFamily="34" charset="0"/>
              </a:rPr>
              <a:t>F</a:t>
            </a:r>
            <a:r>
              <a:rPr lang="en-US" sz="2400" dirty="0" smtClean="0">
                <a:latin typeface="Trebuchet MS" panose="020B0603020202020204" pitchFamily="34" charset="0"/>
              </a:rPr>
              <a:t>, shown below: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 r="69699" b="68835"/>
          <a:stretch>
            <a:fillRect/>
          </a:stretch>
        </p:blipFill>
        <p:spPr bwMode="auto">
          <a:xfrm rot="405373">
            <a:off x="2765929" y="3690009"/>
            <a:ext cx="2195736" cy="24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 l="56727" t="4250" r="5966" b="70251"/>
          <a:stretch>
            <a:fillRect/>
          </a:stretch>
        </p:blipFill>
        <p:spPr bwMode="auto">
          <a:xfrm rot="2070850">
            <a:off x="5288028" y="3686871"/>
            <a:ext cx="2859986" cy="214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 l="6984" t="32582" r="65036" b="36253"/>
          <a:stretch>
            <a:fillRect/>
          </a:stretch>
        </p:blipFill>
        <p:spPr bwMode="auto">
          <a:xfrm rot="21443343">
            <a:off x="6924744" y="1961103"/>
            <a:ext cx="2160240" cy="264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 l="61391" t="39665" r="1302" b="34836"/>
          <a:stretch>
            <a:fillRect/>
          </a:stretch>
        </p:blipFill>
        <p:spPr bwMode="auto">
          <a:xfrm>
            <a:off x="1763688" y="2273310"/>
            <a:ext cx="2836426" cy="212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 t="66580" r="65035"/>
          <a:stretch>
            <a:fillRect/>
          </a:stretch>
        </p:blipFill>
        <p:spPr bwMode="auto">
          <a:xfrm rot="21283234">
            <a:off x="-63596" y="3104361"/>
            <a:ext cx="2534673" cy="265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 l="61391" t="75080"/>
          <a:stretch>
            <a:fillRect/>
          </a:stretch>
        </p:blipFill>
        <p:spPr bwMode="auto">
          <a:xfrm rot="1919079">
            <a:off x="4252794" y="2390853"/>
            <a:ext cx="2944786" cy="208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584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227255"/>
            <a:ext cx="89831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Rebecca has three rectangular sheets of paper. </a:t>
            </a:r>
          </a:p>
          <a:p>
            <a:pPr algn="ctr"/>
            <a:endParaRPr lang="en-US" sz="2400" dirty="0">
              <a:latin typeface="Trebuchet MS" panose="020B0603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She cuts each sheet into two pieces.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pPr algn="ctr"/>
            <a:endParaRPr lang="en-US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She now has the six pieces, </a:t>
            </a:r>
            <a:r>
              <a:rPr lang="en-US" sz="2400" b="1" i="1" dirty="0" smtClean="0">
                <a:latin typeface="Trebuchet MS" panose="020B0603020202020204" pitchFamily="34" charset="0"/>
              </a:rPr>
              <a:t>A</a:t>
            </a:r>
            <a:r>
              <a:rPr lang="en-US" sz="2400" dirty="0" smtClean="0">
                <a:latin typeface="Trebuchet MS" panose="020B0603020202020204" pitchFamily="34" charset="0"/>
              </a:rPr>
              <a:t> to </a:t>
            </a:r>
            <a:r>
              <a:rPr lang="en-US" sz="2400" b="1" i="1" dirty="0" smtClean="0">
                <a:latin typeface="Trebuchet MS" panose="020B0603020202020204" pitchFamily="34" charset="0"/>
              </a:rPr>
              <a:t>F</a:t>
            </a:r>
            <a:r>
              <a:rPr lang="en-US" sz="2400" dirty="0" smtClean="0">
                <a:latin typeface="Trebuchet MS" panose="020B0603020202020204" pitchFamily="34" charset="0"/>
              </a:rPr>
              <a:t>, shown below.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96552" y="299695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Which piece is part of the same rectangle as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?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40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96552" y="413427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Which piece is part of the same rectangle as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?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40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396552" y="537321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 smtClean="0">
                <a:latin typeface="Trebuchet MS" panose="020B0603020202020204" pitchFamily="34" charset="0"/>
                <a:cs typeface="Arial" pitchFamily="34" charset="0"/>
              </a:rPr>
              <a:t>Calculate the size of angle x on piece </a:t>
            </a:r>
            <a:r>
              <a:rPr lang="en-US" sz="2400" b="1" dirty="0" smtClean="0">
                <a:latin typeface="Trebuchet MS" panose="020B0603020202020204" pitchFamily="34" charset="0"/>
                <a:cs typeface="Arial" pitchFamily="34" charset="0"/>
              </a:rPr>
              <a:t>D</a:t>
            </a:r>
            <a:endParaRPr kumimoji="0" lang="en-US" sz="4000" b="1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26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6074" y="227255"/>
            <a:ext cx="83445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Rebecca has three rectangular sheets of paper. She cuts each sheet into two pieces.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She now has the six pieces, </a:t>
            </a:r>
            <a:r>
              <a:rPr lang="en-US" sz="2400" b="1" i="1" dirty="0" smtClean="0">
                <a:latin typeface="Trebuchet MS" panose="020B0603020202020204" pitchFamily="34" charset="0"/>
              </a:rPr>
              <a:t>A</a:t>
            </a:r>
            <a:r>
              <a:rPr lang="en-US" sz="2400" dirty="0" smtClean="0">
                <a:latin typeface="Trebuchet MS" panose="020B0603020202020204" pitchFamily="34" charset="0"/>
              </a:rPr>
              <a:t> to </a:t>
            </a:r>
            <a:r>
              <a:rPr lang="en-US" sz="2400" b="1" i="1" dirty="0" smtClean="0">
                <a:latin typeface="Trebuchet MS" panose="020B0603020202020204" pitchFamily="34" charset="0"/>
              </a:rPr>
              <a:t>F</a:t>
            </a:r>
            <a:r>
              <a:rPr lang="en-US" sz="2400" dirty="0" smtClean="0">
                <a:latin typeface="Trebuchet MS" panose="020B0603020202020204" pitchFamily="34" charset="0"/>
              </a:rPr>
              <a:t>, shown below.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24643" y="596868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Which piece is part of the same rectangle as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?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r="69699" b="68835"/>
          <a:stretch>
            <a:fillRect/>
          </a:stretch>
        </p:blipFill>
        <p:spPr bwMode="auto">
          <a:xfrm rot="405373">
            <a:off x="2765929" y="3252130"/>
            <a:ext cx="2195736" cy="24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 l="56727" t="4250" r="5966" b="70251"/>
          <a:stretch>
            <a:fillRect/>
          </a:stretch>
        </p:blipFill>
        <p:spPr bwMode="auto">
          <a:xfrm rot="2070850">
            <a:off x="5288028" y="3248992"/>
            <a:ext cx="2859986" cy="214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 l="6984" t="32582" r="65036" b="36253"/>
          <a:stretch>
            <a:fillRect/>
          </a:stretch>
        </p:blipFill>
        <p:spPr bwMode="auto">
          <a:xfrm rot="21443343">
            <a:off x="6924744" y="1523224"/>
            <a:ext cx="2160240" cy="264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 l="61391" t="39665" r="1302" b="34836"/>
          <a:stretch>
            <a:fillRect/>
          </a:stretch>
        </p:blipFill>
        <p:spPr bwMode="auto">
          <a:xfrm>
            <a:off x="1763688" y="1835431"/>
            <a:ext cx="2836426" cy="212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 t="66580" r="65035"/>
          <a:stretch>
            <a:fillRect/>
          </a:stretch>
        </p:blipFill>
        <p:spPr bwMode="auto">
          <a:xfrm rot="21283234">
            <a:off x="-63596" y="2666482"/>
            <a:ext cx="2534673" cy="265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 l="61391" t="75080"/>
          <a:stretch>
            <a:fillRect/>
          </a:stretch>
        </p:blipFill>
        <p:spPr bwMode="auto">
          <a:xfrm rot="1919079">
            <a:off x="4252794" y="1952974"/>
            <a:ext cx="2944786" cy="208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 r="69699" b="68835"/>
          <a:stretch>
            <a:fillRect/>
          </a:stretch>
        </p:blipFill>
        <p:spPr bwMode="auto">
          <a:xfrm rot="19789180">
            <a:off x="474090" y="3701165"/>
            <a:ext cx="2195736" cy="24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 t="66580" r="65035"/>
          <a:stretch>
            <a:fillRect/>
          </a:stretch>
        </p:blipFill>
        <p:spPr bwMode="auto">
          <a:xfrm rot="19760256">
            <a:off x="2012868" y="3376020"/>
            <a:ext cx="2534673" cy="265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95362" y="643871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Discuss</a:t>
            </a:r>
            <a:endParaRPr kumimoji="0" lang="en-US" sz="40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246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6074" y="227255"/>
            <a:ext cx="83445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Rebecca has three rectangular sheets of paper. She cuts each sheet into two pieces.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She now has the six pieces, </a:t>
            </a:r>
            <a:r>
              <a:rPr lang="en-US" sz="2400" b="1" i="1" dirty="0" smtClean="0">
                <a:latin typeface="Trebuchet MS" panose="020B0603020202020204" pitchFamily="34" charset="0"/>
              </a:rPr>
              <a:t>A</a:t>
            </a:r>
            <a:r>
              <a:rPr lang="en-US" sz="2400" dirty="0" smtClean="0">
                <a:latin typeface="Trebuchet MS" panose="020B0603020202020204" pitchFamily="34" charset="0"/>
              </a:rPr>
              <a:t> to </a:t>
            </a:r>
            <a:r>
              <a:rPr lang="en-US" sz="2400" b="1" i="1" dirty="0" smtClean="0">
                <a:latin typeface="Trebuchet MS" panose="020B0603020202020204" pitchFamily="34" charset="0"/>
              </a:rPr>
              <a:t>F</a:t>
            </a:r>
            <a:r>
              <a:rPr lang="en-US" sz="2400" dirty="0" smtClean="0">
                <a:latin typeface="Trebuchet MS" panose="020B0603020202020204" pitchFamily="34" charset="0"/>
              </a:rPr>
              <a:t>, shown below.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24643" y="596868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Which piece is part of the same rectangle as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?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r="69699" b="68835"/>
          <a:stretch>
            <a:fillRect/>
          </a:stretch>
        </p:blipFill>
        <p:spPr bwMode="auto">
          <a:xfrm rot="405373">
            <a:off x="2765929" y="3252130"/>
            <a:ext cx="2195736" cy="24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 l="56727" t="4250" r="5966" b="70251"/>
          <a:stretch>
            <a:fillRect/>
          </a:stretch>
        </p:blipFill>
        <p:spPr bwMode="auto">
          <a:xfrm rot="2070850">
            <a:off x="5288028" y="3248992"/>
            <a:ext cx="2859986" cy="214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 l="6984" t="32582" r="65036" b="36253"/>
          <a:stretch>
            <a:fillRect/>
          </a:stretch>
        </p:blipFill>
        <p:spPr bwMode="auto">
          <a:xfrm rot="21443343">
            <a:off x="6924744" y="1523224"/>
            <a:ext cx="2160240" cy="264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 l="61391" t="39665" r="1302" b="34836"/>
          <a:stretch>
            <a:fillRect/>
          </a:stretch>
        </p:blipFill>
        <p:spPr bwMode="auto">
          <a:xfrm>
            <a:off x="1763688" y="1835431"/>
            <a:ext cx="2836426" cy="212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 t="66580" r="65035"/>
          <a:stretch>
            <a:fillRect/>
          </a:stretch>
        </p:blipFill>
        <p:spPr bwMode="auto">
          <a:xfrm rot="21283234">
            <a:off x="-63596" y="2666482"/>
            <a:ext cx="2534673" cy="265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 l="61391" t="75080"/>
          <a:stretch>
            <a:fillRect/>
          </a:stretch>
        </p:blipFill>
        <p:spPr bwMode="auto">
          <a:xfrm rot="1919079">
            <a:off x="4252794" y="1952974"/>
            <a:ext cx="2944786" cy="208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/>
          <a:srcRect l="56727" t="4250" r="5966" b="70251"/>
          <a:stretch>
            <a:fillRect/>
          </a:stretch>
        </p:blipFill>
        <p:spPr bwMode="auto">
          <a:xfrm rot="12686137">
            <a:off x="4921464" y="3863976"/>
            <a:ext cx="2859986" cy="214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/>
          <a:srcRect l="6984" t="32582" r="65036" b="36253"/>
          <a:stretch>
            <a:fillRect/>
          </a:stretch>
        </p:blipFill>
        <p:spPr bwMode="auto">
          <a:xfrm rot="19835512">
            <a:off x="7110017" y="3228685"/>
            <a:ext cx="2160240" cy="264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95362" y="643871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Discuss</a:t>
            </a:r>
            <a:endParaRPr kumimoji="0" lang="en-US" sz="40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475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6074" y="227255"/>
            <a:ext cx="83445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Rebecca has three rectangular sheets of paper. She cuts each sheet into two pieces.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She now has the six pieces, </a:t>
            </a:r>
            <a:r>
              <a:rPr lang="en-US" sz="2400" b="1" i="1" dirty="0" smtClean="0">
                <a:latin typeface="Trebuchet MS" panose="020B0603020202020204" pitchFamily="34" charset="0"/>
              </a:rPr>
              <a:t>A</a:t>
            </a:r>
            <a:r>
              <a:rPr lang="en-US" sz="2400" dirty="0" smtClean="0">
                <a:latin typeface="Trebuchet MS" panose="020B0603020202020204" pitchFamily="34" charset="0"/>
              </a:rPr>
              <a:t> to </a:t>
            </a:r>
            <a:r>
              <a:rPr lang="en-US" sz="2400" b="1" i="1" dirty="0" smtClean="0">
                <a:latin typeface="Trebuchet MS" panose="020B0603020202020204" pitchFamily="34" charset="0"/>
              </a:rPr>
              <a:t>F</a:t>
            </a:r>
            <a:r>
              <a:rPr lang="en-US" sz="2400" dirty="0" smtClean="0">
                <a:latin typeface="Trebuchet MS" panose="020B0603020202020204" pitchFamily="34" charset="0"/>
              </a:rPr>
              <a:t>, shown below.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24643" y="596868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Trebuchet MS" panose="020B0603020202020204" pitchFamily="34" charset="0"/>
                <a:cs typeface="Arial" pitchFamily="34" charset="0"/>
              </a:rPr>
              <a:t>Calculate the size of angle x on piece </a:t>
            </a:r>
            <a:r>
              <a:rPr lang="en-US" sz="2400" b="1" dirty="0" smtClean="0">
                <a:latin typeface="Trebuchet MS" panose="020B0603020202020204" pitchFamily="34" charset="0"/>
                <a:cs typeface="Arial" pitchFamily="34" charset="0"/>
              </a:rPr>
              <a:t>D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r="69699" b="68835"/>
          <a:stretch>
            <a:fillRect/>
          </a:stretch>
        </p:blipFill>
        <p:spPr bwMode="auto">
          <a:xfrm rot="405373">
            <a:off x="2765929" y="3252130"/>
            <a:ext cx="2195736" cy="24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 l="56727" t="4250" r="5966" b="70251"/>
          <a:stretch>
            <a:fillRect/>
          </a:stretch>
        </p:blipFill>
        <p:spPr bwMode="auto">
          <a:xfrm rot="2070850">
            <a:off x="5288028" y="3248992"/>
            <a:ext cx="2859986" cy="214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 l="6984" t="32582" r="65036" b="36253"/>
          <a:stretch>
            <a:fillRect/>
          </a:stretch>
        </p:blipFill>
        <p:spPr bwMode="auto">
          <a:xfrm rot="21443343">
            <a:off x="6924744" y="1523224"/>
            <a:ext cx="2160240" cy="264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 l="61391" t="39665" r="1302" b="34836"/>
          <a:stretch>
            <a:fillRect/>
          </a:stretch>
        </p:blipFill>
        <p:spPr bwMode="auto">
          <a:xfrm>
            <a:off x="1763688" y="1835431"/>
            <a:ext cx="2836426" cy="212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 t="66580" r="65035"/>
          <a:stretch>
            <a:fillRect/>
          </a:stretch>
        </p:blipFill>
        <p:spPr bwMode="auto">
          <a:xfrm rot="21283234">
            <a:off x="-63596" y="2666482"/>
            <a:ext cx="2534673" cy="265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 l="61391" t="75080"/>
          <a:stretch>
            <a:fillRect/>
          </a:stretch>
        </p:blipFill>
        <p:spPr bwMode="auto">
          <a:xfrm rot="1919079">
            <a:off x="4252794" y="1952974"/>
            <a:ext cx="2944786" cy="208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 l="61391" t="39665" r="1302" b="34836"/>
          <a:stretch>
            <a:fillRect/>
          </a:stretch>
        </p:blipFill>
        <p:spPr bwMode="auto">
          <a:xfrm rot="12656758">
            <a:off x="2540822" y="1621221"/>
            <a:ext cx="2836426" cy="212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/>
          <a:srcRect l="61391" t="75080"/>
          <a:stretch>
            <a:fillRect/>
          </a:stretch>
        </p:blipFill>
        <p:spPr bwMode="auto">
          <a:xfrm rot="1919079">
            <a:off x="847890" y="2100534"/>
            <a:ext cx="2944786" cy="208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95362" y="643871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Times New Roman" pitchFamily="18" charset="0"/>
                <a:cs typeface="Arial" pitchFamily="34" charset="0"/>
              </a:rPr>
              <a:t>Discuss</a:t>
            </a:r>
            <a:endParaRPr kumimoji="0" lang="en-US" sz="40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733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260648"/>
            <a:ext cx="52565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400" dirty="0" smtClean="0">
                <a:latin typeface="Trebuchet MS" panose="020B0603020202020204" pitchFamily="34" charset="0"/>
              </a:rPr>
              <a:t>Challenge Problem:</a:t>
            </a:r>
            <a:endParaRPr lang="en-GB" sz="34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7544" y="1268760"/>
                <a:ext cx="8424936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latin typeface="Trebuchet MS" panose="020B0603020202020204" pitchFamily="34" charset="0"/>
                  </a:rPr>
                  <a:t>Logan is proving that the angles in a triangle add up to 180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. He has started with this diagram:</a:t>
                </a:r>
              </a:p>
              <a:p>
                <a:pPr algn="ctr"/>
                <a:endParaRPr lang="en-GB" sz="2800" dirty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>
                  <a:latin typeface="Trebuchet MS" panose="020B0603020202020204" pitchFamily="34" charset="0"/>
                </a:endParaRPr>
              </a:p>
              <a:p>
                <a:pPr algn="ctr"/>
                <a:r>
                  <a:rPr lang="en-GB" sz="2800" dirty="0" smtClean="0">
                    <a:latin typeface="Trebuchet MS" panose="020B0603020202020204" pitchFamily="34" charset="0"/>
                  </a:rPr>
                  <a:t>Complete his proof.</a:t>
                </a: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268760"/>
                <a:ext cx="8424936" cy="5262979"/>
              </a:xfrm>
              <a:prstGeom prst="rect">
                <a:avLst/>
              </a:prstGeom>
              <a:blipFill rotWithShape="1">
                <a:blip r:embed="rId2"/>
                <a:stretch>
                  <a:fillRect t="-1043" r="-145" b="-2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8438" y="2492896"/>
            <a:ext cx="5040560" cy="193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7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260648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Resources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804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14242"/>
            <a:ext cx="8229600" cy="1143000"/>
          </a:xfrm>
        </p:spPr>
        <p:txBody>
          <a:bodyPr/>
          <a:lstStyle/>
          <a:p>
            <a:r>
              <a:rPr lang="en-GB" dirty="0" smtClean="0"/>
              <a:t>Your turn …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07504" y="879287"/>
            <a:ext cx="892899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Find the missing angles stating the angle rules you have used each time</a:t>
            </a:r>
            <a:endParaRPr lang="en-GB" sz="2400" kern="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grayscl/>
          </a:blip>
          <a:srcRect l="15674" t="10839" r="51034" b="5162"/>
          <a:stretch/>
        </p:blipFill>
        <p:spPr>
          <a:xfrm>
            <a:off x="251520" y="2358752"/>
            <a:ext cx="3463353" cy="38884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305" y="1864568"/>
            <a:ext cx="4448175" cy="4876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82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14242"/>
            <a:ext cx="8229600" cy="1143000"/>
          </a:xfrm>
        </p:spPr>
        <p:txBody>
          <a:bodyPr/>
          <a:lstStyle/>
          <a:p>
            <a:r>
              <a:rPr lang="en-GB" dirty="0" smtClean="0"/>
              <a:t>Your turn …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07504" y="879287"/>
            <a:ext cx="892899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Find the missing angles stating the angle rules you have used each time</a:t>
            </a:r>
            <a:endParaRPr lang="en-GB" sz="2400" kern="0" dirty="0">
              <a:latin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grayscl/>
          </a:blip>
          <a:srcRect l="60733" t="10839" r="1130" b="5162"/>
          <a:stretch/>
        </p:blipFill>
        <p:spPr>
          <a:xfrm>
            <a:off x="292201" y="2358752"/>
            <a:ext cx="3967408" cy="38884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305" y="1864568"/>
            <a:ext cx="4448175" cy="4876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919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6074" y="227255"/>
            <a:ext cx="83445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Rebecca has three rectangular sheets of paper. She cuts each sheet into two pieces.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</a:rPr>
              <a:t>She now has the six pieces, </a:t>
            </a:r>
            <a:r>
              <a:rPr lang="en-US" sz="2400" b="1" i="1" dirty="0" smtClean="0">
                <a:latin typeface="Trebuchet MS" panose="020B0603020202020204" pitchFamily="34" charset="0"/>
              </a:rPr>
              <a:t>A</a:t>
            </a:r>
            <a:r>
              <a:rPr lang="en-US" sz="2400" dirty="0" smtClean="0">
                <a:latin typeface="Trebuchet MS" panose="020B0603020202020204" pitchFamily="34" charset="0"/>
              </a:rPr>
              <a:t> to </a:t>
            </a:r>
            <a:r>
              <a:rPr lang="en-US" sz="2400" b="1" i="1" dirty="0" smtClean="0">
                <a:latin typeface="Trebuchet MS" panose="020B0603020202020204" pitchFamily="34" charset="0"/>
              </a:rPr>
              <a:t>F</a:t>
            </a:r>
            <a:r>
              <a:rPr lang="en-US" sz="2400" dirty="0" smtClean="0">
                <a:latin typeface="Trebuchet MS" panose="020B0603020202020204" pitchFamily="34" charset="0"/>
              </a:rPr>
              <a:t>, shown below.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 r="69699" b="68835"/>
          <a:stretch>
            <a:fillRect/>
          </a:stretch>
        </p:blipFill>
        <p:spPr bwMode="auto">
          <a:xfrm rot="405373">
            <a:off x="2754599" y="4174177"/>
            <a:ext cx="2195736" cy="24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 l="56727" t="4250" r="5966" b="70251"/>
          <a:stretch>
            <a:fillRect/>
          </a:stretch>
        </p:blipFill>
        <p:spPr bwMode="auto">
          <a:xfrm rot="2070850">
            <a:off x="5353754" y="4105956"/>
            <a:ext cx="2859986" cy="214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 l="6984" t="32582" r="65036" b="36253"/>
          <a:stretch>
            <a:fillRect/>
          </a:stretch>
        </p:blipFill>
        <p:spPr bwMode="auto">
          <a:xfrm rot="21443343">
            <a:off x="7046624" y="1739660"/>
            <a:ext cx="2160240" cy="264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 l="61391" t="39665" r="1302" b="34836"/>
          <a:stretch>
            <a:fillRect/>
          </a:stretch>
        </p:blipFill>
        <p:spPr bwMode="auto">
          <a:xfrm>
            <a:off x="1427655" y="1469954"/>
            <a:ext cx="2836426" cy="212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 t="66580" r="65035"/>
          <a:stretch>
            <a:fillRect/>
          </a:stretch>
        </p:blipFill>
        <p:spPr bwMode="auto">
          <a:xfrm rot="21283234">
            <a:off x="-63596" y="3104361"/>
            <a:ext cx="2534673" cy="265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 l="61391" t="75080"/>
          <a:stretch>
            <a:fillRect/>
          </a:stretch>
        </p:blipFill>
        <p:spPr bwMode="auto">
          <a:xfrm rot="1919079">
            <a:off x="4130418" y="2035814"/>
            <a:ext cx="2944786" cy="208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074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848</TotalTime>
  <Words>991</Words>
  <Application>Microsoft Office PowerPoint</Application>
  <PresentationFormat>On-screen Show (4:3)</PresentationFormat>
  <Paragraphs>233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turn …</vt:lpstr>
      <vt:lpstr>Your turn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turn …</vt:lpstr>
      <vt:lpstr>Your turn …</vt:lpstr>
      <vt:lpstr>PowerPoint Presentation</vt:lpstr>
    </vt:vector>
  </TitlesOfParts>
  <Company>www.souxt.com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 Moss</dc:creator>
  <cp:lastModifiedBy>Warden, M</cp:lastModifiedBy>
  <cp:revision>140</cp:revision>
  <dcterms:created xsi:type="dcterms:W3CDTF">2015-10-06T09:45:55Z</dcterms:created>
  <dcterms:modified xsi:type="dcterms:W3CDTF">2018-01-17T19:09:45Z</dcterms:modified>
</cp:coreProperties>
</file>