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97" r:id="rId10"/>
    <p:sldId id="298" r:id="rId11"/>
    <p:sldId id="299" r:id="rId12"/>
    <p:sldId id="286" r:id="rId13"/>
    <p:sldId id="290" r:id="rId14"/>
    <p:sldId id="291" r:id="rId15"/>
    <p:sldId id="292" r:id="rId16"/>
    <p:sldId id="29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McDonald" initials="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7" autoAdjust="0"/>
    <p:restoredTop sz="94343" autoAdjust="0"/>
  </p:normalViewPr>
  <p:slideViewPr>
    <p:cSldViewPr>
      <p:cViewPr varScale="1">
        <p:scale>
          <a:sx n="70" d="100"/>
          <a:sy n="70" d="100"/>
        </p:scale>
        <p:origin x="-7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04/01/2018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16577" y="10235583"/>
            <a:ext cx="2919748" cy="53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CF78BB2-D0FC-40A5-ABF2-C17465FEE2A0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8136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anose="020B0603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Recap: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The sum of </a:t>
            </a:r>
            <a:r>
              <a:rPr lang="en-GB" sz="2800" dirty="0" smtClean="0">
                <a:solidFill>
                  <a:srgbClr val="FF0000"/>
                </a:solidFill>
              </a:rPr>
              <a:t>interior angles </a:t>
            </a:r>
            <a:r>
              <a:rPr lang="en-GB" sz="2800" dirty="0" smtClean="0"/>
              <a:t>in any quadrilateral is 360º.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Here are two ways of showing that to be the case: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9"/>
          <a:stretch/>
        </p:blipFill>
        <p:spPr bwMode="auto">
          <a:xfrm>
            <a:off x="609600" y="2743200"/>
            <a:ext cx="2790825" cy="2871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0"/>
          <a:stretch/>
        </p:blipFill>
        <p:spPr bwMode="auto">
          <a:xfrm>
            <a:off x="5029200" y="2743201"/>
            <a:ext cx="2971800" cy="3219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17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68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On your whiteboards, complete the explanation for the first method below: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 smtClean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9"/>
          <a:stretch/>
        </p:blipFill>
        <p:spPr bwMode="auto">
          <a:xfrm>
            <a:off x="609600" y="2743200"/>
            <a:ext cx="2790825" cy="2871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 bwMode="auto">
          <a:xfrm>
            <a:off x="3733800" y="2743200"/>
            <a:ext cx="4603124" cy="1464231"/>
          </a:xfrm>
          <a:prstGeom prst="wedgeRoundRectCallout">
            <a:avLst>
              <a:gd name="adj1" fmla="val -66101"/>
              <a:gd name="adj2" fmla="val -9297"/>
              <a:gd name="adj3" fmla="val 16667"/>
            </a:avLst>
          </a:prstGeom>
          <a:noFill/>
          <a:ln w="381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First,</a:t>
            </a: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split quadrilateral ABCD into two triangles with diagonal AC. Since the sum of the three angles of a triangle is 180º…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23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Now look at the second method and complete the sentence on your whiteboards.</a:t>
            </a:r>
            <a:endParaRPr lang="en-GB" sz="2800" dirty="0" smtClean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0"/>
          <a:stretch/>
        </p:blipFill>
        <p:spPr bwMode="auto">
          <a:xfrm>
            <a:off x="5029200" y="2743201"/>
            <a:ext cx="2971800" cy="3219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ular Callout 5"/>
          <p:cNvSpPr/>
          <p:nvPr/>
        </p:nvSpPr>
        <p:spPr bwMode="auto">
          <a:xfrm>
            <a:off x="397099" y="2057400"/>
            <a:ext cx="4603124" cy="2145268"/>
          </a:xfrm>
          <a:prstGeom prst="wedgeRoundRectCallout">
            <a:avLst>
              <a:gd name="adj1" fmla="val 63160"/>
              <a:gd name="adj2" fmla="val 29767"/>
              <a:gd name="adj3" fmla="val 16667"/>
            </a:avLst>
          </a:prstGeom>
          <a:noFill/>
          <a:ln w="381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First,</a:t>
            </a: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split quadrilateral ABCD into three triangles with lines joining A and D to the midpoint of BC. Since there are three triangles, multiply 180 by three.  180 must then be subtracted from the total because …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Here is a third way of finding the sum of </a:t>
            </a:r>
            <a:r>
              <a:rPr lang="en-GB" sz="2800" dirty="0" smtClean="0">
                <a:solidFill>
                  <a:srgbClr val="FF0000"/>
                </a:solidFill>
              </a:rPr>
              <a:t>interior angles</a:t>
            </a:r>
            <a:r>
              <a:rPr lang="en-GB" sz="2800" dirty="0" smtClean="0"/>
              <a:t> in a quadrilateral.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Complete the working out on your whiteboards.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7810719" cy="3104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7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Summary.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The sum of interior angles of a quadrilateral can be found by splitting the shape into triangles. </a:t>
            </a: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The angle sum of a quadrilateral is always 360º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40"/>
          <a:stretch/>
        </p:blipFill>
        <p:spPr bwMode="auto">
          <a:xfrm>
            <a:off x="381000" y="3429000"/>
            <a:ext cx="2790825" cy="209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12"/>
          <a:stretch/>
        </p:blipFill>
        <p:spPr bwMode="auto">
          <a:xfrm>
            <a:off x="3201876" y="3429001"/>
            <a:ext cx="2971800" cy="209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17"/>
          <a:stretch/>
        </p:blipFill>
        <p:spPr bwMode="auto">
          <a:xfrm>
            <a:off x="5943601" y="3223764"/>
            <a:ext cx="2819400" cy="2548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52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6657975" cy="457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4419600" y="3737551"/>
            <a:ext cx="3886200" cy="1600200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000" kern="0" dirty="0" smtClean="0"/>
              <a:t>Use the fact that the angle sum of a quadrilateral is 360º to find the angles A, B and C</a:t>
            </a:r>
          </a:p>
          <a:p>
            <a:pPr marL="0" indent="0">
              <a:lnSpc>
                <a:spcPct val="150000"/>
              </a:lnSpc>
              <a:buFontTx/>
              <a:buNone/>
            </a:pPr>
            <a:endParaRPr lang="en-GB" sz="2000" kern="0" dirty="0" smtClean="0"/>
          </a:p>
          <a:p>
            <a:pPr marL="0" indent="0">
              <a:lnSpc>
                <a:spcPct val="150000"/>
              </a:lnSpc>
              <a:buFontTx/>
              <a:buNone/>
            </a:pPr>
            <a:endParaRPr lang="en-GB" sz="2000" kern="0" dirty="0"/>
          </a:p>
        </p:txBody>
      </p:sp>
    </p:spTree>
    <p:extLst>
      <p:ext uri="{BB962C8B-B14F-4D97-AF65-F5344CB8AC3E}">
        <p14:creationId xmlns:p14="http://schemas.microsoft.com/office/powerpoint/2010/main" val="184409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228600"/>
            <a:ext cx="89154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800" kern="0" dirty="0" smtClean="0"/>
              <a:t>Find the angle sum of a pentagon and hexagon by splitting into triangles (or triangles and quadrilaterals).</a:t>
            </a:r>
            <a:endParaRPr lang="en-GB" sz="2800" kern="0" dirty="0"/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800" kern="0" dirty="0" smtClean="0"/>
              <a:t>Find </a:t>
            </a:r>
            <a:r>
              <a:rPr lang="en-GB" sz="2800" kern="0" dirty="0" smtClean="0">
                <a:solidFill>
                  <a:srgbClr val="FF0000"/>
                </a:solidFill>
              </a:rPr>
              <a:t>at least two </a:t>
            </a:r>
            <a:r>
              <a:rPr lang="en-GB" sz="2800" kern="0" dirty="0" smtClean="0"/>
              <a:t>ways of splitting each shape.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endParaRPr lang="en-GB" sz="2800" kern="0" dirty="0" smtClean="0"/>
          </a:p>
          <a:p>
            <a:pPr marL="0" indent="0">
              <a:lnSpc>
                <a:spcPct val="150000"/>
              </a:lnSpc>
              <a:buFontTx/>
              <a:buNone/>
            </a:pPr>
            <a:endParaRPr lang="en-GB" sz="2800" kern="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90" y="3106149"/>
            <a:ext cx="7696200" cy="3296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40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52400" y="228600"/>
            <a:ext cx="89154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800" kern="0" dirty="0" smtClean="0"/>
              <a:t>Fill in the table below by splitting each of the shapes into triangles using this method:</a:t>
            </a:r>
          </a:p>
          <a:p>
            <a:pPr marL="0" indent="0">
              <a:lnSpc>
                <a:spcPct val="150000"/>
              </a:lnSpc>
              <a:buFontTx/>
              <a:buNone/>
            </a:pPr>
            <a:endParaRPr lang="en-GB" sz="2800" kern="0" dirty="0" smtClean="0"/>
          </a:p>
          <a:p>
            <a:pPr marL="0" indent="0">
              <a:lnSpc>
                <a:spcPct val="150000"/>
              </a:lnSpc>
              <a:buFontTx/>
              <a:buNone/>
            </a:pPr>
            <a:endParaRPr lang="en-GB" sz="2800" kern="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856904"/>
            <a:ext cx="224370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393512619"/>
                  </p:ext>
                </p:extLst>
              </p:nvPr>
            </p:nvGraphicFramePr>
            <p:xfrm>
              <a:off x="116984" y="2002056"/>
              <a:ext cx="8915400" cy="46481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2885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</a:tblGrid>
                  <a:tr h="707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Number of</a:t>
                          </a:r>
                          <a:r>
                            <a:rPr lang="en-GB" sz="2000" baseline="0" dirty="0" smtClean="0">
                              <a:latin typeface="Trebuchet MS" panose="020B0603020202020204" pitchFamily="34" charset="0"/>
                            </a:rPr>
                            <a:t> Sides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Name of Shape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Minimum Number of triangles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Interior Angle Sum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Triangle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180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Quadrilateral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Pentagon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540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Hexagon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720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Heptagon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900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Octagon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1080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393512619"/>
                  </p:ext>
                </p:extLst>
              </p:nvPr>
            </p:nvGraphicFramePr>
            <p:xfrm>
              <a:off x="116984" y="2002056"/>
              <a:ext cx="8915400" cy="46481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</a:tblGrid>
                  <a:tr h="707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Number of</a:t>
                          </a:r>
                          <a:r>
                            <a:rPr lang="en-GB" sz="2000" baseline="0" dirty="0" smtClean="0">
                              <a:latin typeface="Trebuchet MS" panose="020B0603020202020204" pitchFamily="34" charset="0"/>
                            </a:rPr>
                            <a:t> Sides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Name of Shape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Minimum Number of triangles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Interior Angle Sum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Triangle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112963" b="-5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Quadrilateral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212963" b="-4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Pentagon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312963" b="-3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Hexagon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416822" b="-2205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Heptagon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512037" b="-1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Octagon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612037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 bwMode="auto">
          <a:xfrm>
            <a:off x="2707784" y="2784912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402984" y="3373656"/>
            <a:ext cx="1981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433464" y="4126032"/>
            <a:ext cx="1981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433464" y="4763304"/>
            <a:ext cx="1981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433464" y="5405846"/>
            <a:ext cx="1981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517284" y="6056038"/>
            <a:ext cx="1981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917584" y="2784912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127384" y="2784912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948064" y="3504631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157864" y="3504631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842473" y="4083405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052273" y="4083405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948064" y="4744687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157864" y="4744687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956773" y="5405846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166573" y="5405846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069984" y="6055612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7279784" y="6055612"/>
            <a:ext cx="1600200" cy="457200"/>
          </a:xfrm>
          <a:prstGeom prst="rect">
            <a:avLst/>
          </a:prstGeom>
          <a:solidFill>
            <a:srgbClr val="FFFFFA"/>
          </a:solidFill>
          <a:ln>
            <a:solidFill>
              <a:srgbClr val="FFFFFA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07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52400" y="228600"/>
            <a:ext cx="89154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800" kern="0" dirty="0" smtClean="0"/>
              <a:t>Use the results in your table to find the interior angle sum of a dodecagon (12-sided shape).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endParaRPr lang="en-GB" kern="0" dirty="0" smtClean="0"/>
          </a:p>
          <a:p>
            <a:pPr marL="0" indent="0">
              <a:lnSpc>
                <a:spcPct val="150000"/>
              </a:lnSpc>
              <a:buFontTx/>
              <a:buNone/>
            </a:pPr>
            <a:endParaRPr lang="en-GB" kern="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856904"/>
            <a:ext cx="224370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0325230"/>
                  </p:ext>
                </p:extLst>
              </p:nvPr>
            </p:nvGraphicFramePr>
            <p:xfrm>
              <a:off x="116984" y="2002056"/>
              <a:ext cx="8915400" cy="46481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2885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</a:tblGrid>
                  <a:tr h="707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Number of</a:t>
                          </a:r>
                          <a:r>
                            <a:rPr lang="en-GB" sz="2000" baseline="0" dirty="0" smtClean="0">
                              <a:latin typeface="Trebuchet MS" panose="020B0603020202020204" pitchFamily="34" charset="0"/>
                            </a:rPr>
                            <a:t> Sides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Name of Shape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Minimum Number of triangles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Interior Angle Sum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Triangle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180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Quadrilateral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Pentagon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540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Hexagon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720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Heptagon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900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Octagon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1080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0325230"/>
                  </p:ext>
                </p:extLst>
              </p:nvPr>
            </p:nvGraphicFramePr>
            <p:xfrm>
              <a:off x="116984" y="2002056"/>
              <a:ext cx="8915400" cy="46481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</a:tblGrid>
                  <a:tr h="707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Number of</a:t>
                          </a:r>
                          <a:r>
                            <a:rPr lang="en-GB" sz="2000" baseline="0" dirty="0" smtClean="0">
                              <a:latin typeface="Trebuchet MS" panose="020B0603020202020204" pitchFamily="34" charset="0"/>
                            </a:rPr>
                            <a:t> Sides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Name of Shape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Minimum Number of triangles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Interior Angle Sum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Triangle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112963" b="-5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Quadrilateral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212963" b="-4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Pentagon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312963" b="-3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Hexagon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416822" b="-2205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Heptagon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512037" b="-1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Octagon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612037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3706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52400" y="228600"/>
            <a:ext cx="89154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800" kern="0" dirty="0" smtClean="0"/>
              <a:t>Use the results in your table to find the interior angle sum of an </a:t>
            </a:r>
            <a:r>
              <a:rPr lang="en-GB" sz="2800" kern="0" dirty="0" err="1" smtClean="0"/>
              <a:t>icosagon</a:t>
            </a:r>
            <a:r>
              <a:rPr lang="en-GB" sz="2800" kern="0" dirty="0" smtClean="0"/>
              <a:t> (20-sided shape).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endParaRPr lang="en-GB" kern="0" dirty="0" smtClean="0"/>
          </a:p>
          <a:p>
            <a:pPr marL="0" indent="0">
              <a:lnSpc>
                <a:spcPct val="150000"/>
              </a:lnSpc>
              <a:buFontTx/>
              <a:buNone/>
            </a:pPr>
            <a:endParaRPr lang="en-GB" kern="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856904"/>
            <a:ext cx="224370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18590222"/>
                  </p:ext>
                </p:extLst>
              </p:nvPr>
            </p:nvGraphicFramePr>
            <p:xfrm>
              <a:off x="116984" y="2002056"/>
              <a:ext cx="8915400" cy="46481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2885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</a:tblGrid>
                  <a:tr h="707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Number of</a:t>
                          </a:r>
                          <a:r>
                            <a:rPr lang="en-GB" sz="2000" baseline="0" dirty="0" smtClean="0">
                              <a:latin typeface="Trebuchet MS" panose="020B0603020202020204" pitchFamily="34" charset="0"/>
                            </a:rPr>
                            <a:t> Sides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Name of Shape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Minimum Number of triangles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Interior Angle Sum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Triangle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180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Quadrilateral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Pentagon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540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Hexagon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720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Heptagon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900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Octagon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1080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18590222"/>
                  </p:ext>
                </p:extLst>
              </p:nvPr>
            </p:nvGraphicFramePr>
            <p:xfrm>
              <a:off x="116984" y="2002056"/>
              <a:ext cx="8915400" cy="46481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</a:tblGrid>
                  <a:tr h="707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Number of</a:t>
                          </a:r>
                          <a:r>
                            <a:rPr lang="en-GB" sz="2000" baseline="0" dirty="0" smtClean="0">
                              <a:latin typeface="Trebuchet MS" panose="020B0603020202020204" pitchFamily="34" charset="0"/>
                            </a:rPr>
                            <a:t> Sides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Name of Shape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Minimum Number of triangles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Interior Angle Sum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Triangle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112963" b="-5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Quadrilateral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212963" b="-4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Pentagon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312963" b="-3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Hexagon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416822" b="-2205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Heptagon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512037" b="-1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Octagon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612037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735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52400" y="228600"/>
            <a:ext cx="89154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800" kern="0" dirty="0" smtClean="0"/>
              <a:t>Use the results in your table to find the interior angle sum of an n-</a:t>
            </a:r>
            <a:r>
              <a:rPr lang="en-GB" sz="2800" kern="0" dirty="0" err="1" smtClean="0"/>
              <a:t>agon</a:t>
            </a:r>
            <a:r>
              <a:rPr lang="en-GB" sz="2800" kern="0" dirty="0" smtClean="0"/>
              <a:t> (n-sided shape).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endParaRPr lang="en-GB" kern="0" dirty="0" smtClean="0"/>
          </a:p>
          <a:p>
            <a:pPr marL="0" indent="0">
              <a:lnSpc>
                <a:spcPct val="150000"/>
              </a:lnSpc>
              <a:buFontTx/>
              <a:buNone/>
            </a:pPr>
            <a:endParaRPr lang="en-GB" kern="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856904"/>
            <a:ext cx="224370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72838807"/>
                  </p:ext>
                </p:extLst>
              </p:nvPr>
            </p:nvGraphicFramePr>
            <p:xfrm>
              <a:off x="116984" y="2002056"/>
              <a:ext cx="8915400" cy="46481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2885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</a:tblGrid>
                  <a:tr h="707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Number of</a:t>
                          </a:r>
                          <a:r>
                            <a:rPr lang="en-GB" sz="2000" baseline="0" dirty="0" smtClean="0">
                              <a:latin typeface="Trebuchet MS" panose="020B0603020202020204" pitchFamily="34" charset="0"/>
                            </a:rPr>
                            <a:t> Sides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Name of Shape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Minimum Number of triangles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Interior Angle Sum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Triangle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180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Quadrilateral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Pentagon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540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Hexagon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720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Heptagon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900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Octagon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1080</a:t>
                          </a: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72838807"/>
                  </p:ext>
                </p:extLst>
              </p:nvPr>
            </p:nvGraphicFramePr>
            <p:xfrm>
              <a:off x="116984" y="2002056"/>
              <a:ext cx="8915400" cy="46481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222885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</a:tblGrid>
                  <a:tr h="707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Number of</a:t>
                          </a:r>
                          <a:r>
                            <a:rPr lang="en-GB" sz="2000" baseline="0" dirty="0" smtClean="0">
                              <a:latin typeface="Trebuchet MS" panose="020B0603020202020204" pitchFamily="34" charset="0"/>
                            </a:rPr>
                            <a:t> Sides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Name of Shape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Minimum Number of triangles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latin typeface="Trebuchet MS" panose="020B0603020202020204" pitchFamily="34" charset="0"/>
                            </a:rPr>
                            <a:t>Interior Angle Sum</a:t>
                          </a:r>
                          <a:endParaRPr lang="en-GB" sz="2000" dirty="0">
                            <a:solidFill>
                              <a:schemeClr val="bg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Triangle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112963" b="-5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Quadrilateral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212963" b="-4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Pentagon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312963" b="-317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Hexagon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416822" b="-2205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Heptagon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512037" b="-1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6568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latin typeface="Trebuchet MS" panose="020B0603020202020204" pitchFamily="34" charset="0"/>
                            </a:rPr>
                            <a:t>8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Octagon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 smtClean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a:t>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endParaRPr>
                        </a:p>
                      </a:txBody>
                      <a:tcPr>
                        <a:solidFill>
                          <a:srgbClr val="FFFFF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727" t="-612037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1423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 bwMode="auto">
              <a:xfrm>
                <a:off x="623026" y="609600"/>
                <a:ext cx="7913812" cy="648493"/>
              </a:xfrm>
              <a:prstGeom prst="rect">
                <a:avLst/>
              </a:prstGeom>
              <a:solidFill>
                <a:schemeClr val="bg1">
                  <a:lumMod val="9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eaLnBrk="0" hangingPunct="0">
                  <a:spcBef>
                    <a:spcPct val="20000"/>
                  </a:spcBef>
                </a:pPr>
                <a:r>
                  <a:rPr lang="en-US" sz="2400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Sum of interior </a:t>
                </a:r>
                <a:r>
                  <a:rPr lang="en-US" sz="2400" dirty="0" smtClean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angles </a:t>
                </a:r>
                <a:r>
                  <a:rPr lang="en-US" sz="2400" dirty="0" smtClean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n-sided polygon =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2"/>
                        </a:solidFill>
                        <a:latin typeface="Cambria Math"/>
                      </a:rPr>
                      <m:t>180(</m:t>
                    </m:r>
                    <m:r>
                      <a:rPr lang="en-US" sz="2400" i="1" dirty="0" smtClean="0">
                        <a:solidFill>
                          <a:schemeClr val="tx2"/>
                        </a:solidFill>
                        <a:latin typeface="Cambria Math"/>
                      </a:rPr>
                      <m:t>𝑛</m:t>
                    </m:r>
                    <m:r>
                      <a:rPr lang="en-US" sz="2400" i="1" dirty="0" smtClean="0">
                        <a:solidFill>
                          <a:schemeClr val="tx2"/>
                        </a:solidFill>
                        <a:latin typeface="Cambria Math"/>
                      </a:rPr>
                      <m:t>−2)</m:t>
                    </m:r>
                  </m:oMath>
                </a14:m>
                <a:endParaRPr lang="en-US" sz="2400" dirty="0">
                  <a:solidFill>
                    <a:schemeClr val="tx2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026" y="609600"/>
                <a:ext cx="7913812" cy="648493"/>
              </a:xfrm>
              <a:prstGeom prst="rect">
                <a:avLst/>
              </a:prstGeom>
              <a:blipFill rotWithShape="1">
                <a:blip r:embed="rId4"/>
                <a:stretch>
                  <a:fillRect t="-6481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33400" y="1766552"/>
            <a:ext cx="8313732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en-US" sz="2400" dirty="0" smtClean="0">
                <a:latin typeface="Trebuchet MS" panose="020B0603020202020204" pitchFamily="34" charset="0"/>
              </a:rPr>
              <a:t>Use this formula to find the sum of interior angles of a 14 sided shape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206641" y="2954561"/>
            <a:ext cx="43909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400" dirty="0" smtClean="0">
                <a:latin typeface="Trebuchet MS" panose="020B0603020202020204" pitchFamily="34" charset="0"/>
              </a:rPr>
              <a:t>Interior angle sum = 180(</a:t>
            </a:r>
            <a:r>
              <a:rPr lang="pt-BR" sz="2400" i="1" dirty="0" smtClean="0">
                <a:latin typeface="Trebuchet MS" panose="020B0603020202020204" pitchFamily="34" charset="0"/>
              </a:rPr>
              <a:t>n </a:t>
            </a:r>
            <a:r>
              <a:rPr lang="pt-BR" sz="2400" dirty="0">
                <a:latin typeface="Trebuchet MS" panose="020B0603020202020204" pitchFamily="34" charset="0"/>
              </a:rPr>
              <a:t>- 2</a:t>
            </a:r>
            <a:r>
              <a:rPr lang="pt-BR" sz="2400" dirty="0" smtClean="0">
                <a:latin typeface="Trebuchet MS" panose="020B0603020202020204" pitchFamily="34" charset="0"/>
              </a:rPr>
              <a:t>)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209466" y="3920282"/>
            <a:ext cx="4546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 smtClean="0">
                <a:latin typeface="Trebuchet MS" panose="020B0603020202020204" pitchFamily="34" charset="0"/>
              </a:rPr>
              <a:t>Interior angle sum = 180(14 </a:t>
            </a:r>
            <a:r>
              <a:rPr lang="en-US" sz="2400" dirty="0">
                <a:latin typeface="Trebuchet MS" panose="020B0603020202020204" pitchFamily="34" charset="0"/>
              </a:rPr>
              <a:t>- </a:t>
            </a:r>
            <a:r>
              <a:rPr lang="en-US" sz="2400" dirty="0" smtClean="0">
                <a:latin typeface="Trebuchet MS" panose="020B0603020202020204" pitchFamily="34" charset="0"/>
              </a:rPr>
              <a:t>2)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02595" y="4898777"/>
            <a:ext cx="42402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 smtClean="0">
                <a:latin typeface="Trebuchet MS" panose="020B0603020202020204" pitchFamily="34" charset="0"/>
              </a:rPr>
              <a:t>Interior angle sum = 180(12)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2223749" y="5720482"/>
                <a:ext cx="381065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sz="2400" dirty="0" smtClean="0">
                    <a:latin typeface="Trebuchet MS" panose="020B0603020202020204" pitchFamily="34" charset="0"/>
                  </a:rPr>
                  <a:t>Interior angle sum = 2160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23749" y="5720482"/>
                <a:ext cx="381065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560" t="-10526" b="-2894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7411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7575"/>
            <a:ext cx="8991600" cy="1216026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Using what we have learnt today, how could you find the size of one of the interior angles in: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45256" y="1981200"/>
            <a:ext cx="8701088" cy="1670050"/>
            <a:chOff x="145256" y="2133601"/>
            <a:chExt cx="8701088" cy="16700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t="24121" b="19598"/>
            <a:stretch/>
          </p:blipFill>
          <p:spPr>
            <a:xfrm>
              <a:off x="145256" y="2133601"/>
              <a:ext cx="8701088" cy="16002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 bwMode="auto">
            <a:xfrm>
              <a:off x="990600" y="3578226"/>
              <a:ext cx="1600200" cy="225425"/>
            </a:xfrm>
            <a:prstGeom prst="rect">
              <a:avLst/>
            </a:prstGeom>
            <a:solidFill>
              <a:srgbClr val="FFFFFA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5257800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 smtClean="0">
                <a:latin typeface="Trebuchet MS" panose="020B0603020202020204" pitchFamily="34" charset="0"/>
              </a:rPr>
              <a:t>A </a:t>
            </a:r>
            <a:r>
              <a:rPr lang="en-GB" sz="2000" dirty="0">
                <a:latin typeface="Trebuchet MS" panose="020B0603020202020204" pitchFamily="34" charset="0"/>
              </a:rPr>
              <a:t>regular octagon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272937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 smtClean="0">
                <a:latin typeface="Trebuchet MS" panose="020B0603020202020204" pitchFamily="34" charset="0"/>
              </a:rPr>
              <a:t>A </a:t>
            </a:r>
            <a:r>
              <a:rPr lang="en-GB" sz="2000" dirty="0">
                <a:latin typeface="Trebuchet MS" panose="020B0603020202020204" pitchFamily="34" charset="0"/>
              </a:rPr>
              <a:t>regular </a:t>
            </a:r>
            <a:r>
              <a:rPr lang="en-GB" sz="2000" dirty="0" smtClean="0">
                <a:latin typeface="Trebuchet MS" panose="020B0603020202020204" pitchFamily="34" charset="0"/>
              </a:rPr>
              <a:t>hexagon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635726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>
                <a:latin typeface="Trebuchet MS" panose="020B0603020202020204" pitchFamily="34" charset="0"/>
              </a:rPr>
              <a:t>A regular </a:t>
            </a:r>
            <a:r>
              <a:rPr lang="en-GB" sz="2000" dirty="0" smtClean="0">
                <a:latin typeface="Trebuchet MS" panose="020B0603020202020204" pitchFamily="34" charset="0"/>
              </a:rPr>
              <a:t>pentagon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5256" y="4724400"/>
            <a:ext cx="8846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4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If the shape is regular then all of the sides are the same size and all of the angles are the same size</a:t>
            </a:r>
          </a:p>
          <a:p>
            <a:pPr marL="0" indent="0" algn="ctr">
              <a:buNone/>
            </a:pPr>
            <a:endParaRPr lang="en-GB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4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How does this help?</a:t>
            </a:r>
            <a:endParaRPr lang="en-GB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48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7575"/>
            <a:ext cx="8991600" cy="1216026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Using what we have learnt today, how could you find the size of one of the interior angles in: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45256" y="1981200"/>
            <a:ext cx="8701088" cy="1670050"/>
            <a:chOff x="145256" y="2133601"/>
            <a:chExt cx="8701088" cy="16700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t="24121" b="19598"/>
            <a:stretch/>
          </p:blipFill>
          <p:spPr>
            <a:xfrm>
              <a:off x="145256" y="2133601"/>
              <a:ext cx="8701088" cy="16002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 bwMode="auto">
            <a:xfrm>
              <a:off x="990600" y="3578226"/>
              <a:ext cx="1600200" cy="225425"/>
            </a:xfrm>
            <a:prstGeom prst="rect">
              <a:avLst/>
            </a:prstGeom>
            <a:solidFill>
              <a:srgbClr val="FFFFFA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5257800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 smtClean="0">
                <a:latin typeface="Trebuchet MS" panose="020B0603020202020204" pitchFamily="34" charset="0"/>
              </a:rPr>
              <a:t>A </a:t>
            </a:r>
            <a:r>
              <a:rPr lang="en-GB" sz="2000" dirty="0">
                <a:latin typeface="Trebuchet MS" panose="020B0603020202020204" pitchFamily="34" charset="0"/>
              </a:rPr>
              <a:t>regular octagon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272937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 smtClean="0">
                <a:latin typeface="Trebuchet MS" panose="020B0603020202020204" pitchFamily="34" charset="0"/>
              </a:rPr>
              <a:t>A </a:t>
            </a:r>
            <a:r>
              <a:rPr lang="en-GB" sz="2000" dirty="0">
                <a:latin typeface="Trebuchet MS" panose="020B0603020202020204" pitchFamily="34" charset="0"/>
              </a:rPr>
              <a:t>regular </a:t>
            </a:r>
            <a:r>
              <a:rPr lang="en-GB" sz="2000" dirty="0" smtClean="0">
                <a:latin typeface="Trebuchet MS" panose="020B0603020202020204" pitchFamily="34" charset="0"/>
              </a:rPr>
              <a:t>hexagon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635726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>
                <a:latin typeface="Trebuchet MS" panose="020B0603020202020204" pitchFamily="34" charset="0"/>
              </a:rPr>
              <a:t>A regular </a:t>
            </a:r>
            <a:r>
              <a:rPr lang="en-GB" sz="2000" dirty="0" smtClean="0">
                <a:latin typeface="Trebuchet MS" panose="020B0603020202020204" pitchFamily="34" charset="0"/>
              </a:rPr>
              <a:t>pentagon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080" y="4757621"/>
            <a:ext cx="8846344" cy="707886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0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If we know the interior angle sum, and the number of equal angles then we can simply divide the sum by the number of angles</a:t>
            </a:r>
            <a:endParaRPr lang="en-GB" sz="20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27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7575"/>
            <a:ext cx="8991600" cy="1216026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Using what we have learnt today, how could you find the size of one of the interior angles in: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45256" y="1981200"/>
            <a:ext cx="8701088" cy="1670050"/>
            <a:chOff x="145256" y="2133601"/>
            <a:chExt cx="8701088" cy="16700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t="24121" b="19598"/>
            <a:stretch/>
          </p:blipFill>
          <p:spPr>
            <a:xfrm>
              <a:off x="145256" y="2133601"/>
              <a:ext cx="8701088" cy="16002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 bwMode="auto">
            <a:xfrm>
              <a:off x="990600" y="3578226"/>
              <a:ext cx="1600200" cy="225425"/>
            </a:xfrm>
            <a:prstGeom prst="rect">
              <a:avLst/>
            </a:prstGeom>
            <a:solidFill>
              <a:srgbClr val="FFFFFA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5257800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 smtClean="0">
                <a:latin typeface="Trebuchet MS" panose="020B0603020202020204" pitchFamily="34" charset="0"/>
              </a:rPr>
              <a:t>A </a:t>
            </a:r>
            <a:r>
              <a:rPr lang="en-GB" sz="2000" dirty="0">
                <a:latin typeface="Trebuchet MS" panose="020B0603020202020204" pitchFamily="34" charset="0"/>
              </a:rPr>
              <a:t>regular octagon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272937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 smtClean="0">
                <a:latin typeface="Trebuchet MS" panose="020B0603020202020204" pitchFamily="34" charset="0"/>
              </a:rPr>
              <a:t>A </a:t>
            </a:r>
            <a:r>
              <a:rPr lang="en-GB" sz="2000" dirty="0">
                <a:latin typeface="Trebuchet MS" panose="020B0603020202020204" pitchFamily="34" charset="0"/>
              </a:rPr>
              <a:t>regular </a:t>
            </a:r>
            <a:r>
              <a:rPr lang="en-GB" sz="2000" dirty="0" smtClean="0">
                <a:latin typeface="Trebuchet MS" panose="020B0603020202020204" pitchFamily="34" charset="0"/>
              </a:rPr>
              <a:t>hexagon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635726" y="385818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GB" sz="2000" dirty="0">
                <a:latin typeface="Trebuchet MS" panose="020B0603020202020204" pitchFamily="34" charset="0"/>
              </a:rPr>
              <a:t>A regular </a:t>
            </a:r>
            <a:r>
              <a:rPr lang="en-GB" sz="2000" dirty="0" smtClean="0">
                <a:latin typeface="Trebuchet MS" panose="020B0603020202020204" pitchFamily="34" charset="0"/>
              </a:rPr>
              <a:t>pentagon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-635726" y="4873624"/>
                <a:ext cx="4572000" cy="4001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20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540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0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5 = 108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0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35726" y="4873624"/>
                <a:ext cx="4572000" cy="400110"/>
              </a:xfrm>
              <a:prstGeom prst="rect">
                <a:avLst/>
              </a:prstGeom>
              <a:blipFill>
                <a:blip r:embed="rId3"/>
                <a:stretch>
                  <a:fillRect t="-9091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72937" y="4921391"/>
                <a:ext cx="4572000" cy="4001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20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720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0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6 = 120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0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</a:t>
                </a:r>
                <a:endParaRPr lang="en-GB" sz="20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937" y="4921391"/>
                <a:ext cx="4572000" cy="400110"/>
              </a:xfrm>
              <a:prstGeom prst="rect">
                <a:avLst/>
              </a:prstGeom>
              <a:blipFill>
                <a:blip r:embed="rId4"/>
                <a:stretch>
                  <a:fillRect t="-9091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257800" y="4923850"/>
                <a:ext cx="4572000" cy="4001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20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900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0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8 = 112.5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0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923850"/>
                <a:ext cx="4572000" cy="400110"/>
              </a:xfrm>
              <a:prstGeom prst="rect">
                <a:avLst/>
              </a:prstGeom>
              <a:blipFill>
                <a:blip r:embed="rId5"/>
                <a:stretch>
                  <a:fillRect t="-10769" b="-26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350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763000" cy="1470025"/>
          </a:xfrm>
        </p:spPr>
        <p:txBody>
          <a:bodyPr/>
          <a:lstStyle/>
          <a:p>
            <a:pPr algn="l"/>
            <a:r>
              <a:rPr lang="en-GB" sz="2400" dirty="0"/>
              <a:t>The diagram shows a regular pentagon and a regular decagon. </a:t>
            </a:r>
            <a:br>
              <a:rPr lang="en-GB" sz="2400" dirty="0"/>
            </a:br>
            <a:r>
              <a:rPr lang="en-GB" sz="2400" dirty="0"/>
              <a:t>Annabel is trying to find the size of angle x.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81000" y="5725590"/>
            <a:ext cx="6400800" cy="685800"/>
          </a:xfrm>
        </p:spPr>
        <p:txBody>
          <a:bodyPr/>
          <a:lstStyle/>
          <a:p>
            <a:r>
              <a:rPr lang="en-GB" sz="2800" dirty="0"/>
              <a:t>Do you agree with her solution?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8600" y="2133600"/>
            <a:ext cx="3505200" cy="2308543"/>
            <a:chOff x="0" y="0"/>
            <a:chExt cx="2649949" cy="1838462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2649949" cy="1838462"/>
              <a:chOff x="0" y="0"/>
              <a:chExt cx="2649949" cy="1838462"/>
            </a:xfrm>
          </p:grpSpPr>
          <p:sp>
            <p:nvSpPr>
              <p:cNvPr id="7" name="Regular Pentagon 6"/>
              <p:cNvSpPr/>
              <p:nvPr/>
            </p:nvSpPr>
            <p:spPr>
              <a:xfrm>
                <a:off x="0" y="0"/>
                <a:ext cx="1084915" cy="1033153"/>
              </a:xfrm>
              <a:prstGeom prst="pentago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8" name="Octagon 7"/>
              <p:cNvSpPr/>
              <p:nvPr/>
            </p:nvSpPr>
            <p:spPr>
              <a:xfrm rot="20003597">
                <a:off x="926275" y="142504"/>
                <a:ext cx="1723674" cy="1695958"/>
              </a:xfrm>
              <a:prstGeom prst="octagon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6" name="Text Box 10"/>
            <p:cNvSpPr txBox="1"/>
            <p:nvPr/>
          </p:nvSpPr>
          <p:spPr>
            <a:xfrm>
              <a:off x="987048" y="158727"/>
              <a:ext cx="558141" cy="35626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ts val="1300"/>
                </a:lnSpc>
                <a:spcAft>
                  <a:spcPts val="0"/>
                </a:spcAft>
              </a:pPr>
              <a:r>
                <a:rPr lang="en-GB" sz="1200" b="1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1200" b="1" i="1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°</a:t>
              </a:r>
              <a:endParaRPr lang="en-GB" sz="1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419482" y="-116478"/>
            <a:ext cx="2084039" cy="47553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401859" y="1969658"/>
            <a:ext cx="2111509" cy="47631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164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</TotalTime>
  <Words>706</Words>
  <Application>Microsoft Office PowerPoint</Application>
  <PresentationFormat>On-screen Show (4:3)</PresentationFormat>
  <Paragraphs>161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diagram shows a regular pentagon and a regular decagon.  Annabel is trying to find the size of angle x.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164</cp:revision>
  <cp:lastPrinted>1601-01-01T00:00:00Z</cp:lastPrinted>
  <dcterms:created xsi:type="dcterms:W3CDTF">1601-01-01T00:00:00Z</dcterms:created>
  <dcterms:modified xsi:type="dcterms:W3CDTF">2018-01-04T14:51:25Z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