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72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McDonald" initials="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343" autoAdjust="0"/>
  </p:normalViewPr>
  <p:slideViewPr>
    <p:cSldViewPr>
      <p:cViewPr varScale="1">
        <p:scale>
          <a:sx n="70" d="100"/>
          <a:sy n="70" d="100"/>
        </p:scale>
        <p:origin x="-7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04/01/2018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anose="020B0603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Today we will learn about </a:t>
            </a:r>
            <a:r>
              <a:rPr lang="en-GB" sz="2800" dirty="0" smtClean="0">
                <a:solidFill>
                  <a:srgbClr val="FF0000"/>
                </a:solidFill>
              </a:rPr>
              <a:t>exterior angles </a:t>
            </a:r>
            <a:r>
              <a:rPr lang="en-GB" sz="2800" dirty="0" smtClean="0"/>
              <a:t>of polygons.</a:t>
            </a:r>
            <a:endParaRPr lang="en-GB" sz="2800" dirty="0" smtClean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3429000" cy="347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267200" y="1219201"/>
            <a:ext cx="4191000" cy="4191000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800" dirty="0" smtClean="0"/>
              <a:t>Definition: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en-GB" sz="2800" dirty="0" smtClean="0"/>
              <a:t>The </a:t>
            </a:r>
            <a:r>
              <a:rPr lang="en-GB" sz="2800" dirty="0" smtClean="0">
                <a:solidFill>
                  <a:srgbClr val="FF0000"/>
                </a:solidFill>
              </a:rPr>
              <a:t>exterior angle </a:t>
            </a:r>
            <a:r>
              <a:rPr lang="en-GB" sz="2800" dirty="0" smtClean="0"/>
              <a:t>is the </a:t>
            </a:r>
            <a:r>
              <a:rPr lang="en-GB" sz="2800" dirty="0"/>
              <a:t>angle between a side of a </a:t>
            </a:r>
            <a:r>
              <a:rPr lang="en-GB" sz="2800" dirty="0" smtClean="0"/>
              <a:t>polygon and </a:t>
            </a:r>
            <a:r>
              <a:rPr lang="en-GB" sz="2800" dirty="0"/>
              <a:t>an </a:t>
            </a:r>
            <a:r>
              <a:rPr lang="en-GB" sz="2800" dirty="0" smtClean="0">
                <a:solidFill>
                  <a:srgbClr val="FF0000"/>
                </a:solidFill>
              </a:rPr>
              <a:t>adjacent</a:t>
            </a:r>
            <a:r>
              <a:rPr lang="en-GB" sz="2800" dirty="0" smtClean="0"/>
              <a:t> </a:t>
            </a:r>
            <a:r>
              <a:rPr lang="en-GB" sz="2800" dirty="0"/>
              <a:t>side extended outward</a:t>
            </a:r>
            <a:r>
              <a:rPr lang="en-GB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517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We will use what we learnt last lesson about the sum of interior angles to help us find the exterior angle of this pentagon.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 smtClean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4736716" cy="41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75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The blue angles are the interior angles and the pink are the exterior angles.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 smtClean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4736716" cy="41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81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800" dirty="0" smtClean="0"/>
              <a:t>What is the angle sum of this pink and blue angle? How do you know?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800" dirty="0" smtClean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4736716" cy="41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 bwMode="auto">
          <a:xfrm>
            <a:off x="3886200" y="1981200"/>
            <a:ext cx="1219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4736716" cy="41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915400" cy="45259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GB" sz="2800" dirty="0" smtClean="0"/>
                  <a:t>What is the angle sum of all the pink and blue angles? How do you know?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180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×5=900</m:t>
                      </m:r>
                    </m:oMath>
                  </m:oMathPara>
                </a14:m>
                <a:endParaRPr lang="en-GB" sz="2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915400" cy="4525963"/>
              </a:xfrm>
              <a:blipFill rotWithShape="1">
                <a:blip r:embed="rId3"/>
                <a:stretch>
                  <a:fillRect l="-1367" r="-889" b="-202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 bwMode="auto">
          <a:xfrm>
            <a:off x="3886200" y="1981200"/>
            <a:ext cx="1219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5562600" y="3136710"/>
            <a:ext cx="1219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105400" y="4648200"/>
            <a:ext cx="1219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419901" y="4651185"/>
            <a:ext cx="1219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667000" y="3429000"/>
            <a:ext cx="1219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94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4736716" cy="41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915400" cy="45259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GB" sz="2800" dirty="0" smtClean="0"/>
                  <a:t>To find the sum of the exterior angles (pink) only, we must subtract the interior angles (blue). </a:t>
                </a:r>
                <a:endParaRPr lang="en-GB" sz="2800" dirty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GB" sz="2800" dirty="0" smtClean="0"/>
                  <a:t>What is the sum of interior angles of a pentagon?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180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×5=900</m:t>
                      </m:r>
                    </m:oMath>
                  </m:oMathPara>
                </a14:m>
                <a:endParaRPr lang="en-GB" sz="2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900−540=360</m:t>
                      </m:r>
                    </m:oMath>
                  </m:oMathPara>
                </a14:m>
                <a:endParaRPr lang="en-GB" sz="2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915400" cy="4525963"/>
              </a:xfrm>
              <a:blipFill rotWithShape="1">
                <a:blip r:embed="rId3"/>
                <a:stretch>
                  <a:fillRect l="-1367" r="-615" b="-343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998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2400" dirty="0" smtClean="0"/>
              <a:t>The sum of exterior angles for a pentagon is 360º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GB" sz="2400" b="0" i="1" dirty="0" smtClean="0">
              <a:latin typeface="Cambria Math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GB" sz="24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2125"/>
            <a:ext cx="3200400" cy="2803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733800" y="1447800"/>
                <a:ext cx="3276600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/>
                        </a:rPr>
                        <m:t>180</m:t>
                      </m:r>
                      <m:r>
                        <a:rPr lang="en-GB" sz="2400" i="1">
                          <a:latin typeface="Cambria Math"/>
                          <a:ea typeface="Cambria Math"/>
                        </a:rPr>
                        <m:t>×5=900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4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/>
                        </a:rPr>
                        <m:t>900−540=360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1447800"/>
                <a:ext cx="3276600" cy="212365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ular Callout 3"/>
          <p:cNvSpPr/>
          <p:nvPr/>
        </p:nvSpPr>
        <p:spPr bwMode="auto">
          <a:xfrm>
            <a:off x="6454254" y="1437564"/>
            <a:ext cx="2438400" cy="1021556"/>
          </a:xfrm>
          <a:prstGeom prst="wedgeRoundRectCallout">
            <a:avLst>
              <a:gd name="adj1" fmla="val -77971"/>
              <a:gd name="adj2" fmla="val -13173"/>
              <a:gd name="adj3" fmla="val 16667"/>
            </a:avLst>
          </a:prstGeom>
          <a:noFill/>
          <a:ln w="285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/>
              <a:t>Where does the 180 come from? Why is it multiplied by 5?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7010400" y="2840575"/>
            <a:ext cx="1546746" cy="715089"/>
          </a:xfrm>
          <a:prstGeom prst="wedgeRoundRectCallout">
            <a:avLst>
              <a:gd name="adj1" fmla="val -104139"/>
              <a:gd name="adj2" fmla="val -33404"/>
              <a:gd name="adj3" fmla="val 16667"/>
            </a:avLst>
          </a:prstGeom>
          <a:noFill/>
          <a:ln w="285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/>
              <a:t>Why is 540 subtracted?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412" y="3602418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en-GB" sz="2400" kern="0" dirty="0" smtClean="0"/>
              <a:t>Use the same method to find the sum of exterior angles of a quadrilateral and hexagon.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en-GB" sz="2400" i="1" kern="0" dirty="0" smtClean="0">
              <a:latin typeface="Cambria Math"/>
            </a:endParaRP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en-GB" sz="2400" kern="0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83501"/>
            <a:ext cx="5993346" cy="270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97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15400" cy="4525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2400" dirty="0" smtClean="0"/>
              <a:t>The sum of exterior angles for a pentagon is 360º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GB" sz="2400" b="0" i="1" dirty="0" smtClean="0">
              <a:latin typeface="Cambria Math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GB" sz="24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2125"/>
            <a:ext cx="3200400" cy="2803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733800" y="1447800"/>
                <a:ext cx="3276600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/>
                        </a:rPr>
                        <m:t>180</m:t>
                      </m:r>
                      <m:r>
                        <a:rPr lang="en-GB" sz="2400" i="1">
                          <a:latin typeface="Cambria Math"/>
                          <a:ea typeface="Cambria Math"/>
                        </a:rPr>
                        <m:t>×5=900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4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/>
                        </a:rPr>
                        <m:t>900−540=360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1447800"/>
                <a:ext cx="3276600" cy="212365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ular Callout 3"/>
          <p:cNvSpPr/>
          <p:nvPr/>
        </p:nvSpPr>
        <p:spPr bwMode="auto">
          <a:xfrm>
            <a:off x="6454254" y="1437564"/>
            <a:ext cx="2438400" cy="1021556"/>
          </a:xfrm>
          <a:prstGeom prst="wedgeRoundRectCallout">
            <a:avLst>
              <a:gd name="adj1" fmla="val -77971"/>
              <a:gd name="adj2" fmla="val -13173"/>
              <a:gd name="adj3" fmla="val 16667"/>
            </a:avLst>
          </a:prstGeom>
          <a:noFill/>
          <a:ln w="285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/>
              <a:t>Where does the 180 come from? Why is it multiplied by 5?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7010400" y="2840575"/>
            <a:ext cx="1546746" cy="715089"/>
          </a:xfrm>
          <a:prstGeom prst="wedgeRoundRectCallout">
            <a:avLst>
              <a:gd name="adj1" fmla="val -104139"/>
              <a:gd name="adj2" fmla="val -33404"/>
              <a:gd name="adj3" fmla="val 16667"/>
            </a:avLst>
          </a:prstGeom>
          <a:noFill/>
          <a:ln w="285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/>
              <a:t>Why is 540 subtracted?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412" y="3602418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en-GB" sz="2400" kern="0" dirty="0" smtClean="0"/>
              <a:t>Challenge: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r>
              <a:rPr lang="en-GB" sz="2400" kern="0" dirty="0" smtClean="0">
                <a:solidFill>
                  <a:srgbClr val="FF0000"/>
                </a:solidFill>
              </a:rPr>
              <a:t>Predict</a:t>
            </a:r>
            <a:r>
              <a:rPr lang="en-GB" sz="2400" kern="0" dirty="0" smtClean="0"/>
              <a:t> the sum of exterior angles for an n-</a:t>
            </a:r>
            <a:r>
              <a:rPr lang="en-GB" sz="2400" kern="0" dirty="0" err="1" smtClean="0"/>
              <a:t>agon</a:t>
            </a:r>
            <a:r>
              <a:rPr lang="en-GB" sz="2400" kern="0" dirty="0" smtClean="0"/>
              <a:t>.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r>
              <a:rPr lang="en-GB" sz="2400" kern="0" dirty="0" smtClean="0">
                <a:solidFill>
                  <a:srgbClr val="FF0000"/>
                </a:solidFill>
              </a:rPr>
              <a:t>Verify</a:t>
            </a:r>
            <a:r>
              <a:rPr lang="en-GB" sz="2400" kern="0" dirty="0" smtClean="0"/>
              <a:t> your answer using the same method as above.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en-GB" sz="2400" i="1" kern="0" dirty="0" smtClean="0">
              <a:latin typeface="Cambria Math"/>
            </a:endParaRP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en-GB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92103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 txBox="1">
                <a:spLocks/>
              </p:cNvSpPr>
              <p:nvPr/>
            </p:nvSpPr>
            <p:spPr>
              <a:xfrm>
                <a:off x="152400" y="228600"/>
                <a:ext cx="8915400" cy="452596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Trebuchet MS" panose="020B0603020202020204" pitchFamily="34" charset="0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Trebuchet MS" panose="020B0603020202020204" pitchFamily="34" charset="0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Trebuchet MS" panose="020B0603020202020204" pitchFamily="34" charset="0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rebuchet MS" panose="020B0603020202020204" pitchFamily="34" charset="0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Tx/>
                  <a:buNone/>
                </a:pPr>
                <a:r>
                  <a:rPr lang="en-GB" sz="2800" kern="0" dirty="0" smtClean="0"/>
                  <a:t>In your books:</a:t>
                </a:r>
              </a:p>
              <a:p>
                <a:pPr marL="514350" indent="-514350">
                  <a:lnSpc>
                    <a:spcPct val="150000"/>
                  </a:lnSpc>
                  <a:buFontTx/>
                  <a:buAutoNum type="arabicPeriod"/>
                </a:pPr>
                <a:r>
                  <a:rPr lang="en-GB" sz="2800" kern="0" dirty="0" smtClean="0"/>
                  <a:t>Find the value of </a:t>
                </a:r>
                <a14:m>
                  <m:oMath xmlns:m="http://schemas.openxmlformats.org/officeDocument/2006/math">
                    <m:r>
                      <a:rPr lang="en-GB" sz="2800" b="0" i="1" kern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kern="0" dirty="0" smtClean="0"/>
                  <a:t> in each of the diagrams below.</a:t>
                </a:r>
                <a:endParaRPr lang="en-GB" sz="2800" kern="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kern="0" dirty="0" smtClean="0"/>
              </a:p>
              <a:p>
                <a:pPr marL="514350" indent="-514350">
                  <a:lnSpc>
                    <a:spcPct val="150000"/>
                  </a:lnSpc>
                  <a:buFontTx/>
                  <a:buAutoNum type="arabicPeriod"/>
                </a:pPr>
                <a:endParaRPr lang="en-GB" sz="2800" kern="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sz="2800" kern="0" dirty="0" smtClean="0"/>
              </a:p>
              <a:p>
                <a:pPr marL="531813" indent="-531813">
                  <a:lnSpc>
                    <a:spcPct val="150000"/>
                  </a:lnSpc>
                  <a:buNone/>
                </a:pPr>
                <a:r>
                  <a:rPr lang="en-GB" sz="2800" kern="0" dirty="0" smtClean="0"/>
                  <a:t>2.  What is the size of each of the exterior angles in a regular octagon?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GB" sz="2800" kern="0" dirty="0" smtClean="0"/>
                  <a:t>3.  Which regular polygon has an exterior angle of 30º</a:t>
                </a:r>
              </a:p>
              <a:p>
                <a:pPr marL="0" indent="0">
                  <a:lnSpc>
                    <a:spcPct val="150000"/>
                  </a:lnSpc>
                  <a:buFontTx/>
                  <a:buNone/>
                </a:pPr>
                <a:endParaRPr lang="en-GB" sz="2800" kern="0" dirty="0" smtClean="0"/>
              </a:p>
              <a:p>
                <a:pPr marL="0" indent="0">
                  <a:lnSpc>
                    <a:spcPct val="150000"/>
                  </a:lnSpc>
                  <a:buFontTx/>
                  <a:buNone/>
                </a:pPr>
                <a:endParaRPr lang="en-GB" sz="2800" kern="0" dirty="0" smtClean="0"/>
              </a:p>
              <a:p>
                <a:pPr marL="0" indent="0">
                  <a:lnSpc>
                    <a:spcPct val="150000"/>
                  </a:lnSpc>
                  <a:buFontTx/>
                  <a:buNone/>
                </a:pPr>
                <a:endParaRPr lang="en-GB" sz="2800" kern="0" dirty="0"/>
              </a:p>
            </p:txBody>
          </p:sp>
        </mc:Choice>
        <mc:Fallback>
          <p:sp>
            <p:nvSpPr>
              <p:cNvPr id="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28600"/>
                <a:ext cx="8915400" cy="4525963"/>
              </a:xfrm>
              <a:prstGeom prst="rect">
                <a:avLst/>
              </a:prstGeom>
              <a:blipFill rotWithShape="1">
                <a:blip r:embed="rId2"/>
                <a:stretch>
                  <a:fillRect l="-1367" r="-957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14505"/>
            <a:ext cx="7505700" cy="259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03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1521</TotalTime>
  <Words>293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168</cp:revision>
  <cp:lastPrinted>1601-01-01T00:00:00Z</cp:lastPrinted>
  <dcterms:created xsi:type="dcterms:W3CDTF">1601-01-01T00:00:00Z</dcterms:created>
  <dcterms:modified xsi:type="dcterms:W3CDTF">2018-01-04T15:40:18Z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