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4018" r:id="rId1"/>
  </p:sldMasterIdLst>
  <p:notesMasterIdLst>
    <p:notesMasterId r:id="rId18"/>
  </p:notesMasterIdLst>
  <p:handoutMasterIdLst>
    <p:handoutMasterId r:id="rId19"/>
  </p:handoutMasterIdLst>
  <p:sldIdLst>
    <p:sldId id="257" r:id="rId2"/>
    <p:sldId id="276" r:id="rId3"/>
    <p:sldId id="275" r:id="rId4"/>
    <p:sldId id="269" r:id="rId5"/>
    <p:sldId id="270" r:id="rId6"/>
    <p:sldId id="273" r:id="rId7"/>
    <p:sldId id="260" r:id="rId8"/>
    <p:sldId id="277" r:id="rId9"/>
    <p:sldId id="261" r:id="rId10"/>
    <p:sldId id="262" r:id="rId11"/>
    <p:sldId id="263" r:id="rId12"/>
    <p:sldId id="264" r:id="rId13"/>
    <p:sldId id="268" r:id="rId14"/>
    <p:sldId id="258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60" d="100"/>
          <a:sy n="60" d="100"/>
        </p:scale>
        <p:origin x="-1014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67A655-7A8E-49C9-8690-924C2A93192C}" type="datetime1">
              <a:rPr lang="en-US" altLang="en-US"/>
              <a:pPr/>
              <a:t>1/20/2018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3D7E442-5211-402F-AE6D-79557C8017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25555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DBBC58B2-2047-4C99-BF5B-C77109CF391E}" type="datetime1">
              <a:rPr lang="en-US" altLang="en-US"/>
              <a:pPr/>
              <a:t>1/20/2018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A19CAD48-3CBC-4F1C-8A77-9F0C851646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70423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75286E8E-4401-4302-B77B-3F017F0C910B}" type="slidenum">
              <a:rPr lang="en-US" altLang="en-US" sz="1200">
                <a:latin typeface="Calibri" pitchFamily="34" charset="0"/>
              </a:rPr>
              <a:pPr eaLnBrk="1" hangingPunct="1"/>
              <a:t>12</a:t>
            </a:fld>
            <a:endParaRPr lang="en-US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68A2C-0280-42C3-9E0A-47F548700D23}" type="datetimeFigureOut">
              <a:rPr lang="en-GB" smtClean="0"/>
              <a:t>20/01/2018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29B92-34A2-4474-8C31-75A2E3198D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878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68A2C-0280-42C3-9E0A-47F548700D23}" type="datetimeFigureOut">
              <a:rPr lang="en-GB" smtClean="0"/>
              <a:t>20/01/2018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29B92-34A2-4474-8C31-75A2E3198D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637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68A2C-0280-42C3-9E0A-47F548700D23}" type="datetimeFigureOut">
              <a:rPr lang="en-GB" smtClean="0"/>
              <a:t>20/01/2018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29B92-34A2-4474-8C31-75A2E3198D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4259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68A2C-0280-42C3-9E0A-47F548700D23}" type="datetimeFigureOut">
              <a:rPr lang="en-GB" smtClean="0"/>
              <a:t>20/01/2018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29B92-34A2-4474-8C31-75A2E3198D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821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68A2C-0280-42C3-9E0A-47F548700D23}" type="datetimeFigureOut">
              <a:rPr lang="en-GB" smtClean="0"/>
              <a:t>20/01/2018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29B92-34A2-4474-8C31-75A2E3198D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3493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68A2C-0280-42C3-9E0A-47F548700D23}" type="datetimeFigureOut">
              <a:rPr lang="en-GB" smtClean="0"/>
              <a:t>20/01/2018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29B92-34A2-4474-8C31-75A2E3198D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709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68A2C-0280-42C3-9E0A-47F548700D23}" type="datetimeFigureOut">
              <a:rPr lang="en-GB" smtClean="0"/>
              <a:t>20/01/2018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29B92-34A2-4474-8C31-75A2E3198D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387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68A2C-0280-42C3-9E0A-47F548700D23}" type="datetimeFigureOut">
              <a:rPr lang="en-GB" smtClean="0"/>
              <a:t>20/01/2018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29B92-34A2-4474-8C31-75A2E3198D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655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68A2C-0280-42C3-9E0A-47F548700D23}" type="datetimeFigureOut">
              <a:rPr lang="en-GB" smtClean="0"/>
              <a:t>20/01/2018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29B92-34A2-4474-8C31-75A2E3198D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920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68A2C-0280-42C3-9E0A-47F548700D23}" type="datetimeFigureOut">
              <a:rPr lang="en-GB" smtClean="0"/>
              <a:t>20/01/2018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29B92-34A2-4474-8C31-75A2E3198D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31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68A2C-0280-42C3-9E0A-47F548700D23}" type="datetimeFigureOut">
              <a:rPr lang="en-GB" smtClean="0"/>
              <a:t>20/01/2018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29B92-34A2-4474-8C31-75A2E3198D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569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68A2C-0280-42C3-9E0A-47F548700D23}" type="datetimeFigureOut">
              <a:rPr lang="en-GB" smtClean="0"/>
              <a:t>20/01/2018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29B92-34A2-4474-8C31-75A2E3198D4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97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latin typeface="Rockwell" pitchFamily="18" charset="0"/>
                <a:ea typeface="ＭＳ Ｐゴシック" pitchFamily="34" charset="-128"/>
              </a:rPr>
              <a:t>Evaluating Conditions for Congruency</a:t>
            </a:r>
          </a:p>
        </p:txBody>
      </p:sp>
      <p:sp>
        <p:nvSpPr>
          <p:cNvPr id="9218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alt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Rockwell" panose="02060603020205020403" pitchFamily="18" charset="0"/>
              </a:rPr>
              <a:t>Finding Congruent Triangles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888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 smtClean="0"/>
              <a:t>On your sheets, draw triangles that satisfy the conditions for each triangle.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You should do this on your own.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You may refer to your work from the last two lessons in your books.</a:t>
            </a:r>
            <a:endParaRPr lang="en-GB" sz="2400" dirty="0"/>
          </a:p>
          <a:p>
            <a:pPr marL="0" indent="0">
              <a:buNone/>
            </a:pPr>
            <a:endParaRPr lang="en-US" sz="2400" dirty="0" smtClean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96114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3050625" y="0"/>
            <a:ext cx="47297" cy="685800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6103880" y="0"/>
            <a:ext cx="47297" cy="685800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204951" y="109887"/>
            <a:ext cx="2845673" cy="82894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US" sz="2800" b="1" dirty="0" smtClean="0">
                <a:latin typeface="Rockwell" panose="02060603020205020403" pitchFamily="18" charset="0"/>
              </a:rPr>
              <a:t>Triangle 1</a:t>
            </a:r>
          </a:p>
          <a:p>
            <a:pPr algn="l" fontAlgn="auto">
              <a:spcAft>
                <a:spcPts val="0"/>
              </a:spcAft>
            </a:pPr>
            <a:r>
              <a:rPr lang="en-US" sz="2000" dirty="0" smtClean="0"/>
              <a:t>On</a:t>
            </a:r>
            <a:r>
              <a:rPr lang="en-US" sz="2000" dirty="0" smtClean="0"/>
              <a:t>e angle of 30</a:t>
            </a:r>
            <a:r>
              <a:rPr lang="el-GR" sz="2000" dirty="0"/>
              <a:t>°</a:t>
            </a:r>
            <a:r>
              <a:rPr lang="en-US" sz="2000" dirty="0" smtClean="0"/>
              <a:t> and another angle of 40</a:t>
            </a:r>
            <a:r>
              <a:rPr lang="en-US" sz="2000" dirty="0"/>
              <a:t>°</a:t>
            </a:r>
            <a:r>
              <a:rPr lang="en-US" sz="2000" dirty="0" smtClean="0"/>
              <a:t>.</a:t>
            </a:r>
            <a:endParaRPr lang="en-GB" sz="20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097922" y="109887"/>
            <a:ext cx="3005958" cy="82894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US" sz="2800" b="1" dirty="0" smtClean="0">
                <a:latin typeface="Rockwell" panose="02060603020205020403" pitchFamily="18" charset="0"/>
              </a:rPr>
              <a:t>Triangle 2</a:t>
            </a:r>
          </a:p>
          <a:p>
            <a:pPr algn="l" fontAlgn="auto">
              <a:spcAft>
                <a:spcPts val="0"/>
              </a:spcAft>
            </a:pPr>
            <a:r>
              <a:rPr lang="en-GB" sz="2000" dirty="0" smtClean="0"/>
              <a:t>One right angle and one side is 4 cm long.</a:t>
            </a:r>
            <a:endParaRPr lang="en-GB" sz="20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151176" y="109887"/>
            <a:ext cx="2992824" cy="82894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US" sz="2800" b="1" dirty="0" smtClean="0">
                <a:latin typeface="Rockwell" panose="02060603020205020403" pitchFamily="18" charset="0"/>
              </a:rPr>
              <a:t>Triangle 3</a:t>
            </a:r>
          </a:p>
          <a:p>
            <a:pPr algn="l" fontAlgn="auto">
              <a:spcAft>
                <a:spcPts val="0"/>
              </a:spcAft>
            </a:pPr>
            <a:r>
              <a:rPr lang="en-US" sz="2000" dirty="0" smtClean="0"/>
              <a:t>One side is 6cm long and it has angles of 50</a:t>
            </a:r>
            <a:r>
              <a:rPr lang="en-US" sz="2000" dirty="0"/>
              <a:t>°</a:t>
            </a:r>
            <a:r>
              <a:rPr lang="en-US" sz="2000" dirty="0" smtClean="0"/>
              <a:t> and 30</a:t>
            </a:r>
            <a:r>
              <a:rPr lang="en-US" sz="2000" dirty="0" smtClean="0"/>
              <a:t>°.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68627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Rockwell" panose="02060603020205020403" pitchFamily="18" charset="0"/>
              </a:rPr>
              <a:t>Finding Congruent Triangles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888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Sam </a:t>
            </a:r>
            <a:r>
              <a:rPr lang="en-US" sz="2400" dirty="0"/>
              <a:t>says:</a:t>
            </a:r>
          </a:p>
          <a:p>
            <a:pPr marL="0" indent="0">
              <a:buNone/>
            </a:pPr>
            <a:r>
              <a:rPr lang="en-US" sz="2400" dirty="0"/>
              <a:t>I have drawn a triangle.</a:t>
            </a:r>
          </a:p>
          <a:p>
            <a:pPr marL="0" indent="0">
              <a:buNone/>
            </a:pPr>
            <a:r>
              <a:rPr lang="en-US" sz="2400" dirty="0"/>
              <a:t>It has one angle of </a:t>
            </a:r>
            <a:r>
              <a:rPr lang="en-US" sz="2400" dirty="0" smtClean="0"/>
              <a:t>30</a:t>
            </a:r>
            <a:r>
              <a:rPr lang="el-GR" sz="2400" dirty="0">
                <a:latin typeface="Calibri"/>
              </a:rPr>
              <a:t>°</a:t>
            </a:r>
            <a:r>
              <a:rPr lang="en-US" sz="2400" dirty="0" smtClean="0"/>
              <a:t> </a:t>
            </a:r>
            <a:r>
              <a:rPr lang="en-US" sz="2400" dirty="0"/>
              <a:t>and another angle of </a:t>
            </a:r>
            <a:r>
              <a:rPr lang="en-US" sz="2400" dirty="0" smtClean="0"/>
              <a:t>40</a:t>
            </a:r>
            <a:r>
              <a:rPr lang="en-US" sz="2400" dirty="0" smtClean="0">
                <a:latin typeface="Calibri"/>
              </a:rPr>
              <a:t>°</a:t>
            </a:r>
            <a:r>
              <a:rPr lang="en-US" sz="2400" dirty="0" smtClean="0"/>
              <a:t>.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Jermaine</a:t>
            </a:r>
            <a:r>
              <a:rPr lang="en-US" sz="2400" dirty="0"/>
              <a:t>, you draw a triangle with the same two properties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Jermaine </a:t>
            </a:r>
            <a:r>
              <a:rPr lang="en-US" sz="2400" dirty="0"/>
              <a:t>says:</a:t>
            </a:r>
          </a:p>
          <a:p>
            <a:pPr marL="0" indent="0">
              <a:buNone/>
            </a:pPr>
            <a:r>
              <a:rPr lang="en-US" sz="2400" dirty="0"/>
              <a:t>My triangle will be </a:t>
            </a:r>
            <a:r>
              <a:rPr lang="en-US" sz="2400" dirty="0">
                <a:solidFill>
                  <a:srgbClr val="FF0000"/>
                </a:solidFill>
              </a:rPr>
              <a:t>congruent</a:t>
            </a:r>
            <a:r>
              <a:rPr lang="en-US" sz="2400" dirty="0"/>
              <a:t> to yours, because </a:t>
            </a:r>
            <a:r>
              <a:rPr lang="en-US" sz="2400" i="1" dirty="0"/>
              <a:t>all </a:t>
            </a:r>
            <a:r>
              <a:rPr lang="en-US" sz="2400" dirty="0"/>
              <a:t>triangles that have those two properties must be </a:t>
            </a:r>
            <a:r>
              <a:rPr lang="en-US" sz="2400" dirty="0">
                <a:solidFill>
                  <a:srgbClr val="FF0000"/>
                </a:solidFill>
              </a:rPr>
              <a:t>congruent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Is </a:t>
            </a:r>
            <a:r>
              <a:rPr lang="en-US" sz="2400" dirty="0" smtClean="0"/>
              <a:t>Jermaine </a:t>
            </a:r>
            <a:r>
              <a:rPr lang="en-US" sz="2400" dirty="0"/>
              <a:t>correct to say that all triangles with these two properties must be </a:t>
            </a:r>
            <a:r>
              <a:rPr lang="en-US" sz="2400" dirty="0">
                <a:solidFill>
                  <a:srgbClr val="FF0000"/>
                </a:solidFill>
              </a:rPr>
              <a:t>congruent</a:t>
            </a:r>
            <a:r>
              <a:rPr lang="en-US" sz="2400" dirty="0" smtClean="0"/>
              <a:t>?</a:t>
            </a:r>
          </a:p>
          <a:p>
            <a:r>
              <a:rPr lang="en-US" sz="2400" dirty="0" smtClean="0"/>
              <a:t>Write your answer at the bottom of the sheet.</a:t>
            </a:r>
            <a:endParaRPr lang="en-GB" sz="2400" dirty="0"/>
          </a:p>
          <a:p>
            <a:pPr marL="0" indent="0">
              <a:buNone/>
            </a:pPr>
            <a:endParaRPr lang="en-US" sz="2400" dirty="0" smtClean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60235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Rockwell" panose="02060603020205020403" pitchFamily="18" charset="0"/>
              </a:rPr>
              <a:t>Finding Congruent Triangles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 smtClean="0"/>
              <a:t>Chloe </a:t>
            </a:r>
            <a:r>
              <a:rPr lang="en-GB" sz="2400" dirty="0"/>
              <a:t>says:</a:t>
            </a:r>
          </a:p>
          <a:p>
            <a:pPr marL="0" indent="0">
              <a:buNone/>
            </a:pPr>
            <a:r>
              <a:rPr lang="en-GB" sz="2400" dirty="0"/>
              <a:t>I have drawn a triangle.</a:t>
            </a:r>
          </a:p>
          <a:p>
            <a:pPr marL="0" indent="0">
              <a:buNone/>
            </a:pPr>
            <a:r>
              <a:rPr lang="en-GB" sz="2400" dirty="0"/>
              <a:t>It has one right angle and one side </a:t>
            </a:r>
            <a:r>
              <a:rPr lang="en-GB" sz="2400" dirty="0" smtClean="0"/>
              <a:t>is 4 cm long</a:t>
            </a:r>
            <a:r>
              <a:rPr lang="en-GB" sz="2400" dirty="0"/>
              <a:t>.</a:t>
            </a:r>
          </a:p>
          <a:p>
            <a:pPr marL="0" indent="0">
              <a:buNone/>
            </a:pPr>
            <a:r>
              <a:rPr lang="en-GB" sz="2400" dirty="0" smtClean="0"/>
              <a:t>Natalie, </a:t>
            </a:r>
            <a:r>
              <a:rPr lang="en-GB" sz="2400" dirty="0"/>
              <a:t>you draw a triangle with the same two properties</a:t>
            </a:r>
            <a:r>
              <a:rPr lang="en-GB" sz="2400" dirty="0" smtClean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Natalie </a:t>
            </a:r>
            <a:r>
              <a:rPr lang="en-GB" sz="2400" dirty="0"/>
              <a:t>says:</a:t>
            </a:r>
          </a:p>
          <a:p>
            <a:pPr marL="0" indent="0">
              <a:buNone/>
            </a:pPr>
            <a:r>
              <a:rPr lang="en-GB" sz="2400" dirty="0"/>
              <a:t>My triangle will be </a:t>
            </a:r>
            <a:r>
              <a:rPr lang="en-GB" sz="2400" dirty="0">
                <a:solidFill>
                  <a:srgbClr val="FF0000"/>
                </a:solidFill>
              </a:rPr>
              <a:t>congruent</a:t>
            </a:r>
            <a:r>
              <a:rPr lang="en-GB" sz="2400" dirty="0"/>
              <a:t> to yours, because </a:t>
            </a:r>
            <a:r>
              <a:rPr lang="en-GB" sz="2400" i="1" dirty="0"/>
              <a:t>all </a:t>
            </a:r>
            <a:r>
              <a:rPr lang="en-GB" sz="2400" dirty="0"/>
              <a:t>triangles that have those two properties must be </a:t>
            </a:r>
            <a:r>
              <a:rPr lang="en-GB" sz="2400" dirty="0">
                <a:solidFill>
                  <a:srgbClr val="FF0000"/>
                </a:solidFill>
              </a:rPr>
              <a:t>congruent</a:t>
            </a:r>
            <a:r>
              <a:rPr lang="en-GB" sz="2400" dirty="0" smtClean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US" sz="2400" dirty="0" smtClean="0"/>
              <a:t>Is Natalie correct to say that all triangles with these two properties must be </a:t>
            </a:r>
            <a:r>
              <a:rPr lang="en-US" sz="2400" dirty="0" smtClean="0">
                <a:solidFill>
                  <a:srgbClr val="FF0000"/>
                </a:solidFill>
              </a:rPr>
              <a:t>congruent</a:t>
            </a:r>
            <a:r>
              <a:rPr lang="en-US" sz="2400" dirty="0" smtClean="0"/>
              <a:t>?</a:t>
            </a:r>
          </a:p>
          <a:p>
            <a:r>
              <a:rPr lang="en-US" sz="2400" dirty="0" smtClean="0"/>
              <a:t>Write your answer at the bottom of the sheet.</a:t>
            </a:r>
            <a:endParaRPr lang="en-GB" sz="2400" dirty="0" smtClean="0"/>
          </a:p>
          <a:p>
            <a:endParaRPr lang="en-GB" sz="2400" dirty="0" smtClean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>
                <a:effectLst/>
              </a:rPr>
              <a:t/>
            </a:r>
            <a:br>
              <a:rPr lang="en-GB" sz="2400" dirty="0" smtClean="0">
                <a:effectLst/>
              </a:rPr>
            </a:b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3343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Rockwell" panose="02060603020205020403" pitchFamily="18" charset="0"/>
              </a:rPr>
              <a:t>Finding Congruent Triangles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Ahmed </a:t>
            </a:r>
            <a:r>
              <a:rPr lang="en-US" sz="2400" dirty="0"/>
              <a:t>says:</a:t>
            </a:r>
          </a:p>
          <a:p>
            <a:pPr marL="0" indent="0">
              <a:buNone/>
            </a:pPr>
            <a:r>
              <a:rPr lang="en-US" sz="2400" dirty="0"/>
              <a:t>I have drawn a triangle.</a:t>
            </a:r>
          </a:p>
          <a:p>
            <a:pPr marL="0" indent="0">
              <a:buNone/>
            </a:pPr>
            <a:r>
              <a:rPr lang="en-US" sz="2400" dirty="0"/>
              <a:t>One side is </a:t>
            </a:r>
            <a:r>
              <a:rPr lang="en-US" sz="2400" dirty="0" smtClean="0"/>
              <a:t>6cm </a:t>
            </a:r>
            <a:r>
              <a:rPr lang="en-US" sz="2400" dirty="0"/>
              <a:t>long and it has angles of </a:t>
            </a:r>
            <a:r>
              <a:rPr lang="en-US" sz="2400" dirty="0" smtClean="0"/>
              <a:t>50</a:t>
            </a:r>
            <a:r>
              <a:rPr lang="en-US" sz="2400" dirty="0" smtClean="0">
                <a:latin typeface="Calibri"/>
              </a:rPr>
              <a:t>°</a:t>
            </a:r>
            <a:r>
              <a:rPr lang="en-US" sz="2400" dirty="0" smtClean="0"/>
              <a:t> </a:t>
            </a:r>
            <a:r>
              <a:rPr lang="en-US" sz="2400" dirty="0"/>
              <a:t>and </a:t>
            </a:r>
            <a:r>
              <a:rPr lang="en-US" sz="2400" dirty="0" smtClean="0"/>
              <a:t>30</a:t>
            </a:r>
            <a:r>
              <a:rPr lang="en-US" sz="2400" dirty="0" smtClean="0">
                <a:latin typeface="Calibri"/>
              </a:rPr>
              <a:t>°</a:t>
            </a:r>
            <a:r>
              <a:rPr lang="en-US" sz="2400" dirty="0" smtClean="0"/>
              <a:t>. Cameron, </a:t>
            </a:r>
            <a:r>
              <a:rPr lang="en-US" sz="2400" dirty="0"/>
              <a:t>you draw a triangle with the same two properties.</a:t>
            </a:r>
          </a:p>
          <a:p>
            <a:pPr marL="0" indent="0">
              <a:buNone/>
            </a:pPr>
            <a:r>
              <a:rPr lang="en-US" sz="2400" dirty="0" smtClean="0"/>
              <a:t>Cameron </a:t>
            </a:r>
            <a:r>
              <a:rPr lang="en-US" sz="2400" dirty="0"/>
              <a:t>says:</a:t>
            </a:r>
          </a:p>
          <a:p>
            <a:pPr marL="0" indent="0">
              <a:buNone/>
            </a:pPr>
            <a:r>
              <a:rPr lang="en-US" sz="2400" dirty="0"/>
              <a:t>My triangle will be </a:t>
            </a:r>
            <a:r>
              <a:rPr lang="en-US" sz="2400" dirty="0">
                <a:solidFill>
                  <a:srgbClr val="FF0000"/>
                </a:solidFill>
              </a:rPr>
              <a:t>congruent</a:t>
            </a:r>
            <a:r>
              <a:rPr lang="en-US" sz="2400" dirty="0"/>
              <a:t> to yours, because </a:t>
            </a:r>
            <a:r>
              <a:rPr lang="en-US" sz="2400" i="1" dirty="0"/>
              <a:t>all </a:t>
            </a:r>
            <a:r>
              <a:rPr lang="en-US" sz="2400" dirty="0"/>
              <a:t>triangles that have those three properties must be </a:t>
            </a:r>
            <a:r>
              <a:rPr lang="en-US" sz="2400" dirty="0">
                <a:solidFill>
                  <a:srgbClr val="FF0000"/>
                </a:solidFill>
              </a:rPr>
              <a:t>congruent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smtClean="0"/>
              <a:t>Is Cameron correct to say that all triangles with these two properties must be </a:t>
            </a:r>
            <a:r>
              <a:rPr lang="en-US" sz="2400" dirty="0" smtClean="0">
                <a:solidFill>
                  <a:srgbClr val="FF0000"/>
                </a:solidFill>
              </a:rPr>
              <a:t>congruent</a:t>
            </a:r>
            <a:r>
              <a:rPr lang="en-US" sz="2400" dirty="0" smtClean="0"/>
              <a:t>?</a:t>
            </a:r>
          </a:p>
          <a:p>
            <a:r>
              <a:rPr lang="en-US" sz="2400" dirty="0" smtClean="0"/>
              <a:t>Write your answer at the bottom of the sheet.</a:t>
            </a: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>
                <a:effectLst/>
              </a:rPr>
              <a:t/>
            </a:r>
            <a:br>
              <a:rPr lang="en-GB" sz="2400" dirty="0" smtClean="0">
                <a:effectLst/>
              </a:rPr>
            </a:b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87657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15CF6DF4-F835-4B86-8C3F-F0AD1A85B2D9}" type="slidenum">
              <a:rPr lang="en-US" altLang="en-US" sz="800">
                <a:solidFill>
                  <a:srgbClr val="898989"/>
                </a:solidFill>
              </a:rPr>
              <a:pPr eaLnBrk="1" hangingPunct="1"/>
              <a:t>6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pic>
        <p:nvPicPr>
          <p:cNvPr id="10243" name="Content Placeholder 6" descr="Diagram 1 beta version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14" r="66714" b="8182"/>
          <a:stretch>
            <a:fillRect/>
          </a:stretch>
        </p:blipFill>
        <p:spPr bwMode="auto">
          <a:xfrm>
            <a:off x="161379" y="567558"/>
            <a:ext cx="3492500" cy="429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52194" y="567558"/>
            <a:ext cx="4382813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On your whiteboard, draw two triangles, Triangle A and Triangle B</a:t>
            </a:r>
            <a:r>
              <a:rPr lang="en-GB" dirty="0" smtClean="0"/>
              <a:t>.</a:t>
            </a:r>
          </a:p>
          <a:p>
            <a:r>
              <a:rPr lang="en-GB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Make </a:t>
            </a:r>
            <a:r>
              <a:rPr lang="en-GB" dirty="0"/>
              <a:t>one side of Triangle A the same length as one side of Triangle </a:t>
            </a:r>
            <a:r>
              <a:rPr lang="en-GB" dirty="0" smtClean="0"/>
              <a:t>B.</a:t>
            </a:r>
          </a:p>
          <a:p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Make </a:t>
            </a:r>
            <a:r>
              <a:rPr lang="en-GB" dirty="0"/>
              <a:t>up some side lengths and angles on your </a:t>
            </a:r>
            <a:r>
              <a:rPr lang="en-GB" dirty="0" smtClean="0"/>
              <a:t>example so they are congruent.</a:t>
            </a:r>
          </a:p>
          <a:p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Make up some side lengths and angles on your example so they are not congruent.</a:t>
            </a:r>
          </a:p>
          <a:p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15CF6DF4-F835-4B86-8C3F-F0AD1A85B2D9}" type="slidenum">
              <a:rPr lang="en-US" altLang="en-US" sz="800">
                <a:solidFill>
                  <a:srgbClr val="898989"/>
                </a:solidFill>
              </a:rPr>
              <a:pPr eaLnBrk="1" hangingPunct="1"/>
              <a:t>7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pic>
        <p:nvPicPr>
          <p:cNvPr id="10243" name="Content Placeholder 6" descr="Diagram 1 beta version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14" r="66714" b="8182"/>
          <a:stretch>
            <a:fillRect/>
          </a:stretch>
        </p:blipFill>
        <p:spPr bwMode="auto">
          <a:xfrm>
            <a:off x="161379" y="567558"/>
            <a:ext cx="3492500" cy="429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52194" y="567558"/>
            <a:ext cx="43828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Comparing answers:</a:t>
            </a:r>
          </a:p>
          <a:p>
            <a:endParaRPr lang="en-GB" dirty="0"/>
          </a:p>
          <a:p>
            <a:r>
              <a:rPr lang="en-GB" i="1" dirty="0"/>
              <a:t>Must Triangle A be congruent to Triangle B</a:t>
            </a:r>
            <a:r>
              <a:rPr lang="en-GB" i="1" dirty="0" smtClean="0"/>
              <a:t>?</a:t>
            </a:r>
          </a:p>
          <a:p>
            <a:endParaRPr lang="en-GB" i="1" dirty="0"/>
          </a:p>
          <a:p>
            <a:r>
              <a:rPr lang="en-GB" i="1" dirty="0"/>
              <a:t>Is it possible that they are not congruent</a:t>
            </a:r>
            <a:r>
              <a:rPr lang="en-GB" i="1" dirty="0" smtClean="0"/>
              <a:t>?</a:t>
            </a:r>
          </a:p>
          <a:p>
            <a:endParaRPr lang="en-GB" i="1" dirty="0"/>
          </a:p>
          <a:p>
            <a:r>
              <a:rPr lang="en-GB" dirty="0"/>
              <a:t>In this case, the triangles </a:t>
            </a:r>
            <a:r>
              <a:rPr lang="en-GB" b="1" dirty="0"/>
              <a:t>can </a:t>
            </a:r>
            <a:r>
              <a:rPr lang="en-GB" dirty="0"/>
              <a:t>be congruent but do not </a:t>
            </a:r>
            <a:r>
              <a:rPr lang="en-GB" b="1" dirty="0"/>
              <a:t>have </a:t>
            </a:r>
            <a:r>
              <a:rPr lang="en-GB" dirty="0"/>
              <a:t>to be congruent.</a:t>
            </a:r>
            <a:endParaRPr lang="en-GB" i="1" dirty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10044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Content Placeholder 4" descr="Diagram 2 beta version.eps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93" r="66829" b="9720"/>
          <a:stretch>
            <a:fillRect/>
          </a:stretch>
        </p:blipFill>
        <p:spPr>
          <a:xfrm>
            <a:off x="199259" y="1074683"/>
            <a:ext cx="3481388" cy="4267200"/>
          </a:xfrm>
        </p:spPr>
      </p:pic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331D9C26-C8E7-4704-B7BA-2F4EF198EDDC}" type="slidenum">
              <a:rPr lang="en-US" altLang="en-US" sz="800">
                <a:solidFill>
                  <a:srgbClr val="898989"/>
                </a:solidFill>
              </a:rPr>
              <a:pPr eaLnBrk="1" hangingPunct="1"/>
              <a:t>8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99035" y="1226742"/>
            <a:ext cx="43828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Now draw a pair of triangles with these properties.</a:t>
            </a:r>
          </a:p>
          <a:p>
            <a:endParaRPr lang="en-GB" dirty="0"/>
          </a:p>
          <a:p>
            <a:r>
              <a:rPr lang="en-GB" dirty="0" smtClean="0"/>
              <a:t>Is there a way to draw them so they are not congruent?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Content Placeholder 4" descr="Diagram 4 beta version.eps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957" r="-61957"/>
          <a:stretch>
            <a:fillRect/>
          </a:stretch>
        </p:blipFill>
        <p:spPr>
          <a:xfrm>
            <a:off x="457200" y="1162050"/>
            <a:ext cx="2189163" cy="1320800"/>
          </a:xfrm>
        </p:spPr>
      </p:pic>
      <p:sp>
        <p:nvSpPr>
          <p:cNvPr id="1229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DEF7C92C-95C5-409D-9614-B79ABA1A823C}" type="slidenum">
              <a:rPr lang="en-US" altLang="en-US" sz="800">
                <a:solidFill>
                  <a:srgbClr val="898989"/>
                </a:solidFill>
              </a:rPr>
              <a:pPr eaLnBrk="1" hangingPunct="1"/>
              <a:t>9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pic>
        <p:nvPicPr>
          <p:cNvPr id="12292" name="Picture 5" descr="Diagram 5 beta version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513" y="1162050"/>
            <a:ext cx="2514600" cy="279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Box 6"/>
          <p:cNvSpPr txBox="1">
            <a:spLocks noChangeArrowheads="1"/>
          </p:cNvSpPr>
          <p:nvPr/>
        </p:nvSpPr>
        <p:spPr bwMode="auto">
          <a:xfrm>
            <a:off x="457200" y="4354513"/>
            <a:ext cx="8229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en-US" dirty="0"/>
              <a:t>Suppose I choose angles 30°, 40° and a side </a:t>
            </a:r>
            <a:r>
              <a:rPr lang="en-GB" altLang="en-US" dirty="0" smtClean="0"/>
              <a:t>5 cm </a:t>
            </a:r>
            <a:r>
              <a:rPr lang="en-GB" altLang="en-US" dirty="0"/>
              <a:t>long.</a:t>
            </a:r>
          </a:p>
          <a:p>
            <a:pPr eaLnBrk="1" hangingPunct="1"/>
            <a:r>
              <a:rPr lang="en-GB" altLang="en-US" dirty="0"/>
              <a:t>Is there a way to make two triangles with these properties so they are not congruent? 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altLang="en-US" sz="2600" dirty="0" smtClean="0">
                <a:latin typeface="Rockwell" pitchFamily="18" charset="0"/>
                <a:ea typeface="ＭＳ Ｐゴシック" pitchFamily="34" charset="-128"/>
              </a:rPr>
              <a:t>Question </a:t>
            </a:r>
            <a:r>
              <a:rPr lang="en-GB" altLang="en-US" sz="2600" dirty="0" smtClean="0">
                <a:latin typeface="Rockwell" pitchFamily="18" charset="0"/>
                <a:ea typeface="ＭＳ Ｐゴシック" pitchFamily="34" charset="-128"/>
              </a:rPr>
              <a:t>7: Constructing Non-Congruent Triangles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600" dirty="0" smtClean="0">
                <a:latin typeface="Rockwell" pitchFamily="18" charset="0"/>
                <a:ea typeface="ＭＳ Ｐゴシック" pitchFamily="34" charset="-128"/>
              </a:rPr>
              <a:t>Question 7: </a:t>
            </a:r>
            <a:r>
              <a:rPr lang="en-GB" altLang="en-US" sz="2600" dirty="0" smtClean="0">
                <a:latin typeface="Rockwell" pitchFamily="18" charset="0"/>
                <a:ea typeface="ＭＳ Ｐゴシック" pitchFamily="34" charset="-128"/>
              </a:rPr>
              <a:t>Constructing Non-Congruent Triangles</a:t>
            </a:r>
          </a:p>
        </p:txBody>
      </p:sp>
      <p:sp>
        <p:nvSpPr>
          <p:cNvPr id="1331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5932BC97-DA78-4A3A-8207-029FFE734DA7}" type="slidenum">
              <a:rPr lang="en-US" altLang="en-US" sz="800">
                <a:solidFill>
                  <a:srgbClr val="898989"/>
                </a:solidFill>
              </a:rPr>
              <a:pPr eaLnBrk="1" hangingPunct="1"/>
              <a:t>10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sp>
        <p:nvSpPr>
          <p:cNvPr id="13315" name="Title 1"/>
          <p:cNvSpPr txBox="1">
            <a:spLocks/>
          </p:cNvSpPr>
          <p:nvPr/>
        </p:nvSpPr>
        <p:spPr bwMode="auto">
          <a:xfrm>
            <a:off x="457200" y="1020763"/>
            <a:ext cx="82296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endParaRPr lang="en-GB" altLang="en-US" sz="3200" b="1">
              <a:solidFill>
                <a:schemeClr val="tx2"/>
              </a:solidFill>
              <a:latin typeface="Rockwell" pitchFamily="18" charset="0"/>
            </a:endParaRPr>
          </a:p>
        </p:txBody>
      </p:sp>
      <p:sp>
        <p:nvSpPr>
          <p:cNvPr id="13316" name="Slide Number Placeholder 3"/>
          <p:cNvSpPr txBox="1">
            <a:spLocks/>
          </p:cNvSpPr>
          <p:nvPr/>
        </p:nvSpPr>
        <p:spPr bwMode="auto">
          <a:xfrm>
            <a:off x="8077200" y="6151563"/>
            <a:ext cx="609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9DC8D693-3830-4E2E-BA3E-A42B0D0CFCE5}" type="slidenum">
              <a:rPr lang="en-US" altLang="en-US" sz="800">
                <a:solidFill>
                  <a:srgbClr val="898989"/>
                </a:solidFill>
              </a:rPr>
              <a:pPr algn="r" eaLnBrk="1" hangingPunct="1"/>
              <a:t>10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sp>
        <p:nvSpPr>
          <p:cNvPr id="13317" name="TextBox 8"/>
          <p:cNvSpPr txBox="1">
            <a:spLocks noChangeArrowheads="1"/>
          </p:cNvSpPr>
          <p:nvPr/>
        </p:nvSpPr>
        <p:spPr bwMode="auto">
          <a:xfrm>
            <a:off x="457200" y="5491163"/>
            <a:ext cx="8229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en-US" dirty="0"/>
              <a:t>Where could I construct the </a:t>
            </a:r>
            <a:r>
              <a:rPr lang="en-GB" altLang="en-US" dirty="0" smtClean="0"/>
              <a:t>40° angle</a:t>
            </a:r>
            <a:r>
              <a:rPr lang="en-GB" altLang="en-US" dirty="0"/>
              <a:t>?</a:t>
            </a:r>
          </a:p>
        </p:txBody>
      </p:sp>
      <p:pic>
        <p:nvPicPr>
          <p:cNvPr id="13318" name="Picture 11" descr="Diagram 6 beta version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400" y="1357313"/>
            <a:ext cx="175895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12" descr="Diagram 6 beta version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925" y="1357313"/>
            <a:ext cx="1760538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5C6E3424-1E6B-4A77-A66D-BA0A7481C4F6}" type="slidenum">
              <a:rPr lang="en-US" altLang="en-US" sz="800">
                <a:solidFill>
                  <a:srgbClr val="898989"/>
                </a:solidFill>
              </a:rPr>
              <a:pPr eaLnBrk="1" hangingPunct="1"/>
              <a:t>11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sp>
        <p:nvSpPr>
          <p:cNvPr id="14339" name="Slide Number Placeholder 3"/>
          <p:cNvSpPr txBox="1">
            <a:spLocks/>
          </p:cNvSpPr>
          <p:nvPr/>
        </p:nvSpPr>
        <p:spPr bwMode="auto">
          <a:xfrm>
            <a:off x="8372475" y="6151563"/>
            <a:ext cx="3143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fld id="{6EE2774B-2F4B-4393-AE94-554DC0EE47F6}" type="slidenum">
              <a:rPr lang="en-US" altLang="en-US" sz="800">
                <a:solidFill>
                  <a:srgbClr val="898989"/>
                </a:solidFill>
              </a:rPr>
              <a:pPr algn="r" eaLnBrk="1" hangingPunct="1"/>
              <a:t>11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sp>
        <p:nvSpPr>
          <p:cNvPr id="14340" name="Slide Number Placeholder 3"/>
          <p:cNvSpPr txBox="1">
            <a:spLocks/>
          </p:cNvSpPr>
          <p:nvPr/>
        </p:nvSpPr>
        <p:spPr bwMode="auto">
          <a:xfrm>
            <a:off x="8026400" y="6151563"/>
            <a:ext cx="660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55B68DD5-9A16-4C82-A5B8-DD5139DF9FA5}" type="slidenum">
              <a:rPr lang="en-US" altLang="en-US" sz="800">
                <a:solidFill>
                  <a:srgbClr val="898989"/>
                </a:solidFill>
              </a:rPr>
              <a:pPr algn="r" eaLnBrk="1" hangingPunct="1"/>
              <a:t>11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pic>
        <p:nvPicPr>
          <p:cNvPr id="14341" name="Picture 11" descr="Diagram 6 beta version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675" y="1536700"/>
            <a:ext cx="1509713" cy="342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Box 13"/>
          <p:cNvSpPr txBox="1">
            <a:spLocks noChangeArrowheads="1"/>
          </p:cNvSpPr>
          <p:nvPr/>
        </p:nvSpPr>
        <p:spPr bwMode="auto">
          <a:xfrm>
            <a:off x="992188" y="5199063"/>
            <a:ext cx="15351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en-US"/>
              <a:t>Triangle 1</a:t>
            </a:r>
          </a:p>
        </p:txBody>
      </p:sp>
      <p:sp>
        <p:nvSpPr>
          <p:cNvPr id="14343" name="TextBox 15"/>
          <p:cNvSpPr txBox="1">
            <a:spLocks noChangeArrowheads="1"/>
          </p:cNvSpPr>
          <p:nvPr/>
        </p:nvSpPr>
        <p:spPr bwMode="auto">
          <a:xfrm>
            <a:off x="5340350" y="5199063"/>
            <a:ext cx="1536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en-US"/>
              <a:t>Triangle 2</a:t>
            </a:r>
          </a:p>
        </p:txBody>
      </p:sp>
      <p:pic>
        <p:nvPicPr>
          <p:cNvPr id="14344" name="Picture 16" descr="Diagram 8 beta version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350" y="1323975"/>
            <a:ext cx="1812925" cy="387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altLang="en-US" sz="2600" dirty="0" smtClean="0">
                <a:latin typeface="Rockwell" pitchFamily="18" charset="0"/>
                <a:ea typeface="ＭＳ Ｐゴシック" pitchFamily="34" charset="-128"/>
              </a:rPr>
              <a:t>Question </a:t>
            </a:r>
            <a:r>
              <a:rPr lang="en-GB" altLang="en-US" sz="2600" dirty="0" smtClean="0">
                <a:latin typeface="Rockwell" pitchFamily="18" charset="0"/>
                <a:ea typeface="ＭＳ Ｐゴシック" pitchFamily="34" charset="-128"/>
              </a:rPr>
              <a:t>7: Constructing Non-Congruent Triangles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541338" y="274638"/>
            <a:ext cx="8229600" cy="673100"/>
          </a:xfrm>
        </p:spPr>
        <p:txBody>
          <a:bodyPr/>
          <a:lstStyle/>
          <a:p>
            <a:r>
              <a:rPr lang="en-GB" altLang="en-US" sz="2600" dirty="0" smtClean="0">
                <a:latin typeface="Rockwell" pitchFamily="18" charset="0"/>
                <a:ea typeface="ＭＳ Ｐゴシック" pitchFamily="34" charset="-128"/>
              </a:rPr>
              <a:t>Must </a:t>
            </a:r>
            <a:r>
              <a:rPr lang="en-GB" altLang="en-US" sz="2600" dirty="0" smtClean="0">
                <a:latin typeface="Rockwell" pitchFamily="18" charset="0"/>
                <a:ea typeface="ＭＳ Ｐゴシック" pitchFamily="34" charset="-128"/>
              </a:rPr>
              <a:t>the Two Triangles be Congruent?</a:t>
            </a:r>
          </a:p>
        </p:txBody>
      </p:sp>
      <p:sp>
        <p:nvSpPr>
          <p:cNvPr id="1536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D6E7E92D-7FDE-4CEB-A932-3FF47554B0E5}" type="slidenum">
              <a:rPr lang="en-US" altLang="en-US" sz="800">
                <a:solidFill>
                  <a:srgbClr val="898989"/>
                </a:solidFill>
              </a:rPr>
              <a:pPr eaLnBrk="1" hangingPunct="1"/>
              <a:t>12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1338" y="1060450"/>
          <a:ext cx="8145462" cy="5111750"/>
        </p:xfrm>
        <a:graphic>
          <a:graphicData uri="http://schemas.openxmlformats.org/drawingml/2006/table">
            <a:tbl>
              <a:tblPr/>
              <a:tblGrid>
                <a:gridCol w="2715672"/>
                <a:gridCol w="2714118"/>
                <a:gridCol w="2715672"/>
              </a:tblGrid>
              <a:tr h="1145202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  <a:tab pos="809625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  <a:tab pos="809625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One side of Triangle A is the same length as one side of Triangle B.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68575" marR="68575" marT="0" marB="0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  <a:tab pos="809625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2.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  <a:tab pos="809625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Two sides of Triangle A are the same lengths as two sides of Triangle B.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68575" marR="68575" marT="0" marB="0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  <a:tab pos="809625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3.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  <a:tab pos="809625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Three sides of Triangle A are the same lengths as three sides of Triangle B.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68575" marR="68575" marT="0" marB="0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6707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  <a:tab pos="809625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4.</a:t>
                      </a: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  <a:tab pos="809625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One side of Triangle A is the same length as one side of Triangle B</a:t>
                      </a: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/>
                      </a:r>
                      <a:b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</a:b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and</a:t>
                      </a: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/>
                      </a:r>
                      <a:b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</a:b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one angle in Triangle A is the same size as one angle in Triangle B.</a:t>
                      </a: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68575" marR="68575" marT="0" marB="0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  <a:tab pos="809625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5.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  <a:tab pos="809625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Two sides of Triangle A are the same lengths as two sides of Triangle B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/>
                      </a:r>
                      <a:b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and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/>
                      </a:r>
                      <a:b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one angle in Triangle A is the same size as one angle in Triangle B.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68575" marR="68575" marT="0" marB="0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  <a:tab pos="809625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6.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  <a:tab pos="809625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Three sides of Triangle A are the same lengths as three sides of Triangle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</a:t>
                      </a:r>
                      <a:b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</a:b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and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/>
                      </a:r>
                      <a:b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one angle in Triangle A is the same size as one angle in Triangle B.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68575" marR="68575" marT="0" marB="0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79841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  <a:tab pos="809625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7.</a:t>
                      </a: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  <a:tab pos="809625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One side of Triangle A is the same length as one side of Triangle B</a:t>
                      </a: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/>
                      </a:r>
                      <a:b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</a:b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and</a:t>
                      </a: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/>
                      </a:r>
                      <a:b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</a:b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two angles in Triangle A are the same sizes as two angles in Triangle B.</a:t>
                      </a: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68575" marR="68575" marT="0" marB="0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  <a:tab pos="809625" algn="l"/>
                        </a:tabLst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8.</a:t>
                      </a:r>
                      <a:endParaRPr kumimoji="0" lang="en-GB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  <a:tab pos="809625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Two sides of Triangle A are the same lengths as two sides of Triangle B</a:t>
                      </a:r>
                      <a:b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</a:b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and</a:t>
                      </a: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/>
                      </a:r>
                      <a:b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</a:b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two angles in Triangle A are the same sizes as two angles in Triangle B.</a:t>
                      </a: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68575" marR="68575" marT="0" marB="0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  <a:tab pos="809625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9.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539750" algn="l"/>
                          <a:tab pos="809625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Three sides of Triangle A are the same lengths as three sides of Triangle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/>
                      </a:r>
                      <a:b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and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/>
                      </a:r>
                      <a:b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two angles in Triangle A are the same sizes as two angles in Triangle B.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68575" marR="68575" marT="0" marB="0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en-US" dirty="0" smtClean="0">
                <a:latin typeface="Rockwell" pitchFamily="18" charset="0"/>
                <a:ea typeface="ＭＳ Ｐゴシック" pitchFamily="34" charset="-128"/>
              </a:rPr>
              <a:t>Must the Two Triangles be Congruent?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55600" indent="-355600">
              <a:buFont typeface="Arial" charset="0"/>
              <a:buNone/>
              <a:defRPr/>
            </a:pPr>
            <a:r>
              <a:rPr lang="en-US" sz="2400" b="0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For each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question</a:t>
            </a:r>
            <a:r>
              <a:rPr lang="en-US" sz="2400" b="0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:</a:t>
            </a:r>
            <a:endParaRPr lang="en-US" sz="2400" b="0" dirty="0" smtClean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  <a:p>
            <a:pPr marL="355600" indent="-355600">
              <a:buFont typeface="Arial" charset="0"/>
              <a:buNone/>
              <a:defRPr/>
            </a:pPr>
            <a:endParaRPr lang="en-US" sz="500" b="0" dirty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  <a:p>
            <a:pPr marL="355600" indent="-355600">
              <a:buFont typeface="Arial" charset="0"/>
              <a:buAutoNum type="arabicPeriod"/>
              <a:defRPr/>
            </a:pPr>
            <a:r>
              <a:rPr lang="en-US" sz="2400" b="0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Draw examples of pairs of triangles A and B that have the properties stated </a:t>
            </a:r>
            <a:r>
              <a:rPr lang="en-US" sz="2400" b="0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for each question. </a:t>
            </a:r>
            <a:endParaRPr lang="en-US" sz="2400" b="0" dirty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  <a:p>
            <a:pPr marL="355600" indent="-355600">
              <a:buFont typeface="Arial" charset="0"/>
              <a:buAutoNum type="arabicPeriod"/>
              <a:defRPr/>
            </a:pPr>
            <a:endParaRPr lang="en-US" sz="500" b="0" dirty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  <a:p>
            <a:pPr marL="355600" indent="-355600">
              <a:buFont typeface="Arial" charset="0"/>
              <a:buAutoNum type="arabicPeriod"/>
              <a:defRPr/>
            </a:pPr>
            <a:r>
              <a:rPr lang="en-US" sz="2400" b="0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Decide whether the two triangles </a:t>
            </a:r>
            <a:r>
              <a:rPr lang="en-US" sz="2400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must</a:t>
            </a:r>
            <a:r>
              <a:rPr lang="en-US" sz="2400" b="0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 be congruent. </a:t>
            </a:r>
            <a:r>
              <a:rPr lang="en-US" sz="2400" b="0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Record your decision at the bottom of the </a:t>
            </a:r>
            <a:r>
              <a:rPr lang="en-US" sz="2400" b="0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question box.  </a:t>
            </a:r>
            <a:endParaRPr lang="en-US" sz="2400" b="0" dirty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  <a:p>
            <a:pPr marL="355600" indent="-355600">
              <a:buFont typeface="Arial" charset="0"/>
              <a:buAutoNum type="arabicPeriod"/>
              <a:defRPr/>
            </a:pPr>
            <a:endParaRPr lang="en-US" sz="500" b="0" dirty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  <a:p>
            <a:pPr marL="355600" indent="-355600">
              <a:buFont typeface="Arial" charset="0"/>
              <a:buAutoNum type="arabicPeriod"/>
              <a:defRPr/>
            </a:pPr>
            <a:r>
              <a:rPr lang="en-US" sz="2400" b="0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If you decide that the triangles </a:t>
            </a:r>
            <a:r>
              <a:rPr lang="en-US" sz="2400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do not </a:t>
            </a:r>
            <a:r>
              <a:rPr lang="en-US" sz="2400" b="0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have to be congruent, draw examples and explain why. </a:t>
            </a:r>
          </a:p>
          <a:p>
            <a:pPr marL="355600" indent="-355600">
              <a:buFont typeface="Arial" charset="0"/>
              <a:buAutoNum type="arabicPeriod"/>
              <a:defRPr/>
            </a:pPr>
            <a:endParaRPr lang="en-US" sz="500" b="0" dirty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  <a:p>
            <a:pPr marL="355600" indent="-355600">
              <a:buFont typeface="Arial" charset="0"/>
              <a:buAutoNum type="arabicPeriod"/>
              <a:defRPr/>
            </a:pPr>
            <a:r>
              <a:rPr lang="en-US" sz="2400" b="0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If you decide that the triangles </a:t>
            </a:r>
            <a:r>
              <a:rPr lang="en-US" sz="2400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must</a:t>
            </a:r>
            <a:r>
              <a:rPr lang="en-US" sz="2400" b="0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 be congruent, try to write a convincing proof. </a:t>
            </a:r>
            <a:endParaRPr lang="en-US" sz="2400" b="0" dirty="0" smtClean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	Make sure to include </a:t>
            </a:r>
            <a:r>
              <a:rPr lang="en-US" sz="2400" dirty="0" smtClean="0">
                <a:solidFill>
                  <a:schemeClr val="tx1"/>
                </a:solidFill>
              </a:rPr>
              <a:t>question 5 </a:t>
            </a:r>
            <a:r>
              <a:rPr lang="en-US" sz="2400" dirty="0" smtClean="0">
                <a:solidFill>
                  <a:schemeClr val="tx1"/>
                </a:solidFill>
              </a:rPr>
              <a:t>in your work, as the 	whole-class will discuss this statement.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endParaRPr lang="en-US" sz="2400" dirty="0" smtClean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  <a:p>
            <a:pPr marL="0" indent="0">
              <a:buFont typeface="Arial" charset="0"/>
              <a:buChar char="•"/>
              <a:defRPr/>
            </a:pPr>
            <a:endParaRPr lang="en-US" b="0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66AA1F31-5034-4B80-B6F4-B0EB0BEFCDE2}" type="slidenum">
              <a:rPr lang="en-US" altLang="en-US" sz="800">
                <a:solidFill>
                  <a:srgbClr val="898989"/>
                </a:solidFill>
              </a:rPr>
              <a:pPr eaLnBrk="1" hangingPunct="1"/>
              <a:t>13</a:t>
            </a:fld>
            <a:endParaRPr lang="en-US" altLang="en-US" sz="8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7C9BAA43-5F22-4F34-8D69-96A414B12FC2}" type="slidenum">
              <a:rPr lang="en-US" altLang="en-US" sz="800">
                <a:solidFill>
                  <a:srgbClr val="898989"/>
                </a:solidFill>
              </a:rPr>
              <a:pPr eaLnBrk="1" hangingPunct="1"/>
              <a:t>14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pic>
        <p:nvPicPr>
          <p:cNvPr id="19459" name="Picture 4" descr="Diagram 10 beta version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42" r="34302" b="10580"/>
          <a:stretch>
            <a:fillRect/>
          </a:stretch>
        </p:blipFill>
        <p:spPr bwMode="auto">
          <a:xfrm>
            <a:off x="2825750" y="2174874"/>
            <a:ext cx="3492500" cy="418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717" y="448058"/>
            <a:ext cx="8466083" cy="1143000"/>
          </a:xfrm>
        </p:spPr>
        <p:txBody>
          <a:bodyPr>
            <a:noAutofit/>
          </a:bodyPr>
          <a:lstStyle/>
          <a:p>
            <a:r>
              <a:rPr lang="en-GB" altLang="en-US" sz="3200" dirty="0" smtClean="0">
                <a:latin typeface="Rockwell" pitchFamily="18" charset="0"/>
                <a:ea typeface="ＭＳ Ｐゴシック" pitchFamily="34" charset="-128"/>
              </a:rPr>
              <a:t>Must the Two Triangles be Congruent</a:t>
            </a:r>
            <a:r>
              <a:rPr lang="en-GB" altLang="en-US" sz="3200" dirty="0" smtClean="0">
                <a:latin typeface="Rockwell" pitchFamily="18" charset="0"/>
                <a:ea typeface="ＭＳ Ｐゴシック" pitchFamily="34" charset="-128"/>
              </a:rPr>
              <a:t>?</a:t>
            </a:r>
            <a:br>
              <a:rPr lang="en-GB" altLang="en-US" sz="3200" dirty="0" smtClean="0">
                <a:latin typeface="Rockwell" pitchFamily="18" charset="0"/>
                <a:ea typeface="ＭＳ Ｐゴシック" pitchFamily="34" charset="-128"/>
              </a:rPr>
            </a:br>
            <a:r>
              <a:rPr lang="en-GB" altLang="en-US" sz="2800" dirty="0" smtClean="0">
                <a:latin typeface="+mn-lt"/>
                <a:ea typeface="ＭＳ Ｐゴシック" pitchFamily="34" charset="-128"/>
              </a:rPr>
              <a:t>Were you able to draw triangles that weren’t congruent?</a:t>
            </a:r>
            <a:endParaRPr lang="en-GB" altLang="en-US" sz="2800" dirty="0" smtClean="0">
              <a:latin typeface="+mn-lt"/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Rockwell" pitchFamily="18" charset="0"/>
                <a:ea typeface="ＭＳ Ｐゴシック" pitchFamily="34" charset="-128"/>
              </a:rPr>
              <a:t>Jorge’</a:t>
            </a:r>
            <a:r>
              <a:rPr lang="en-GB" altLang="ja-JP" smtClean="0">
                <a:latin typeface="Rockwell" pitchFamily="18" charset="0"/>
                <a:ea typeface="ＭＳ Ｐゴシック" pitchFamily="34" charset="-128"/>
              </a:rPr>
              <a:t>s Proof</a:t>
            </a:r>
            <a:endParaRPr lang="en-GB" altLang="en-US" smtClean="0">
              <a:latin typeface="Rockwell" pitchFamily="18" charset="0"/>
              <a:ea typeface="ＭＳ Ｐゴシック" pitchFamily="34" charset="-128"/>
            </a:endParaRPr>
          </a:p>
        </p:txBody>
      </p:sp>
      <p:pic>
        <p:nvPicPr>
          <p:cNvPr id="20483" name="Content Placeholder 4" descr="nick2.pd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59"/>
          <a:stretch/>
        </p:blipFill>
        <p:spPr>
          <a:xfrm>
            <a:off x="63058" y="274638"/>
            <a:ext cx="8954814" cy="6446837"/>
          </a:xfrm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93D25D66-44EF-46AF-94DD-DC92EBD17F47}" type="slidenum">
              <a:rPr lang="en-US" altLang="en-US" sz="800">
                <a:solidFill>
                  <a:srgbClr val="898989"/>
                </a:solidFill>
              </a:rPr>
              <a:pPr eaLnBrk="1" hangingPunct="1"/>
              <a:t>15</a:t>
            </a:fld>
            <a:endParaRPr lang="en-US" altLang="en-US" sz="8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2478</TotalTime>
  <Words>804</Words>
  <Application>Microsoft Office PowerPoint</Application>
  <PresentationFormat>On-screen Show (4:3)</PresentationFormat>
  <Paragraphs>122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ＭＳ Ｐゴシック</vt:lpstr>
      <vt:lpstr>Rockwell</vt:lpstr>
      <vt:lpstr>Times New Roman</vt:lpstr>
      <vt:lpstr>Calibri</vt:lpstr>
      <vt:lpstr>Custom Design</vt:lpstr>
      <vt:lpstr>Evaluating Conditions for Congruency</vt:lpstr>
      <vt:lpstr>Finding Congruent Triangles </vt:lpstr>
      <vt:lpstr>PowerPoint Presentation</vt:lpstr>
      <vt:lpstr>Finding Congruent Triangles </vt:lpstr>
      <vt:lpstr>Finding Congruent Triangles</vt:lpstr>
      <vt:lpstr>Finding Congruent Triangles</vt:lpstr>
      <vt:lpstr>PowerPoint Presentation</vt:lpstr>
      <vt:lpstr>PowerPoint Presentation</vt:lpstr>
      <vt:lpstr>PowerPoint Presentation</vt:lpstr>
      <vt:lpstr>Question 7: Constructing Non-Congruent Triangles</vt:lpstr>
      <vt:lpstr>Question 7: Constructing Non-Congruent Triangles</vt:lpstr>
      <vt:lpstr>Question 7: Constructing Non-Congruent Triangles</vt:lpstr>
      <vt:lpstr>Must the Two Triangles be Congruent?</vt:lpstr>
      <vt:lpstr>Must the Two Triangles be Congruent?</vt:lpstr>
      <vt:lpstr>Must the Two Triangles be Congruent? Were you able to draw triangles that weren’t congruent?</vt:lpstr>
      <vt:lpstr>Jorge’s Proof</vt:lpstr>
    </vt:vector>
  </TitlesOfParts>
  <Company>University of Nottingham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Solving Linear Equations in Two Variables</dc:title>
  <dc:creator>Daniel</dc:creator>
  <cp:lastModifiedBy>Warden, M</cp:lastModifiedBy>
  <cp:revision>72</cp:revision>
  <cp:lastPrinted>2015-03-11T12:20:12Z</cp:lastPrinted>
  <dcterms:created xsi:type="dcterms:W3CDTF">2011-01-17T10:52:53Z</dcterms:created>
  <dcterms:modified xsi:type="dcterms:W3CDTF">2018-01-20T15:19:33Z</dcterms:modified>
</cp:coreProperties>
</file>