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ink/ink1.xml" ContentType="application/inkml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7" r:id="rId2"/>
    <p:sldId id="269" r:id="rId3"/>
    <p:sldId id="270" r:id="rId4"/>
    <p:sldId id="258" r:id="rId5"/>
    <p:sldId id="271" r:id="rId6"/>
    <p:sldId id="284" r:id="rId7"/>
    <p:sldId id="268" r:id="rId8"/>
    <p:sldId id="260" r:id="rId9"/>
    <p:sldId id="274" r:id="rId10"/>
    <p:sldId id="282" r:id="rId11"/>
    <p:sldId id="283" r:id="rId12"/>
    <p:sldId id="276" r:id="rId13"/>
    <p:sldId id="285" r:id="rId14"/>
    <p:sldId id="286" r:id="rId15"/>
    <p:sldId id="277" r:id="rId16"/>
    <p:sldId id="287" r:id="rId17"/>
    <p:sldId id="278" r:id="rId18"/>
    <p:sldId id="261" r:id="rId19"/>
    <p:sldId id="264" r:id="rId20"/>
    <p:sldId id="265" r:id="rId21"/>
    <p:sldId id="266" r:id="rId22"/>
    <p:sldId id="273" r:id="rId23"/>
    <p:sldId id="288" r:id="rId24"/>
    <p:sldId id="262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aron McDonald" initials="S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7" autoAdjust="0"/>
    <p:restoredTop sz="83837" autoAdjust="0"/>
  </p:normalViewPr>
  <p:slideViewPr>
    <p:cSldViewPr>
      <p:cViewPr varScale="1">
        <p:scale>
          <a:sx n="57" d="100"/>
          <a:sy n="57" d="100"/>
        </p:scale>
        <p:origin x="-10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T" type="integer" max="2.14748E9" units="dev"/>
        </inkml:traceFormat>
        <inkml:channelProperties>
          <inkml:channelProperty channel="X" name="resolution" value="229.46078" units="1/cm"/>
          <inkml:channelProperty channel="Y" name="resolution" value="407.54974" units="1/cm"/>
          <inkml:channelProperty channel="T" name="resolution" value="1" units="1/dev"/>
        </inkml:channelProperties>
      </inkml:inkSource>
      <inkml:timestamp xml:id="ts0" timeString="2018-01-08T14:15:48.406"/>
    </inkml:context>
    <inkml:brush xml:id="br0">
      <inkml:brushProperty name="width" value="0.05292" units="cm"/>
      <inkml:brushProperty name="height" value="0.05292" units="cm"/>
      <inkml:brushProperty name="color" value="#FFC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11662 8526 0,'0'0'0,"0"0"0,0 0 0,0 0 0,0 0 0,0 0 0,0 0 16,0 0-16,0 0 15,0 0-15,0 0 0,0 0 16,0 0-16,0 0 16,0 0-16,0 0 15,0 0-15,0 0 0,0 0 16,0 0-16,0 0 15,0 0-15,0 0 0,0 0 16,0 0-16,0 0 16,0 0-16,0 0 0,0 0 15,0 0-15,0 0 16,0 0-16,0 0 16,0 0-16,0 0 0,0 0 15,0 0-15,0 0 16,0 0-16,0 0 0,0 0 15,0 0-15,0 0 16,0 0-16,0 0 16,-65 66-16,39-40 0,7-8 15,13-11-15,1-2 16,-8 7-16,0-1 0,6-4 16,-3 1-16,-1 2 15,4-3-15,-1 1 16,-1 1-16,-1 2 0,0-2 15,5-2-15,-1 2 16,-5 4-16,0-2 16,4-2-16,-1 0 0,-1 1 15,6-4-15,-4 4 16,2-2-16,-1 0 0,-1 3 16,0 2-16,0-2 15,-6 4-15,1-2 0,-2 1 16,2-3-16,4-3 15,-5 5-15,-1 0 16,0-1-16,6-2 0,-6 6 16,0-2-16,3 0 15,3-4-15,-1 0 0,-1 2 16,2 0-16,-3 2 16,1-1-16,-2 0 0,1 2 15,-1-1-15,2-2 16,0-2-16,-1 3 15,-3 0-15,5-4 0,1 0 16,1-1-16,-7 5 16,2-2-16,4-2 0,-2 0 15,-1 2-15,2-1 16,-4 1-16,0 0 16,0-1-16,-2 3 0,-1-1 15,3-1-15,-1-1 16,2 1-16,-1 1 0,-3-1 15,2 0-15,-1 1 16,6-4-16,-2 5 0,-3 0 16,0 0-16,2-4 15,0 3-15,-6 3 16,4-3-16,1 0 0,-5 0 16,3 1-16,1-1 15,-2 1-15,1 0 0,-1-1 16,2 2-16,0-2 15,0 2-15,1 1 16,-3-2-16,1 1 0,-5 3 16,3-3-16,5 1 15,-5 0-15,0 0 0,1-2 16,1 0-16,1 0 16,2 1-16,0-1 15,-1 1-15,-1-1 0,0 2 16,0-1-16,-1-1 15,3 2-15,-5 0 0,1 0 16,1 0-16,-2 0 16,4 0-16,-1-1 0,0 1 15,-4 0-15,4-1 16,-1 1-16,-2-2 16,5-1-16,-2 1 0,0-1 15,2 1-15,-4 0 16,3-1-16,2-1 15,0 1-15,-1 4 0,0-2 16,3-4-16,-3 5 16,-5-1-16,3 2 0,-1-2 15,1 0-15,-2 0 16,0 1-16,4-2 16,1 0-16,-2 1 0,1 0 15,1 0-15,-4 1 16,2-1-16,-2 0 0,5-2 15,-4 4-15,0 0 16,4-3-16,-4 2 0,3 1 16,1 0-16,-4-2 15,5 2-15,-5 0 16,-1-1-16,0-1 0,4 3 16,-6 1-16,2-2 15,4-1-15,-6 1 0,1 0 16,1-2-16,0 1 15,0-2-15,1 1 16,-4 0-16,4 0 0,0 0 16,-2-1-16,2 1 15,5-5-15,-6 8 0,1-3 16,2-2-16,1-2 16,0 2-16,1-2 0,-4 3 15,4-3-15,1-1 16,1 0-16,0 1 0,-6 5 15,3 0-15,2-3 16,0 4-16,-6 0 16,4-1-16,0-3 0,-2 3 15,-4 0-15,4 2 16,-5-2-16,5 2 0,-5 0 16,1 1-16,1 0 15,-2 0-15,2-1 16,0-1-16,-2 0 0,5-2 15,-1 0-15,4-1 16,0-1-16,-2 1 16,0 0-16,0 0 0,3-2 15,-4 4-15,-2 3 16,3-3-16,-2 0 0,-3 1 16,2-2-16,2 1 15,-2-2-15,1 1 0,-2 2 16,2-1-16,2 0 15,-5 1-15,3 0 0,1-2 16,-4 4-16,1 0 16,2-1-16,-2-2 15,3 2-15,-2 2 0,4-2 16,-4 0-16,-5 2 16,4-4-16,0 1 0,-4 3 15,5-3-15,-2 1 16,0 0-16,1 1 15,-3 0-15,4-2 0,-6 3 16,5-1-16,-1 0 16,1 0-16,-2 1 0,0-1 15,3-2-15,-5 2 16,5-4-16,3-1 16,-3 1-16,-3 1 0,3 1 15,0-2-15,2 1 16,-3 3-16,-1-2 0,4 0 15,-7 3-15,3-2 16,2-1-16,-3 0 0,4-1 16,-4 2-16,2-1 15,0 1-15,2-1 16,0-1-16,-13 5 0,8 0 16,7-2-16,-4 1 15,3 3-15,-1 1 0,-1-3 16,1 3-16,-3 1 15,-3-3-15,3 1 16,1 0-16,-4-4 0,5 3 16,1-3-16,4 0 15,1-1-15,-3 1 0,0-3 16,1-1-16,0 0 16,-3 1-16,0 0 0,1 1 15,-3 1-15,2 0 16,-4-1-16,5 0 15,0 0-15,-3 1 0,-2 0 16,2-1-16,-5 0 16,3 4-16,4-3 0,-5-1 15,0 1-15,1 0 16,4-1-16,-3-3 16,-2 6-16,4-4 0,-4-1 15,6 3-15,-5-1 16,2 1-16,1-1 0,-1 0 15,-1 0-15,5-1 16,-1 1-16,-7-2 16,3 1-16,2 1 0,2-1 15,1-3-15,-4 4 16,3-1-16,2-1 0,-2 0 16,1 2-16,0-2 15,7-6-15,-2 1 16,2-2-16,-2-1 0,4-1 15,-2-2-15,3 1 16,1-3-16,0 1 0,0-1 16,0-1-16,1 1 15,0-1-15,-1 0 0,1 0 16,0 0-16,0 0 16,0 0-16,0 0 15,0 0-15,0 0 0,0 0 16,0 0-16,0 0 15,2-2-15,0 0 0,-1-3 16,6 2-16,-1-1 16,0-2-16,6-6 15,3 1-15,-5 1 0,2 2 16,6-1-16,2 1 16,-3-3-16,0-1 0,5 3 15,-4 2-15,2-3 16,3 0-16,-5 0 0,6 0 15,-8-1-15,3 2 16,3 0-16,0 0 16,-4 1-16,3 1 0,-2 0 15,-5 0-15,8 1 16,-1-2-16,-3 2 16,0 1-16,-3 0 0,1-1 15,4 3-15,-1-3 16,1 1-16,0-5 0,1 2 15,-1 3-15,-3-1 16,0-1-16,3 0 16,3 0-16,-3-1 0,3 4 15,-5-3-15,0 0 16,3-1-16,2-1 0,0 1 16,-4-1-16,1 2 15,-4-3-15,6 0 0,2 0 16,0 2-16,-2-1 15,0 1-15,2-2 0,-6-2 16,7 1-16,-2 2 16,7-3-16,2-1 15,-6 2-15,-4-1 0,5-1 16,-3 1-16,0 1 16,-5 0-16,2 1 0,19-7 15,-13 4-15,-4 5 16,2-6-16,0 1 15,-2 1-15,1 3 0,2-6 16,0 3-16,-1 0 16,1-2-16,0 0 0,-3 2 15,-1 3-15,-2 1 16,0-2-16,1 0 16,-1-1-16,0 3 0,-1-2 15,2-1-15,1 1 16,-2-1-16,4 2 0,1-4 15,-1 1-15,1 0 16,3 1-16,-5-4 16,1 3-16,2 1 0,0-1 15,1 0-15,-4-1 16,2 4-16,4-1 0,-1-1 16,-3 0-16,2 0 15,1 1-15,-1-3 16,0 4-16,-4-1 0,6-1 0,-3-2 0,6 2 15,-1-1-15,-1 0 16,-4 0-16,4 0 0,-2-1 16,-2-1-16,2 4 15,-2-2-15,0-2 16,-2 3-16,1-2 0,-2 2 16,2 0-16,4 1 15,0-5-15,1 0 16,2 0-16,1 1 0,-3 1 15,2 3-15,-5-2 16,1-1-16,0 2 0,0 0 16,1-1-16,-1-1 15,0-1-15,4 2 16,1-1-16,2-1 0,5-2 16,-2 3-16,-3 0 15,4-1-15,-1 1 0,-5 0 16,-1 1-16,-4 1 15,4 0-15,-1 1 0,2-1 16,-2 0-16,1 2 16,-3 0-16,1-1 15,-2 0-15,0-1 0,-4-1 16,6 0-16,0-1 16,3-2-16,1 1 0,-3 0 15,2 1-15,-1-1 16,4 2-16,2 0 15,-3-3-15,-7 3 0,4 0 16,-3 2-16,2-3 16,1-1-16,2 1 0,-1 1 15,3 0-15,7-1 16,-8 0-16,3-3 0,-1 4 16,1-3-16,-2 1 15,6-2-15,-8 3 16,6 1-16,0 1 0,-1-3 15,-7 3-15,0-1 16,-1-2-16,0 2 0,0 0 16,-4 0-16,3 1 15,1-2-15,-4-1 0,4-1 16,-4 2-16,-1 1 16,7 1-16,-9-2 15,7-1-15,-2 1 0,-3 1 16,6-4-16,-3 4 15,-4 0-15,7-2 16,-6 2-16,4 0 0,2 0 16,-1 2-16,-2-3 15,-2 0-15,0 2 0,5-1 16,-6 3-16,4-2 16,1-1-16,-8 3 0,-1 0 15,2-1-15,-2 1 16,-2 0-16,2 1 15,-2-2-15,-1 1 0,-3 1 16,4-2-16,4 2 16,-6-1-16,1 1 0,0-1 15,1-3-15,-1 4 16,-8 1-16,3-1 0,0 0 16,-7 4-16,-2 0 15,0 0-15,0 0 16,-2 0-16,0-2 0,6 0 15,0-2-15,-1 0 16,-2 1-16,2 1 0,-1 0 16,1 0-16,-1-2 15,0 1-15,2-2 16,-2 3-16,-1 0 0,1 2 16,-3 0-16,-2 2 15,1-1-15,-2 1 0,0 0 16,1 1-16,-2 0 15,0 0-15,0 0 0,0 1 16,0 0-16,0-1 16,0 1-16,0 0 15,0 0-15,0-1 0,-1 1 16,1 0-16,0 0 16,-1-1-16,1 1 0,-1-1 15,1 1-15,-1 0 16,1-1-16,-1 1 15,1 0-15,0-1 0,-1 0 16,1 0-16,-1-2 16,0 0-16,1-1 0,-1-3 15,-1-1-15,1 0 16,0 1-16,-1-1 16,-1-4-16,-3-2 0,3 6 15,1-1-15,-2-3 16,-2 2-16,-1 1 0,3-2 15,-1 0-15,0 1 16,-3-4-16,1 4 16,-3-3-16,5 5 0,-4-6 15,3 6-15,-9-7 16,7 4-16,-3-1 0,1-2 16,6 4-16,-8-4 15,2-2-15,6 7 16,-6-7-16,-1 1 0,3 3 15,6 5-15,-4-6 16,-2-3-16,3 0 0,0 5 16,-1-1-16,-2-5 15,-3 5-15,2-1 0,2-1 16,-2-1-16,-1 1 16,1 0-16,2 4 15,-6-5-15,6 5 0,-4-5 16,4 4-16,-2-1 15,1-2-15,2 1 0,-4-3 16,4 0-16,0 4 16,-2 0-16,0-1 15,3 4-15,-4-6 0,5 6 16,0-3-16,1 0 16,-3-4-16,0 5 0,-1-3 15,1 5-15,-1-4 16,3 4-16,-3-4 15,2-2-15,1 2 0,-4-5 16,-7 1-16,1-1 16,5 3-16,0 3 0,-2-3 15,-4-1-15,4 4 16,1 0-16,1 1 0,1 0 16,4 4-16,-1-4 15,-2 2-15,0-4 16,2 3-16,-1-1 0,0 1 15,0-2-15,-5-2 16,1-1-16,0 0 0,3-1 16,2 2-16,-3 0 15,-1-1-15,-2 1 16,-3-1-16,3 1 0,2 3 16,-2-3-16,1 3 15,2 3-15,0-4 0,-1-1 16,-3 1-16,6 3 15,-3-4-15,2 4 16,-5-5-16,1 3 0,-1-2 16,-3-1-16,3 2 15,-2-1-15,3 1 0,3 1 16,-2-2-16,0 1 16,-1-2-16,0 2 0,-2-3 15,1 3-15,1 1 16,-1-2-16,0-1 15,4 5-15,-4-2 0,-2-2 16,5 4-16,2 0 16,-3-1-16,2 1 0,-5-5 15,-1 1-15,5 3 16,0-1-16,-2 3 0,4-2 16,2 2-16,-2-2 15,-2-1-15,2 1 16,0 2-16,-2-3 0,-1 2 15,4 0-15,-4-1 16,1 2-16,-1-3 16,2 2-16,0 2 0,1-1 15,-4-2-15,2 1 16,-2-2-16,3 5 0,2-1 16,-9-4-16,10 5 15,-1 0-15,-5-4 0,-1 2 16,8 2-16,-1 0 15,-1-1-15,0 2 16,-4-2-16,3 0 0,-1-1 16,0 1-16,-1 1 15,-2-2-15,3 1 0,-1 1 16,0 0-16,-1 0 16,0-1-16,0-1 15,3 3-15,-3-4 0,-2 1 16,4 3-16,1 0 15,-5-3-15,6 4 0,-4-2 16,3 1-16,-1 1 16,1 1-16,-1-1 15,3 2-15,-2 0 0,2 1 16,1-1-16,0 1 16,0 0-16,2 0 0,1 0 15,0 1-15,0 0 16,1 0-16,-1-1 0,-1 1 15,2 0-15,-1 0 16,1 1-16,-1-1 0,1 0 16,0 0-16,0 0 15,0 0-15,0 0 16,0 0-16,0 0 0,0 0 16,0 0-16,0 0 15,0 0-15,0 0 16,0 0-16,0 0 0,0 0 15,0 0-15,0 0 16,0 0-16,0 0 0,3 2 16,-3-1-16,1 0 15,-1 0-15,1 0 0,-1 0 16,0 0-16,0-1 16,0 1-16,0 0 15,0-1-15,0 1 0,0-1 16,0 1-16,0 0 15,0-1-15,0 1 0,1-1 16,-1 1-16,0-1 16,0 0-16,0 1 15,1-1-15,0 1 0,0-1 16,0 0-16,1 0 16,0 0-16,2 1 0,-3-1 15,1 0-15,0 0 16,2 1-16,3 0 0,-1 0 15,4 2-15,5 0 16,-3 2-16,7 0 16,0 3-16,-7-3 0,1 0 15,-11-3-15,0 1 16,0 0-16,-1-1 0,-1 0 16,-3 3-16,-6 5 15,-9 2-15,-5 2 0,-14 0 16,-7 0-16,-19 6 15,-4 4-15,0-1 16,-4 2-16,11-3 0,9-1 16,-3 2-16,1 4 15,14-3-15,3 1 0,13-8 16,11-3-16,11-9 16,14 5-16,21-2 15,21-8-15,17-1 0,17-7 16,-1 3-16,5 4 15,-3 2-15,2-3 16,-5 2-16,-8 1 0,-14 1 16,-14 1-16,-24 1 15,-18-2-15,-8-1 0,-1-1 16,-13 15-16,-24-1 16,-19 0-16,-17 1 0,3-5 15,0-1-15,-11 1 16,-13 9-16,4 1 15,-1 1-15,18-6 0,5 1 16,15-2-16,14-2 16,10-1-16,13-5 0,15-5 15,1 0-15,12 2 16,25-4-16,17 0 16,17-4-16,15 0 0,17-4 15,13 1-15,15-2 16,-15 9-16,0 8 0,1-1 15,-6 2-15,-16 0 16,-14-1-16,-25 1 0,-22 3 16,-19 2-16,-16-8 15,-23 11-15,-27 1 16,-25-1-16,-9-2 0,-15-3 16,-30 10-16,-23 6 15,9-2-15,-2-1 0,-29 8 16,19 0-16,-3 2 15,18-1-15,8 2 16,11-2-16,14-4 0,25-5 16,12-1-16,24-5 15,18-6-15,21-7 16,7-4-16,6 1 0,32-7 16,31-5-16,20-5 15,10-4-15,22 1 0,9 1 16,10-3-16,0 5 15,8 1-15,13 4 0,-10 6 16,1 2-16,-3 5 16,-22 2-16,8 3 15,1 4-15,-29 3 0,-8-3 16,-25 2-16,-31-4 16,-19-1-16,-14-1 0,-10-4 15,-18 14-15,-20-2 16,-24 1-16,-26-1 0,-8-7 15,-19-3-15,-18 0 16,-13 1-16,2 4 16,-4 4-16,-3 2 0,-4 6 15,7 0-15,4 1 16,9 2-16,12 0 0,15 2 16,9-5-16,17 0 15,20-5-15,18-3 16,17-5-16,18-5 0,9-3 15,1-2-15,16 2 16,26-7-16,33-5 0,18-2 16,12-2-16,8 0 15,14 0-15,8 1 0,4 3 16,7 0-16,7 3 16,6 8-16,-1 7 15,-6-2-15,-25-5 0,2 11 16,-4 5-16,-13 3 15,-29-6-15,-17-2 0,-22-1 16,-19-2-16,-12 2 16,-14-8-16,-12 9 15,-29 1-15,-26-4 0,-15-5 16,-19 2-16,-34-6 16,-21-3-16,8 9 0,-2 10 15,-14-6-15,-19-1 16,-8 0-16,21 8 15,-8 4-15,7 2 0,8-1 16,16 3-16,9-2 16,22 1-16,17-2 0,12-1 15,28-6-15,24-5 16,17-5-16,18-4 0,1-1 16,3-1-16,33-6 15,27-9-15,35-1 16,5-3-16,15 2 0,10 1 15,5 1-15,12 0 16,-2 1-16,5-1 0,14 13 16,6 3-16,-7 0 15,-15-4-15,6 8 16,13 9-16,-12-3 0,-14 2 16,-16 3-16,-5 0 15,-22 3-15,-21-5 0,-14-2 16,-26-1-16,-11-3 15,-22-5-15,-2-1 16,-14 8-16,-18-1 0,-31-2 16,-15-3-16,-23-2 15,-21 0-15,-13 0 0,-7 3 16,-4 8-16,-33-5 16,-4 1-16,10 15 0,4 5 15,-9 7-15,-2-4 16,-7 2-16,3-2 0,12 5 15,20 9-15,6-2 16,11-1-16,21-6 16,18 0-16,18-7 0,22-6 15,21-7-15,20-5 16,14-10-16,2 0 16,18 4-16,24-7 0,30-8 15,23-9-15,14-1 16,16-2-16,18 6 0,4-2 15,2-1-15,5-2 16,-5 0-16,3-3 0,20 14 16,4 9-16,-26-6 15,-2 0-15,4 4 16,-4 9-16,-19-5 0,-1 9 16,-13-2-16,-25 2 15,-19-3-15,-9 0 0,-17 0 16,-22-2-16,-17-2 15,-6-2-15,-12 6 16,-31 2-16,-22-5 0,-28-1 16,-17-2-16,-16 1 15,-19 2-15,-3 6 0,-14-5 16,-2 10-16,-13 5 16,7 6-16,-20-2 0,-4 1 15,3 8-15,18 9 16,-7 6-16,10-2 15,-2-2-15,0 2 0,15-4 16,13-6-16,23-2 16,23-2-16,20-6 0,25-3 15,15-7-15,24-8 16,12-7-16,1-1 0,15-1 16,25-5-16,31-2 15,23-2-15,11-6 16,14 0-16,1-3 0,1-2 15,11-1-15,3-3 16,9 11-16,12 7 0,-2 1 16,-9-2-16,-4 5 15,1 3-15,-11 1 16,-19 6-16,-10-1 0,-9 3 16,-24-1-16,-18-1 15,-17 1-15,-25-5 16,-7-2-16,-9 3 0,-28 5 15,-32 1-15,-26-6 16,-22-2-16,-11 7 0,-27-2 16,-11 4-16,-8 3 15,-1 5-15,-21 4 0,-7 2 16,10 1-16,10 16 16,6-1-16,7 8 15,2 0-15,13-4 0,21-3 16,15-2-16,21-7 15,26-4-15,26-6 0,22-6 16,21-10-16,15 4 16,15-6-16,31-5 15,22-8-15,22-8 0,7 0 16,5-4-16,9 4 16,24 4-16,4 7 0,-13-5 15,5 1-15,-8 2 16,0 2-16,-9 4 0,-7 4 15,-25 0-15,-5-1 16,-11 4-16,-17 0 16,-22-1-16,-20-1 0,-19-3 15,-2 0-15,-8 2 16,-26 5-16,-30 0 0,-17-3 16,-13 3-16,-15 3 15,-14 6-15,-9 1 0,-31 4 16,12 3-16,-1 3 15,0 2-15,-1 9 16,8 1-16,-4-5 0,17 0 16,8 2-16,17-5 15,23-7-15,23-2 16,21-4-16,21-9 0,19-8 16,2 1-16,22 6 15,25-9-15,26-9 0,29-1 16,-2-4-16,17-2 15,-10-4-15,14 4 16,-6 4-16,0 2 0,-8 3 16,-10 2-16,-18 3 15,-12 0-15,-24 1 0,-14 3 16,-20-1-16,-10 0 16,-1-1-16,-17 12 0,-27 5 15,-21 3-15,-22 0 16,-14-2-16,-9 5 15,-19 3-15,4 4 0,-7-1 16,-5 4-16,5 2 16,12 1-16,2-3 15,20-1-15,-3 4 0,32-9 16,22-8-16,11-2 16,16-8-16,18-7 0,3-1 15,16 4-15,8-4 16,21-6-16,37-9 0,-3 3 15,5 0-15,-1 2 16,-7 1-16,-9 2 0,-10 3 16,-14 2-16,-16 3 15,-23-2-15,-4 0 16,-1 0-16,-12 9 0,-26 7 16,-25 4-16,-17 1 15,-3 9-15,-30 7 0,19-6 16,-10 5-16,-9 3 15,19-1-15,9-2 16,-1 0-16,15-3 0,5-2 16,10-4-16,23-2 15,6-8-15,15-2 0,10-6 16,8 5-16,3-6 16,25 0-16,15-5 15,10-13-15</inkml:trace>
  <inkml:trace contextRef="#ctx0" brushRef="#br1" timeOffset="8366.2728">6958 13443 0,'0'0'0,"0"0"16,0 0-16,0 0 15,0 0-15,0 0 0,0 0 16,0 0-16,0 0 16,0 0-16,0 0 0,0 0 15,0 0-15,0 0 16,0 0-16,0 0 16,0 0-16,0 0 0,0 0 15,0 0-15,0 0 16,0 0-16,0 0 0,0 0 15,0 0-15,82-37 16,-42 18-16,-9 4 0,-4 2 16,-3 5-16,2-2 15,-1 3-15,-2-4 16,4 2-16,-5 0 0,7 5 16,-6-3-16,-6-1 15,9-2-15,-4 0 16,-2 1-16,3 0 0,-3 2 15,2-2-15,-1 0 16,-5 0-16,2 2 0,2 0 16,-3 1-16,-4-4 15,8 4-15,-2-1 16,-7 1-16,0 0 0,10-1 16,-3 0-16,-4-1 15,1 0-15,0 1 0,-2 1 16,4 2-16,-2 0 15,1-5-15,4 0 0,-4 0 16,4 1-16,-5 0 16,2 1-16,4 0 0,-2-2 15,-1-1-15,3 0 16,-5 2-16,4-4 16,0 1-16,6 0 0,-4 1 15,6-2-15,3-2 16,-7 1-16,-3 3 15,6-3-15,-5 2 0,6 1 16,-8 1-16,-4 2 16,13-9-16,8 1 0,-15 5 15,0 1-15,2-3 16,-2 0-16,-5 4 0,2-1 16,0-1-16,0 1 15,-2-1-15,1 0 16,1 2-16,0-3 0,-2 0 15,5 3-15,-2-1 16,-2-1-16,-3 1 0,3-4 16,5 3-16,-3 0 15,2-1-15,-2-2 16,1 2-16,5 1 0,0-1 16,-1-2-16,1 1 15,-3 1-15,7-2 0,-5 3 16,-1-1-16,1 2 15,1-2-15,-1-2 16,-2 4-16,5-1 0,-2-3 16,3 2-16,-2 0 15,-2 0-15,3-2 0,-3 3 16,2 1-16,0-3 16,-2-1-16,-1 0 0,3 2 15,1-3-15,-4 1 16,4 0-16,2 0 15,-2 0-15,-1 0 0,1-1 16,2 2-16,-3-1 16,4-2-16,1 3 0,-2 0 15,4 0-15,-1-2 16,1 0-16,5-1 0,-3 0 16,1 0-16,-1 1 15,-2-1-15,1 2 16,1-1-16,0 2 0,-3-2 15,1 1-15,2-1 16,0-1-16,1 1 16,0-1-16,3 2 0,-4 0 15,-1 1-15,0-2 16,1 2-16,-1 0 0,-1 0 16,-2-1-16,-1 1 15,-1 1-15,0-1 0,-3 1 16,0 1-16,3-1 15,-5-1-15,-1 0 16,6 0-16,-4 1 0,-5-1 16,1-2-16,-1 1 15,1 1-15,-2-1 0,5 1 16,3-1-16,-5 0 16,-1-1-16,3 2 15,-2-1-15,0-1 0,2 0 16,0 2-16,4-1 15,-5-1-15,3 3 0,-1-3 16,-4 3-16,8 1 16,-3-3-16,2 3 0,0-3 15,1 4-15,-4-2 16,-1-1-16,0 2 16,2-1-16,-1-1 0,0 2 15,0-1-15,1 2 16,-3-1-16,-2-1 0,3 1 15,-3 2-15,-1-2 16,1 0-16,1 2 0,-3-2 16,2-2-16,-2 2 15,5 2-15,-1-2 16,-1 0-16,2 2 0,-4-1 16,3 0-16,-2 0 15,0 0-15,2-1 16,-2 2-16,1-1 0,4-1 15,-3 1-15,0 0 16,-3-1-16,1-1 0,-3 2 16,2 1-16,2-1 15,-3 0-15,-1 0 0,3-1 16,4 1-16,-5-1 16,-1 2-16,4 1 15,-6-3-15,-2 3 0,4-1 16,1-1-16,-5 0 15,-4 3-15,5-2 0,-1-2 16,1 2-16,-3 0 16,-4 3-16,9-4 0,-1 0 15,-4 1-15,2 2 16,-4 1-16,-3-3 16,9 1-16,-3-1 0,-11 3 15,4-3-15,6 1 16,1-1-16,-8 1 15,4-2-15,-6 5 0,2-1 16,0 0-16,8-3 16,-9 4-16,-2 0 0,3-2 15,-1 2-15,0 1 16,-1 0-16,-2 1 0,4-1 16,1-1-16,0 1 15,-3 0-15,5-1 16,-4 1-16,-3 1 0,2-1 15,-2 1-15,1 1 16,-2 0-16,-1-1 0,1 2 16,2-1-16,-1 0 15,-3 0-15,1 1 0,-1 0 16,3-1-16,-3 1 16,2-1-16,-1 0 15,0 1-15,1 0 0,2-1 16,-2 0-16,0 1 15,2-2-15,-3 1 16,1 1-16,2 0 0,-3-1 16,2 1-16,-1 0 15,0 0-15,1 2 0,-1-2 16,4 3-16,-1 0 16,1 1-16,2 1 0,-5-2 15,5 3-15,-2 2 16,6 3-16,-4-2 0,0 0 15,-3-1-15,4 4 16,2 0-16,2 0 16,-2-1-16,-6-3 0,8 8 15,0-2-15,-11-4 16,1 1-16,2 6 16,-2-6-16,1 2 0,2-2 15,-2 3-15,4 2 16,-7-5-16,4 0 0,-4 1 15,4 4-15,-2-2 16,-2-4-16,2 7 0,2-4 16,-4-2-16,-1 5 15,0-2-15,2 2 16,1-2-16,0-4 0,0 4 16,1 1-16,-6-3 15,2 2-15,3-1 0,-1 2 16,2-3-16,-3 1 15,5 4-15,-7-2 16,1-1-16,0 0 0,0 0 16,2 1-16,3 2 15,1 0-15,-2-2 0,-3-3 16,2 4-16,2-1 16,-3-2-16,1 0 15,2 7-15,-3-2 0,-1 0 16,0-7-16,-2 5 15,1-4-15,3 4 0,-2 1 16,1-2-16,-3 2 16,5 0-1,1-4-15,1 3 0,-2 5 16,0-1-16,-4-6 0,3 2 16,0-1-16,0-3 15,-1 3-15,0 0 0,0 0 16,1-3-16,1 2 15,-1 1-15,0-1 16,-2-1-16,2 5 0,-2-3 16,0 2-16,-1-2 15,1-2-15,2 5 0,0-7 16,-4 7-16,4 0 16,-1-2-16,0 0 15,1-2-15,1 2 0,-1 2 16,-2 2-16,-1-3 15,0 0-15,4-2 0,-4 2 16,-3 0-16,3 1 16,-2-2-16,3 2 0,0 1 15,-2 0-15,-1 1 16,1-1-16,4 0 16,-1 0-16,-2 0 0,-1-1 15,3 0-15,2 1 16,-1 0-16,-1-1 0,1 1 15,-2 1-15,-3-1 16,2-2-16,0 1 16,-1-2-1,-1 3-15,2-1 0,1 10 16,0-8-16,0 1 16,-2 0-16,1-2 0,3 0 15,-1 0-15,-3 0 16,0-1-16,2-2 0,0 2 15,0-2-15,-3 3 16,0 0-16,1 0 0,1-5 16,1 2-16,1 1 15,-3-4-15,-1 5 16,1 0-16,1 0 0,3-3 16,0 2-16,-3 3 15,0-1-15,1-1 0,1-3 16,4 4-16,-2-2 15,-4-1-15,1 1 16,2 3-16,-2-3 0,1-4 16,2 3-16,-3-5 15,-2 3-15,-1 4 0,1-6 16,1 2-16,-1-5 16,2 5-16,-2-5 15,-1 1-15,0-1 0,1 1 16,0-1-16,-1-3 15,1-2-15,0-1 0,0-1 16,0 1-16,-1-2 16,1 1-16,0-1 0,-1 1 15,1-2-15,-1 1 16,1 0-16,-1-1 16,0 0-16,1 1 0,-1 0 15,0-1-15,0 0 16,0 0-16,0 0 0,1 0 15,-3 0-15,2 0 16,-2 0-16,0 0 0,0-1 16,-1 1-16,1 0 15,-2 0-15,0 0 16,-4 1-16,0 0 0,-5-1 16,1 2-16,-2-1 15,4-1-15,-7 1 16,6-1-16,-3-1 0,-3 0 15,1 1-15,-3 0 16,-2 0-16,0-2 0,1 1 16,2 0-16,1 0 15,-1 0-15,-3-3 0,-1 2 16,5 2-16,-4-1 16,4-2-16,-4 2 0,-1-3 15,-5 2-15,-1-2 16,3 1-16,3-2 15,0 2-15,-4-2 0,-4 2 16,3-1-16,1-1 16,4 0-16,0 2 0,-1-1 15,-7-1-15,7 2 16,2 0-16,1 1 16,5 0-16,-2-1 0,-2 0 15,1 0-15,-3 1 16,-1 0-16,3 1 15,1-1-15,2 1 0,0 0 16,-4 1-16,-1 0 16,-1-2-16,-2 0 0,2 1 15,-2 1-15,-5 1 16,0-2-16,1 0 0,4 0 16,0 2-16,-1-1 15,1-1-15,-3-1 16,0 1-16,1 1 0,1-1 15,1-1-15,0-2 16,0 0-16,-4 1 0,1 0 16,1 0-16,-4-1 15,1 2-15,-3-1 16,2 0-16,4-2 0,1 2 16,2 1-16,-3-1 15,-1 1-15,3 0 0,3 1 16,-4-2-16,-3 3 15,3-3-15,6 2 0,0-1 16,-1 1-16,-7-1 16,0 0-16,3 1 0,1 1 15,-1 0-15,1 1 16,-1-4-16,7 3 16,-4-1-16,5 2 0,4 1 15,-10-1-15,0 0 16,6 1-16,-5 0 0,1-1 15,-1 2-15,3-1 16,2 0-16,-4 2 16,1-2-16,-2 1 0,4-1 15,3 0-15,-4-1 16,5 1-16,-6-2 16,3 3-16,-4-2 0,0 1 15,0 1-15,-4-2 16,2 0-16,1-2 0,-1 1 15,-3 0-15,1 1 16,0-1-16,-1 0 0,-1-1 16,-1 0-16,0-1 15,3 0-15,-1 2 16,-5-1-16,1 1 0,5 2 16,-6-1-16,6 0 15,-3-1-15,2 1 0,-1-1 16,-5 1-16,3 0 15,-1-1-15,-1-1 16,5 2-16,-1-1 0,-1 0 16,-2 0-16,3 1 15,-4-2-15,2 3 0,0-1 16,-3-1-16,-2-1 16,0 2-16,2-1 15,1 1-15,-4-2 0,5 3 16,-5-1-16,2 0 15,2 1-15,-2-2 0,4 1 16,-2-2-16,-2 0 16,3 0-16,3 3 0,-4-2 15,-2-1-15,4 1 16,3-1-16,1 2 16,-2 0-16,-2 0 0,-1-1 15,5 3-15,-5-3 16,0 2-16,2 2 0,0-2 15,-3 1-15,0 1 16,3 0-16,-6-2 16,5 2-16,-2-4 0,1 3 15,0 1-15,1-2 16,-2 3-16,0-3 0,2 0 16,4 1-16,-10-3 15,-19 8-15,15-5 16,12-1-16,-4 1 0,5-1 15,-5 0-15,-3 1 16,3-1-16,-7 2 0,-3-1 16,5-1-16,2-1 15,-3 4-15,-1-4 0,4-2 16,2 0-16,-4-1 16,2 1-16,0 2 0,3 0 15,-5-1-15,2 0 16,1 1-16,1 0 15,1-1-15,-4-3 0,6 4 16,5-1-16,-6-4 16,2 5-16,-1-1 15,5-2-15,-1-1 0,3 2 16,2-1-16,1 0 16,4-1-16,-6 0 0,1 0 15,1 1-15,2 0 16,-2-1-16,2 1 15,-3-1-15,9 3 0,-7-3 16,8 3-16,-7-3 16,-2 0-16,0 6 0,1-3 15,-3-4-15,2 2 16,0 3-16,-4 0 0,1-2 16,5 0-16,-5 0 15,-1 0-15,5 2 16,0-3-16,-1 1 0,-6 1 15,5 2-15,-2-1 16,-2 2-16,0 0 0,2 0 16,-4 0-16,2-1 15,2-2-15,-3 2 16,-1-1-16,2 1 0,-2 1 16,2 0-16,3-1 15,5 0-15,-7-2 0,10 1 16,1-1-16,3-1 15,-1 0-15,4 0 0,0 1 16,0-1-16,-2-1 16,6 2-16,-1-1 15,0 0-15,2 0 0,0 0 16,1 0-16,3-6 16,10-8-16,-1 0 0</inkml:trace>
  <inkml:trace contextRef="#ctx0" brushRef="#br1" timeOffset="11757.0512">7471 13271 0,'0'0'0,"0"0"15,0 0-15,0 0 0,0 0 16,0 0-16,0 0 16,0 0-16,0 0 0,0 0 15,0 0-15,0 0 16,0 0-16,0 0 0,0 0 16,-37 83-16,21-47 15,9-18-15,6-15 16,1 0-16,2-2 0,5 0 15,7-8-15,9-7 16,1-12-16,10-2 16,1-4-16,7-5 0,-4 0 15,5 2-15,-2 0 16,-4 6-16,3 5 0,-9 3 16,-2 6-16,-9 7 15,-14 6-15,-1 1 0,-3 2 16,-2-1-16,1 10 15,-8 14-15,-6 4 0,-7 2 16,1 7-16,-8 2 16,2-1-16,4-4 15,4-5-15,1-3 0,6-5 16,5-15-16,5-1 16,2-2-16,1-2 0,14-5 15,5-10-15,8-8 16,6-13-16,4-3 15,5-6-15,2-2 0,3-4 16,5 4-16,5 1 16,10-3-16,-12 6 0,-10 8 15,-9 12-15,4 2 16,-1 6-16,-21 8 16,-12 7-16,-7 0 0,0 1 15,-9 18-15,-9 15 16,0 2-16,-9 7 0,-1 11 15,-13 4-15,-1 1 16,8-7-16,2 0 0,3-3 16,-3-4-16,7-7 15,8-11-15,6-13 16,6-12-16,2-2 0,1-1 16,17-3-16,5-12 15,9-15-15,3-10 0,8-8 16,5-6-16,19-12 15,-2 1-15,-4 0 16,30-15-16,-14 10 0,1 6 16,-2 2-16,-6 7 15,-3 9-15,-8 4 16,-5 4-16,-8 10 0,-4 7 16,-9 8-16,-13 6 15,-13 6-15,-2 2 0,-2 2 16,-1 13-16,-7 13 15,-14 7-15,-10 5 0,-1 9 16,-8 8-16,-8 10 16,3 2-16,0 0 15,3 3-15,1-3 0,11-11 16,-16 0-16,22-17 16,6-7-16,10-10 0,4-8 15,3-14-15,0-2 16,5 1-16,9-7 0,6-13 15,23-18-15,-6-6 16,6-12-16,5-11 16,10-7-16,4-5 0,2-9 15,5-3-15,2 3 16,11 0-16,1 6 16,5 2-16,-5 10 0,1 7 15,-10 5-15,-4 10 16,-8 9-16,-11 13 0,-11 11 15,-10 8-15,-16 7 16,-12 0-16,3 15 0,-9 12 16,-12 16-16,-12 12 15,-11 10-15,-7 7 16,-9 9-16,4 8 0,-14 3 16,0 3-16,7 0 15,3-8-15,5-3 0,10-15 16,7-11-16,8-10 15,8-11-15,8-16 16,8-19-16,2-1 0,16-4 16,5-13-16,13-17 15,8-13-15,11-12 0,9-11 16,9-16-16,2-9 16,13-10-16,10-5 15,6-2-15,9-1 0,-1-2 16,7 10-16,-5 1 15,0 8-15,-4 9 0,-6 11 16,-10 8-16,-11 10 16,-11 9-16,-8 11 0,-17 12 15,-11 10-15,-16 8 16,-15 5-16,-2 2 16,-1 6-16,-11 24 0,-19 15 15,-15 12-15,-10 9 16,-10 10-16,-8 7 0,-2 11 15,-4 5-15,-5 1 16,-5 2-16,5 1 16,10-2-16,6-8 0,2-5 15,8-6-15,6-11 16,10-10-16,11-14 0,7-13 16,9-15-16,11-16 15,3-4-15,4-1 0,24-18 16,7-19-16,9-16 15,12-20-15,11-13 0,7-8 16,7-11-16,12-7 16,9-6-16,3-3 15,13-3-15,3 4 0,0 2 16,7 2-16,3 4 16,-8 9-16,2 8 0,-4 9 15,-5 13-15,-9 10 16,-14 13-16,-12 10 15,-13 12-15,-18 11 0,-17 9 16,-7 8-16,-17 5 16,-4 7-16,-9 14 15,-21 17-15,-19 19 0,-12 10 16,-15 10-16,-12 9 16,-8 14-16,-3 6 0,-12 7 15,-7 11-15,4 0 16,-1 4-16,3-2 0,11-6 15,9-4-15,9-12 16,6-10-16,18-18 16,7-16-16,15-20 0,16-20 15,13-20-15,4-4 16,16-5-16,12-20 0,13-22 16,16-23-16,18-19 15,7-13-15,13-10 0,5-8 16,8-8-16,11 3 15,8-5-15,-1-1 16,4 6-16,5 4 0,1 4 16,-9 8-16,-4 12 15,-7 6-15,1 9 16,-12 13-16,-11 11 0,-19 15 16,-20 15-16,-12 9 15,-18 8-15,-13 10 0,-11 2 16,-8 17-16,-16 16 15,-16 15-15,-15 18 0,-16 7 16,-14 11-16,-12 16 16,2 9-16,-10 4 0,-11 14 15,7-3-15,-1 5 16,-2 5-16,12 0 16,3-3-16,10-4 0,9-22 15,11-11-15,9-14 16,15-20-16,12-16 15,12-19-15,12-18 0,6-8 16,3-2-16,26-15 16,8-19-16,9-21 0,20-19 15,4-14-15,9-14 16,10-7-16,9-8 16,5-2-16,4 1 0,4 4 15,2 1-15,6 1 16,-5 10-16,-4 12 0,-6 8 15,-11 14-15,-7 13 16,-18 14-16,-13 14 0,-10 7 16,-17 11-16,-13 9 15,-13 1-15,-1 5 16,-8 23-16,-17 18 0,-14 16 16,-14 12-16,-18 17 15,-14 14-15,-7 8 0,-7 6 16,-3 8-16,-3 14 15,3-2-15,9 0 0,-8-1 16,15-17-16,9-15 16,6-7-16,22-20 15,11-15-15,15-24 0,10-20 16,11-19-16,0-1 16,23-11-16,11-23 0,16-28 15,15-16-15,9-16 16,15-16-16,6-4 0,14 1 15,3 0-15,-3 5 16,6 5-16,-6 10 16,-4 9-16,-17 17 0,-7 12 15,-13 11-15,-11 13 16,-21 14-16,-13 11 0,-16 5 16,-6 2-16,-1 1 15,-9 27-15,-17 19 16,-22 17-16,-6 11 0,-16 18 15,-3 10-15,-2 12 16,-13 13-16,-4 18 16,7-24-16,12-13 0,15-17 15,14-20-15,13-16 16,11-22-16,12-18 0,7-16 16,1-1-16,23-17 15,12-20-15,12-17 0,16-19 16,10-9-16,7-1 15,9-2-15,1 11 16,-1 5-16,-10 15 0,-7 10 16,-16 15-16,-13 12 15,-15 9-15,-20 9 0,-5 1 16,-2 14-16,-6 17 16,-17 15-16,-11 6 0,-3 4 15,6-8-15,7-6 16,7 1-16,5-8 15,9-9-15,5-6 0,14-5 16,10-7-16,7-7 16,10-12-16,4-6 15,8-3-15,-2 1 0,-3 6 16,-2 7-16,-9 7 16,-7 9-16,-15 9 0,-11 4 15,-18 1-15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59403-2AC4-4440-A57F-1AAF5847DA89}" type="datetimeFigureOut">
              <a:rPr lang="en-GB" smtClean="0"/>
              <a:t>20/01/2018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63807-BA29-41AD-8123-25389EBB11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4545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958724-9359-41DD-A969-1B7E12BC9FDB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00920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958724-9359-41DD-A969-1B7E12BC9FDB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300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63E4FC-9DE2-4421-909B-3C3D4A3DF44A}" type="slidenum">
              <a:rPr lang="en-GB" altLang="en-US"/>
              <a:pPr/>
              <a:t>24</a:t>
            </a:fld>
            <a:endParaRPr lang="en-GB" altLang="en-US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1854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1940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706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612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274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4252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4215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089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949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3344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3325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356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smtClean="0">
                <a:latin typeface="Trebuchet MS" panose="020B0603020202020204" pitchFamily="34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smtClean="0">
                <a:latin typeface="Trebuchet MS" panose="020B0603020202020204" pitchFamily="34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smtClean="0">
                <a:latin typeface="Trebuchet MS" panose="020B0603020202020204" pitchFamily="34" charset="0"/>
              </a:defRPr>
            </a:lvl1pPr>
          </a:lstStyle>
          <a:p>
            <a:pPr>
              <a:defRPr/>
            </a:pPr>
            <a:fld id="{07CFB874-0697-4B5B-81B9-7325BB74ABC0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0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98" b="9959"/>
          <a:stretch/>
        </p:blipFill>
        <p:spPr>
          <a:xfrm>
            <a:off x="7812360" y="5661248"/>
            <a:ext cx="888831" cy="95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6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rebuchet MS" panose="020B060302020202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rebuchet MS" panose="020B0603020202020204" pitchFamily="34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rebuchet MS" panose="020B0603020202020204" pitchFamily="34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rebuchet MS" panose="020B0603020202020204" pitchFamily="34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rebuchet MS" panose="020B0603020202020204" pitchFamily="34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5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940" t="4177" r="3783" b="3766"/>
          <a:stretch/>
        </p:blipFill>
        <p:spPr>
          <a:xfrm>
            <a:off x="294282" y="1132906"/>
            <a:ext cx="8544918" cy="56488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40572"/>
            <a:ext cx="854491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John is standing at the point marked with a red cross. </a:t>
            </a:r>
          </a:p>
          <a:p>
            <a:r>
              <a:rPr lang="en-GB" dirty="0" smtClean="0">
                <a:latin typeface="Trebuchet MS" panose="020B0603020202020204" pitchFamily="34" charset="0"/>
              </a:rPr>
              <a:t>He wants to walk so that he is always the same distance away from the hedge and the wall. </a:t>
            </a:r>
          </a:p>
          <a:p>
            <a:r>
              <a:rPr lang="en-GB" dirty="0" smtClean="0">
                <a:latin typeface="Trebuchet MS" panose="020B0603020202020204" pitchFamily="34" charset="0"/>
              </a:rPr>
              <a:t>Where should John walk?</a:t>
            </a:r>
          </a:p>
          <a:p>
            <a:endParaRPr lang="en-GB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4282" y="6375116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C00000"/>
                </a:solidFill>
              </a:rPr>
              <a:t>X</a:t>
            </a:r>
            <a:endParaRPr lang="en-GB" b="1" dirty="0">
              <a:solidFill>
                <a:srgbClr val="C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227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940" t="4177" r="3783" b="3766"/>
          <a:stretch/>
        </p:blipFill>
        <p:spPr>
          <a:xfrm>
            <a:off x="294282" y="1132906"/>
            <a:ext cx="8544918" cy="56488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37160"/>
            <a:ext cx="8610600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rebuchet MS" panose="020B0603020202020204" pitchFamily="34" charset="0"/>
              </a:rPr>
              <a:t>John is standing at the point marked with a red cross. </a:t>
            </a:r>
          </a:p>
          <a:p>
            <a:r>
              <a:rPr lang="en-GB" dirty="0">
                <a:latin typeface="Trebuchet MS" panose="020B0603020202020204" pitchFamily="34" charset="0"/>
              </a:rPr>
              <a:t>He wants to walk so that he is always the same distance away from the hedge and the wall. </a:t>
            </a:r>
          </a:p>
          <a:p>
            <a:r>
              <a:rPr lang="en-GB" dirty="0" smtClean="0">
                <a:latin typeface="Trebuchet MS" panose="020B0603020202020204" pitchFamily="34" charset="0"/>
              </a:rPr>
              <a:t>How </a:t>
            </a:r>
            <a:r>
              <a:rPr lang="en-GB" dirty="0" smtClean="0">
                <a:latin typeface="Trebuchet MS" panose="020B0603020202020204" pitchFamily="34" charset="0"/>
              </a:rPr>
              <a:t>do you know he is exactly half way between the wall and the hedge?</a:t>
            </a: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4282" y="6375116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C00000"/>
                </a:solidFill>
              </a:rPr>
              <a:t>X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8" name="Line 10"/>
          <p:cNvSpPr>
            <a:spLocks noChangeShapeType="1"/>
          </p:cNvSpPr>
          <p:nvPr/>
        </p:nvSpPr>
        <p:spPr bwMode="auto">
          <a:xfrm flipH="1">
            <a:off x="457200" y="3048000"/>
            <a:ext cx="4571999" cy="352403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non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88219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940" t="4177" r="3783" b="3766"/>
          <a:stretch/>
        </p:blipFill>
        <p:spPr>
          <a:xfrm>
            <a:off x="294282" y="1132906"/>
            <a:ext cx="8544918" cy="56488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37160"/>
            <a:ext cx="8610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John is standing at the point marked with a cross. </a:t>
            </a:r>
          </a:p>
          <a:p>
            <a:r>
              <a:rPr lang="en-GB" dirty="0" smtClean="0">
                <a:latin typeface="Trebuchet MS" panose="020B0603020202020204" pitchFamily="34" charset="0"/>
              </a:rPr>
              <a:t>He wants to walk so that he is always the same distance away from the hedge and the wall. </a:t>
            </a:r>
            <a:endParaRPr lang="en-GB" dirty="0" smtClean="0">
              <a:latin typeface="Trebuchet MS" panose="020B0603020202020204" pitchFamily="34" charset="0"/>
            </a:endParaRPr>
          </a:p>
          <a:p>
            <a:r>
              <a:rPr lang="en-GB" dirty="0" smtClean="0">
                <a:latin typeface="Trebuchet MS" panose="020B0603020202020204" pitchFamily="34" charset="0"/>
              </a:rPr>
              <a:t>What </a:t>
            </a:r>
            <a:r>
              <a:rPr lang="en-GB" dirty="0" smtClean="0">
                <a:latin typeface="Trebuchet MS" panose="020B0603020202020204" pitchFamily="34" charset="0"/>
              </a:rPr>
              <a:t>would </a:t>
            </a:r>
            <a:r>
              <a:rPr lang="en-GB" dirty="0" smtClean="0">
                <a:latin typeface="Trebuchet MS" panose="020B0603020202020204" pitchFamily="34" charset="0"/>
              </a:rPr>
              <a:t>be </a:t>
            </a:r>
            <a:r>
              <a:rPr lang="en-GB" dirty="0" smtClean="0">
                <a:latin typeface="Trebuchet MS" panose="020B0603020202020204" pitchFamily="34" charset="0"/>
              </a:rPr>
              <a:t>the same if the path had been drawn perfectly?</a:t>
            </a:r>
          </a:p>
          <a:p>
            <a:pPr algn="ctr"/>
            <a:endParaRPr lang="en-GB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4282" y="6375116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C00000"/>
                </a:solidFill>
              </a:rPr>
              <a:t>X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8" name="Line 10"/>
          <p:cNvSpPr>
            <a:spLocks noChangeShapeType="1"/>
          </p:cNvSpPr>
          <p:nvPr/>
        </p:nvSpPr>
        <p:spPr bwMode="auto">
          <a:xfrm flipH="1">
            <a:off x="457200" y="3048000"/>
            <a:ext cx="4571999" cy="352403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non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1473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Line 5"/>
          <p:cNvSpPr>
            <a:spLocks noChangeShapeType="1"/>
          </p:cNvSpPr>
          <p:nvPr/>
        </p:nvSpPr>
        <p:spPr bwMode="auto">
          <a:xfrm>
            <a:off x="1828800" y="1524000"/>
            <a:ext cx="7010400" cy="3886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>
            <a:off x="838200" y="3962400"/>
            <a:ext cx="8001000" cy="1447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 rot="1742537">
            <a:off x="3405079" y="3514431"/>
            <a:ext cx="54425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>
                <a:latin typeface="Trebuchet MS" panose="020B0603020202020204" pitchFamily="34" charset="0"/>
              </a:rPr>
              <a:t>Maximum angle of descent</a:t>
            </a:r>
            <a:endParaRPr lang="en-US" altLang="en-US" dirty="0">
              <a:latin typeface="Trebuchet MS" panose="020B0603020202020204" pitchFamily="34" charset="0"/>
            </a:endParaRPr>
          </a:p>
        </p:txBody>
      </p:sp>
      <p:sp>
        <p:nvSpPr>
          <p:cNvPr id="10249" name="Text Box 9"/>
          <p:cNvSpPr txBox="1">
            <a:spLocks noChangeArrowheads="1"/>
          </p:cNvSpPr>
          <p:nvPr/>
        </p:nvSpPr>
        <p:spPr bwMode="auto">
          <a:xfrm rot="619294">
            <a:off x="3064197" y="4847376"/>
            <a:ext cx="59817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dirty="0">
                <a:latin typeface="Trebuchet MS" panose="020B0603020202020204" pitchFamily="34" charset="0"/>
              </a:rPr>
              <a:t>Minimum angle of descent</a:t>
            </a:r>
            <a:endParaRPr lang="en-US" altLang="en-US" dirty="0">
              <a:latin typeface="Trebuchet MS" panose="020B0603020202020204" pitchFamily="34" charset="0"/>
            </a:endParaRPr>
          </a:p>
        </p:txBody>
      </p:sp>
      <p:sp>
        <p:nvSpPr>
          <p:cNvPr id="10253" name="Line 13"/>
          <p:cNvSpPr>
            <a:spLocks noChangeShapeType="1"/>
          </p:cNvSpPr>
          <p:nvPr/>
        </p:nvSpPr>
        <p:spPr bwMode="auto">
          <a:xfrm flipH="1" flipV="1">
            <a:off x="977900" y="2616200"/>
            <a:ext cx="7874000" cy="27940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non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0254" name="Text Box 14"/>
          <p:cNvSpPr txBox="1">
            <a:spLocks noChangeArrowheads="1"/>
          </p:cNvSpPr>
          <p:nvPr/>
        </p:nvSpPr>
        <p:spPr bwMode="auto">
          <a:xfrm>
            <a:off x="762001" y="76200"/>
            <a:ext cx="8062912" cy="1831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200" dirty="0">
                <a:latin typeface="Trebuchet MS" panose="020B0603020202020204" pitchFamily="34" charset="0"/>
              </a:rPr>
              <a:t>The ideal flight </a:t>
            </a:r>
            <a:r>
              <a:rPr lang="en-GB" altLang="en-US" sz="2200" dirty="0" smtClean="0">
                <a:latin typeface="Trebuchet MS" panose="020B0603020202020204" pitchFamily="34" charset="0"/>
              </a:rPr>
              <a:t>path for the plane to land </a:t>
            </a:r>
            <a:r>
              <a:rPr lang="en-GB" altLang="en-US" sz="2200" dirty="0">
                <a:latin typeface="Trebuchet MS" panose="020B0603020202020204" pitchFamily="34" charset="0"/>
              </a:rPr>
              <a:t>is midway between the maximum and minimum angle of descent. </a:t>
            </a:r>
            <a:endParaRPr lang="en-GB" altLang="en-US" sz="2200" dirty="0" smtClean="0">
              <a:latin typeface="Trebuchet MS" panose="020B0603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GB" altLang="en-US" sz="2200" dirty="0" smtClean="0">
                <a:latin typeface="Trebuchet MS" panose="020B0603020202020204" pitchFamily="34" charset="0"/>
              </a:rPr>
              <a:t>What </a:t>
            </a:r>
            <a:r>
              <a:rPr lang="en-GB" altLang="en-US" sz="2200" dirty="0">
                <a:latin typeface="Trebuchet MS" panose="020B0603020202020204" pitchFamily="34" charset="0"/>
              </a:rPr>
              <a:t>path should the plane take</a:t>
            </a:r>
            <a:r>
              <a:rPr lang="en-GB" altLang="en-US" sz="2200" dirty="0" smtClean="0">
                <a:latin typeface="Trebuchet MS" panose="020B0603020202020204" pitchFamily="34" charset="0"/>
              </a:rPr>
              <a:t>?</a:t>
            </a:r>
            <a:r>
              <a:rPr lang="en-GB" sz="2400" dirty="0">
                <a:latin typeface="Trebuchet MS" panose="020B0603020202020204" pitchFamily="34" charset="0"/>
              </a:rPr>
              <a:t> </a:t>
            </a:r>
            <a:endParaRPr lang="en-GB" sz="2400" dirty="0" smtClean="0">
              <a:latin typeface="Trebuchet MS" panose="020B0603020202020204" pitchFamily="34" charset="0"/>
            </a:endParaRPr>
          </a:p>
          <a:p>
            <a:pPr>
              <a:spcBef>
                <a:spcPct val="50000"/>
              </a:spcBef>
            </a:pPr>
            <a:endParaRPr lang="en-US" altLang="en-US" sz="2200" dirty="0">
              <a:latin typeface="Trebuchet MS" panose="020B0603020202020204" pitchFamily="34" charset="0"/>
            </a:endParaRPr>
          </a:p>
        </p:txBody>
      </p:sp>
      <p:pic>
        <p:nvPicPr>
          <p:cNvPr id="6146" name="Picture 2" descr="Related ima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85341">
            <a:off x="-171744" y="2162175"/>
            <a:ext cx="2299287" cy="977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6754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5.92593E-6 L 0.77899 0.36737 L 0.88368 0.37061 " pathEditMode="relative" ptsTypes="AAA">
                                      <p:cBhvr>
                                        <p:cTn id="11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3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Line 5"/>
          <p:cNvSpPr>
            <a:spLocks noChangeShapeType="1"/>
          </p:cNvSpPr>
          <p:nvPr/>
        </p:nvSpPr>
        <p:spPr bwMode="auto">
          <a:xfrm>
            <a:off x="1828800" y="152400"/>
            <a:ext cx="7010400" cy="3886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>
            <a:off x="838200" y="2590800"/>
            <a:ext cx="8001000" cy="1447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 rot="1742537">
            <a:off x="3405079" y="2142831"/>
            <a:ext cx="54425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>
                <a:latin typeface="Trebuchet MS" panose="020B0603020202020204" pitchFamily="34" charset="0"/>
              </a:rPr>
              <a:t>Maximum angle of descent</a:t>
            </a:r>
            <a:endParaRPr lang="en-US" altLang="en-US" dirty="0">
              <a:latin typeface="Trebuchet MS" panose="020B0603020202020204" pitchFamily="34" charset="0"/>
            </a:endParaRPr>
          </a:p>
        </p:txBody>
      </p:sp>
      <p:sp>
        <p:nvSpPr>
          <p:cNvPr id="10249" name="Text Box 9"/>
          <p:cNvSpPr txBox="1">
            <a:spLocks noChangeArrowheads="1"/>
          </p:cNvSpPr>
          <p:nvPr/>
        </p:nvSpPr>
        <p:spPr bwMode="auto">
          <a:xfrm rot="619294">
            <a:off x="3064197" y="3475776"/>
            <a:ext cx="59817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dirty="0">
                <a:latin typeface="Trebuchet MS" panose="020B0603020202020204" pitchFamily="34" charset="0"/>
              </a:rPr>
              <a:t>Minimum angle of descent</a:t>
            </a:r>
            <a:endParaRPr lang="en-US" altLang="en-US" dirty="0">
              <a:latin typeface="Trebuchet MS" panose="020B0603020202020204" pitchFamily="34" charset="0"/>
            </a:endParaRPr>
          </a:p>
        </p:txBody>
      </p:sp>
      <p:sp>
        <p:nvSpPr>
          <p:cNvPr id="10253" name="Line 13"/>
          <p:cNvSpPr>
            <a:spLocks noChangeShapeType="1"/>
          </p:cNvSpPr>
          <p:nvPr/>
        </p:nvSpPr>
        <p:spPr bwMode="auto">
          <a:xfrm flipH="1" flipV="1">
            <a:off x="977900" y="1244600"/>
            <a:ext cx="7874000" cy="27940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non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>
              <a:latin typeface="Trebuchet MS" panose="020B0603020202020204" pitchFamily="34" charset="0"/>
            </a:endParaRPr>
          </a:p>
        </p:txBody>
      </p:sp>
      <p:pic>
        <p:nvPicPr>
          <p:cNvPr id="6146" name="Picture 2" descr="Related ima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85341">
            <a:off x="-171744" y="790575"/>
            <a:ext cx="2299287" cy="977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152400" y="4475002"/>
            <a:ext cx="8991599" cy="249299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dirty="0" smtClean="0">
                <a:latin typeface="Trebuchet MS" panose="020B0603020202020204" pitchFamily="34" charset="0"/>
              </a:rPr>
              <a:t>To draw the path accurately we can use a construction </a:t>
            </a:r>
            <a:r>
              <a:rPr lang="en-GB" sz="2400" dirty="0" smtClean="0">
                <a:latin typeface="Trebuchet MS" panose="020B0603020202020204" pitchFamily="34" charset="0"/>
              </a:rPr>
              <a:t>known as an </a:t>
            </a:r>
            <a:r>
              <a:rPr lang="en-GB" sz="24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angle bisector</a:t>
            </a:r>
            <a:r>
              <a:rPr lang="en-GB" sz="2400" dirty="0" smtClean="0">
                <a:latin typeface="Trebuchet MS" panose="020B0603020202020204" pitchFamily="34" charset="0"/>
              </a:rPr>
              <a:t>.</a:t>
            </a:r>
          </a:p>
          <a:p>
            <a:pPr>
              <a:spcBef>
                <a:spcPct val="50000"/>
              </a:spcBef>
            </a:pPr>
            <a:r>
              <a:rPr lang="en-GB" sz="2400" dirty="0" smtClean="0">
                <a:latin typeface="Trebuchet MS" panose="020B0603020202020204" pitchFamily="34" charset="0"/>
              </a:rPr>
              <a:t>What do you think the word </a:t>
            </a:r>
            <a:r>
              <a:rPr lang="en-GB" sz="24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bisector</a:t>
            </a:r>
            <a:r>
              <a:rPr lang="en-GB" sz="2400" dirty="0" smtClean="0">
                <a:latin typeface="Trebuchet MS" panose="020B0603020202020204" pitchFamily="34" charset="0"/>
              </a:rPr>
              <a:t> means?</a:t>
            </a:r>
          </a:p>
          <a:p>
            <a:pPr>
              <a:spcBef>
                <a:spcPct val="50000"/>
              </a:spcBef>
            </a:pPr>
            <a:r>
              <a:rPr lang="en-GB" sz="24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bisect</a:t>
            </a:r>
            <a:r>
              <a:rPr lang="en-GB" sz="24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: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>
                <a:latin typeface="Trebuchet MS" panose="020B0603020202020204" pitchFamily="34" charset="0"/>
              </a:rPr>
              <a:t>t</a:t>
            </a:r>
            <a:r>
              <a:rPr lang="en-GB" sz="2400" dirty="0" smtClean="0">
                <a:latin typeface="Trebuchet MS" panose="020B0603020202020204" pitchFamily="34" charset="0"/>
              </a:rPr>
              <a:t>o </a:t>
            </a:r>
            <a:r>
              <a:rPr lang="en-GB" sz="2400" dirty="0" smtClean="0">
                <a:latin typeface="Trebuchet MS" panose="020B0603020202020204" pitchFamily="34" charset="0"/>
              </a:rPr>
              <a:t>split </a:t>
            </a:r>
            <a:r>
              <a:rPr lang="en-GB" sz="2400" dirty="0">
                <a:latin typeface="Trebuchet MS" panose="020B0603020202020204" pitchFamily="34" charset="0"/>
              </a:rPr>
              <a:t>into </a:t>
            </a:r>
            <a:r>
              <a:rPr lang="en-GB" sz="2400" dirty="0" smtClean="0">
                <a:latin typeface="Trebuchet MS" panose="020B0603020202020204" pitchFamily="34" charset="0"/>
              </a:rPr>
              <a:t>two equal </a:t>
            </a:r>
            <a:r>
              <a:rPr lang="en-GB" sz="2400" dirty="0">
                <a:latin typeface="Trebuchet MS" panose="020B0603020202020204" pitchFamily="34" charset="0"/>
              </a:rPr>
              <a:t>parts</a:t>
            </a:r>
          </a:p>
          <a:p>
            <a:pPr>
              <a:spcBef>
                <a:spcPct val="50000"/>
              </a:spcBef>
            </a:pPr>
            <a:endParaRPr lang="en-GB" sz="2400" dirty="0" smtClean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49125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 smtClean="0"/>
              <a:t>Please use exemplar sheet for students to complete the missing gaps and complete a worked example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972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860"/>
          <p:cNvSpPr txBox="1">
            <a:spLocks noGrp="1" noChangeArrowheads="1"/>
          </p:cNvSpPr>
          <p:nvPr>
            <p:ph idx="1"/>
          </p:nvPr>
        </p:nvSpPr>
        <p:spPr bwMode="auto">
          <a:xfrm>
            <a:off x="381000" y="457200"/>
            <a:ext cx="8534400" cy="4770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spcBef>
                <a:spcPct val="50000"/>
              </a:spcBef>
              <a:buNone/>
            </a:pPr>
            <a:r>
              <a:rPr lang="en-GB" dirty="0" smtClean="0"/>
              <a:t>When constructing an </a:t>
            </a:r>
            <a:r>
              <a:rPr lang="en-GB" dirty="0" smtClean="0">
                <a:solidFill>
                  <a:srgbClr val="FF0000"/>
                </a:solidFill>
              </a:rPr>
              <a:t>angle bisector </a:t>
            </a:r>
          </a:p>
          <a:p>
            <a:pPr marL="0" indent="0">
              <a:lnSpc>
                <a:spcPct val="150000"/>
              </a:lnSpc>
              <a:spcBef>
                <a:spcPct val="50000"/>
              </a:spcBef>
              <a:buNone/>
            </a:pPr>
            <a:r>
              <a:rPr lang="en-GB" dirty="0" smtClean="0"/>
              <a:t>every </a:t>
            </a:r>
            <a:r>
              <a:rPr lang="en-GB" dirty="0"/>
              <a:t>point on </a:t>
            </a:r>
            <a:r>
              <a:rPr lang="en-GB" dirty="0" smtClean="0"/>
              <a:t>the </a:t>
            </a:r>
            <a:r>
              <a:rPr lang="en-GB" dirty="0" smtClean="0"/>
              <a:t>path drawn </a:t>
            </a:r>
            <a:r>
              <a:rPr lang="en-GB" dirty="0"/>
              <a:t>is </a:t>
            </a:r>
            <a:r>
              <a:rPr lang="en-GB" dirty="0" smtClean="0">
                <a:solidFill>
                  <a:srgbClr val="FF0000"/>
                </a:solidFill>
              </a:rPr>
              <a:t>equidistant</a:t>
            </a:r>
            <a:endParaRPr lang="en-GB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50000"/>
              </a:lnSpc>
              <a:spcBef>
                <a:spcPct val="50000"/>
              </a:spcBef>
              <a:buNone/>
            </a:pPr>
            <a:r>
              <a:rPr lang="en-GB" dirty="0" smtClean="0"/>
              <a:t>from one side as </a:t>
            </a:r>
            <a:r>
              <a:rPr lang="en-GB" dirty="0"/>
              <a:t>it </a:t>
            </a:r>
            <a:r>
              <a:rPr lang="en-GB" dirty="0" smtClean="0"/>
              <a:t>is from the </a:t>
            </a:r>
            <a:r>
              <a:rPr lang="en-GB" dirty="0" smtClean="0"/>
              <a:t>other.</a:t>
            </a:r>
            <a:endParaRPr lang="en-GB" dirty="0" smtClean="0"/>
          </a:p>
          <a:p>
            <a:pPr marL="0" indent="0">
              <a:lnSpc>
                <a:spcPct val="150000"/>
              </a:lnSpc>
              <a:spcBef>
                <a:spcPct val="50000"/>
              </a:spcBef>
              <a:buNone/>
            </a:pPr>
            <a:endParaRPr lang="en-GB" dirty="0" smtClean="0"/>
          </a:p>
          <a:p>
            <a:pPr marL="0" indent="0">
              <a:lnSpc>
                <a:spcPct val="150000"/>
              </a:lnSpc>
              <a:spcBef>
                <a:spcPct val="50000"/>
              </a:spcBef>
              <a:buNone/>
            </a:pPr>
            <a:r>
              <a:rPr lang="en-GB" dirty="0" smtClean="0"/>
              <a:t>The angle has been perfectly cut in </a:t>
            </a:r>
            <a:r>
              <a:rPr lang="en-GB" dirty="0" smtClean="0"/>
              <a:t>half.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627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37592" y="4631050"/>
            <a:ext cx="4889867" cy="341116"/>
            <a:chOff x="-2772816" y="5157192"/>
            <a:chExt cx="8820000" cy="288000"/>
          </a:xfrm>
        </p:grpSpPr>
        <p:grpSp>
          <p:nvGrpSpPr>
            <p:cNvPr id="12" name="Group 19"/>
            <p:cNvGrpSpPr/>
            <p:nvPr/>
          </p:nvGrpSpPr>
          <p:grpSpPr>
            <a:xfrm>
              <a:off x="1637184" y="5157192"/>
              <a:ext cx="4410000" cy="288000"/>
              <a:chOff x="1907704" y="3140968"/>
              <a:chExt cx="2808312" cy="216024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2195736" y="3212976"/>
                <a:ext cx="2448272" cy="7200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rebuchet MS" panose="020B0603020202020204" pitchFamily="34" charset="0"/>
                </a:endParaRPr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3275856" y="3140968"/>
                <a:ext cx="216024" cy="21602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rebuchet MS" panose="020B0603020202020204" pitchFamily="34" charset="0"/>
                </a:endParaRPr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4644008" y="3212976"/>
                <a:ext cx="72008" cy="72008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rebuchet MS" panose="020B0603020202020204" pitchFamily="34" charset="0"/>
                </a:endParaRPr>
              </a:p>
            </p:txBody>
          </p:sp>
          <p:sp>
            <p:nvSpPr>
              <p:cNvPr id="21" name="Isosceles Triangle 20"/>
              <p:cNvSpPr/>
              <p:nvPr/>
            </p:nvSpPr>
            <p:spPr>
              <a:xfrm rot="16200000">
                <a:off x="2015716" y="3104964"/>
                <a:ext cx="72008" cy="288032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rebuchet MS" panose="020B0603020202020204" pitchFamily="34" charset="0"/>
                </a:endParaRPr>
              </a:p>
            </p:txBody>
          </p:sp>
        </p:grpSp>
        <p:grpSp>
          <p:nvGrpSpPr>
            <p:cNvPr id="13" name="Group 20"/>
            <p:cNvGrpSpPr/>
            <p:nvPr/>
          </p:nvGrpSpPr>
          <p:grpSpPr>
            <a:xfrm flipH="1">
              <a:off x="-2772816" y="5157192"/>
              <a:ext cx="4410000" cy="288000"/>
              <a:chOff x="1907704" y="3140968"/>
              <a:chExt cx="2808312" cy="216024"/>
            </a:xfrm>
            <a:noFill/>
          </p:grpSpPr>
          <p:sp>
            <p:nvSpPr>
              <p:cNvPr id="14" name="Rectangle 13"/>
              <p:cNvSpPr/>
              <p:nvPr/>
            </p:nvSpPr>
            <p:spPr>
              <a:xfrm>
                <a:off x="2195736" y="3212976"/>
                <a:ext cx="2448272" cy="720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rebuchet MS" panose="020B0603020202020204" pitchFamily="34" charset="0"/>
                </a:endParaRPr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3275856" y="3140968"/>
                <a:ext cx="216024" cy="21602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rebuchet MS" panose="020B0603020202020204" pitchFamily="34" charset="0"/>
                </a:endParaRPr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4644008" y="3212976"/>
                <a:ext cx="72008" cy="7200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rebuchet MS" panose="020B0603020202020204" pitchFamily="34" charset="0"/>
                </a:endParaRPr>
              </a:p>
            </p:txBody>
          </p:sp>
          <p:sp>
            <p:nvSpPr>
              <p:cNvPr id="17" name="Isosceles Triangle 16"/>
              <p:cNvSpPr/>
              <p:nvPr/>
            </p:nvSpPr>
            <p:spPr>
              <a:xfrm rot="16200000">
                <a:off x="2015716" y="3104964"/>
                <a:ext cx="72008" cy="28803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rebuchet MS" panose="020B0603020202020204" pitchFamily="34" charset="0"/>
                </a:endParaRPr>
              </a:p>
            </p:txBody>
          </p:sp>
        </p:grpSp>
      </p:grpSp>
      <p:sp>
        <p:nvSpPr>
          <p:cNvPr id="5" name="Line 23"/>
          <p:cNvSpPr>
            <a:spLocks noChangeShapeType="1"/>
          </p:cNvSpPr>
          <p:nvPr/>
        </p:nvSpPr>
        <p:spPr bwMode="auto">
          <a:xfrm>
            <a:off x="2543098" y="4805368"/>
            <a:ext cx="534501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6" name="Text Box 24"/>
          <p:cNvSpPr txBox="1">
            <a:spLocks noChangeArrowheads="1"/>
          </p:cNvSpPr>
          <p:nvPr/>
        </p:nvSpPr>
        <p:spPr bwMode="auto">
          <a:xfrm>
            <a:off x="2196277" y="4584748"/>
            <a:ext cx="5690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>
                <a:solidFill>
                  <a:srgbClr val="FF0000"/>
                </a:solidFill>
                <a:latin typeface="Trebuchet MS" panose="020B0603020202020204" pitchFamily="34" charset="0"/>
              </a:rPr>
              <a:t>P</a:t>
            </a:r>
            <a:endParaRPr lang="en-US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Text Box 25"/>
          <p:cNvSpPr txBox="1">
            <a:spLocks noChangeArrowheads="1"/>
          </p:cNvSpPr>
          <p:nvPr/>
        </p:nvSpPr>
        <p:spPr bwMode="auto">
          <a:xfrm>
            <a:off x="7812901" y="4644917"/>
            <a:ext cx="5690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>
                <a:solidFill>
                  <a:srgbClr val="FF0000"/>
                </a:solidFill>
                <a:latin typeface="Trebuchet MS" panose="020B0603020202020204" pitchFamily="34" charset="0"/>
              </a:rPr>
              <a:t>R</a:t>
            </a:r>
            <a:endParaRPr lang="en-US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p:sp>
        <p:nvSpPr>
          <p:cNvPr id="8" name="Line 26"/>
          <p:cNvSpPr>
            <a:spLocks noChangeShapeType="1"/>
          </p:cNvSpPr>
          <p:nvPr/>
        </p:nvSpPr>
        <p:spPr bwMode="auto">
          <a:xfrm flipV="1">
            <a:off x="2545606" y="1310551"/>
            <a:ext cx="3279211" cy="348980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9" name="Text Box 27"/>
          <p:cNvSpPr txBox="1">
            <a:spLocks noChangeArrowheads="1"/>
          </p:cNvSpPr>
          <p:nvPr/>
        </p:nvSpPr>
        <p:spPr bwMode="auto">
          <a:xfrm>
            <a:off x="5416169" y="774043"/>
            <a:ext cx="5690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>
                <a:solidFill>
                  <a:srgbClr val="FF0000"/>
                </a:solidFill>
                <a:latin typeface="Trebuchet MS" panose="020B0603020202020204" pitchFamily="34" charset="0"/>
              </a:rPr>
              <a:t>Q</a:t>
            </a:r>
            <a:endParaRPr lang="en-US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Freeform 29"/>
          <p:cNvSpPr>
            <a:spLocks/>
          </p:cNvSpPr>
          <p:nvPr/>
        </p:nvSpPr>
        <p:spPr bwMode="auto">
          <a:xfrm>
            <a:off x="3776563" y="2706688"/>
            <a:ext cx="1223437" cy="2637694"/>
          </a:xfrm>
          <a:custGeom>
            <a:avLst/>
            <a:gdLst>
              <a:gd name="T0" fmla="*/ 0 w 488"/>
              <a:gd name="T1" fmla="*/ 0 h 1101"/>
              <a:gd name="T2" fmla="*/ 60 w 488"/>
              <a:gd name="T3" fmla="*/ 36 h 1101"/>
              <a:gd name="T4" fmla="*/ 117 w 488"/>
              <a:gd name="T5" fmla="*/ 84 h 1101"/>
              <a:gd name="T6" fmla="*/ 171 w 488"/>
              <a:gd name="T7" fmla="*/ 129 h 1101"/>
              <a:gd name="T8" fmla="*/ 222 w 488"/>
              <a:gd name="T9" fmla="*/ 180 h 1101"/>
              <a:gd name="T10" fmla="*/ 276 w 488"/>
              <a:gd name="T11" fmla="*/ 246 h 1101"/>
              <a:gd name="T12" fmla="*/ 336 w 488"/>
              <a:gd name="T13" fmla="*/ 336 h 1101"/>
              <a:gd name="T14" fmla="*/ 408 w 488"/>
              <a:gd name="T15" fmla="*/ 474 h 1101"/>
              <a:gd name="T16" fmla="*/ 456 w 488"/>
              <a:gd name="T17" fmla="*/ 615 h 1101"/>
              <a:gd name="T18" fmla="*/ 480 w 488"/>
              <a:gd name="T19" fmla="*/ 768 h 1101"/>
              <a:gd name="T20" fmla="*/ 486 w 488"/>
              <a:gd name="T21" fmla="*/ 951 h 1101"/>
              <a:gd name="T22" fmla="*/ 465 w 488"/>
              <a:gd name="T23" fmla="*/ 1101 h 110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88"/>
              <a:gd name="T37" fmla="*/ 0 h 1101"/>
              <a:gd name="T38" fmla="*/ 488 w 488"/>
              <a:gd name="T39" fmla="*/ 1101 h 1101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88" h="1101">
                <a:moveTo>
                  <a:pt x="0" y="0"/>
                </a:moveTo>
                <a:cubicBezTo>
                  <a:pt x="20" y="11"/>
                  <a:pt x="40" y="22"/>
                  <a:pt x="60" y="36"/>
                </a:cubicBezTo>
                <a:cubicBezTo>
                  <a:pt x="80" y="50"/>
                  <a:pt x="99" y="69"/>
                  <a:pt x="117" y="84"/>
                </a:cubicBezTo>
                <a:cubicBezTo>
                  <a:pt x="135" y="99"/>
                  <a:pt x="154" y="113"/>
                  <a:pt x="171" y="129"/>
                </a:cubicBezTo>
                <a:cubicBezTo>
                  <a:pt x="188" y="145"/>
                  <a:pt x="204" y="160"/>
                  <a:pt x="222" y="180"/>
                </a:cubicBezTo>
                <a:cubicBezTo>
                  <a:pt x="240" y="200"/>
                  <a:pt x="257" y="220"/>
                  <a:pt x="276" y="246"/>
                </a:cubicBezTo>
                <a:cubicBezTo>
                  <a:pt x="295" y="272"/>
                  <a:pt x="314" y="298"/>
                  <a:pt x="336" y="336"/>
                </a:cubicBezTo>
                <a:cubicBezTo>
                  <a:pt x="358" y="374"/>
                  <a:pt x="388" y="428"/>
                  <a:pt x="408" y="474"/>
                </a:cubicBezTo>
                <a:cubicBezTo>
                  <a:pt x="428" y="520"/>
                  <a:pt x="444" y="566"/>
                  <a:pt x="456" y="615"/>
                </a:cubicBezTo>
                <a:cubicBezTo>
                  <a:pt x="468" y="664"/>
                  <a:pt x="475" y="712"/>
                  <a:pt x="480" y="768"/>
                </a:cubicBezTo>
                <a:cubicBezTo>
                  <a:pt x="485" y="824"/>
                  <a:pt x="488" y="896"/>
                  <a:pt x="486" y="951"/>
                </a:cubicBezTo>
                <a:cubicBezTo>
                  <a:pt x="484" y="1006"/>
                  <a:pt x="474" y="1053"/>
                  <a:pt x="465" y="1101"/>
                </a:cubicBezTo>
              </a:path>
            </a:pathLst>
          </a:cu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48" name="Arc 47"/>
          <p:cNvSpPr/>
          <p:nvPr/>
        </p:nvSpPr>
        <p:spPr>
          <a:xfrm>
            <a:off x="1685256" y="690464"/>
            <a:ext cx="4968552" cy="4968552"/>
          </a:xfrm>
          <a:prstGeom prst="arc">
            <a:avLst>
              <a:gd name="adj1" fmla="val 19504612"/>
              <a:gd name="adj2" fmla="val 1190398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49" name="Arc 48"/>
          <p:cNvSpPr/>
          <p:nvPr/>
        </p:nvSpPr>
        <p:spPr>
          <a:xfrm>
            <a:off x="2405336" y="2346648"/>
            <a:ext cx="5040560" cy="4968552"/>
          </a:xfrm>
          <a:prstGeom prst="arc">
            <a:avLst>
              <a:gd name="adj1" fmla="val 18111604"/>
              <a:gd name="adj2" fmla="val 20707117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Trebuchet MS" panose="020B0603020202020204" pitchFamily="34" charset="0"/>
            </a:endParaRPr>
          </a:p>
        </p:txBody>
      </p:sp>
      <p:pic>
        <p:nvPicPr>
          <p:cNvPr id="50" name="Picture 4" descr="http://acme.highpoint.edu/~myersc04/Documents/rule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171"/>
          <a:stretch>
            <a:fillRect/>
          </a:stretch>
        </p:blipFill>
        <p:spPr bwMode="auto">
          <a:xfrm rot="20250945">
            <a:off x="2315974" y="3860748"/>
            <a:ext cx="5227070" cy="530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2" name="Straight Connector 51"/>
          <p:cNvCxnSpPr>
            <a:stCxn id="17" idx="1"/>
          </p:cNvCxnSpPr>
          <p:nvPr/>
        </p:nvCxnSpPr>
        <p:spPr>
          <a:xfrm flipV="1">
            <a:off x="2457145" y="2634680"/>
            <a:ext cx="5132767" cy="219535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53" name="Group 52"/>
          <p:cNvGrpSpPr/>
          <p:nvPr/>
        </p:nvGrpSpPr>
        <p:grpSpPr>
          <a:xfrm>
            <a:off x="2549352" y="4650904"/>
            <a:ext cx="4889867" cy="341116"/>
            <a:chOff x="-2772816" y="5157192"/>
            <a:chExt cx="8820000" cy="288000"/>
          </a:xfrm>
        </p:grpSpPr>
        <p:grpSp>
          <p:nvGrpSpPr>
            <p:cNvPr id="54" name="Group 19"/>
            <p:cNvGrpSpPr/>
            <p:nvPr/>
          </p:nvGrpSpPr>
          <p:grpSpPr>
            <a:xfrm>
              <a:off x="1637184" y="5157192"/>
              <a:ext cx="4410000" cy="288000"/>
              <a:chOff x="1907704" y="3140968"/>
              <a:chExt cx="2808312" cy="216024"/>
            </a:xfrm>
          </p:grpSpPr>
          <p:sp>
            <p:nvSpPr>
              <p:cNvPr id="60" name="Rectangle 59"/>
              <p:cNvSpPr/>
              <p:nvPr/>
            </p:nvSpPr>
            <p:spPr>
              <a:xfrm>
                <a:off x="2195736" y="3212976"/>
                <a:ext cx="2448272" cy="7200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rebuchet MS" panose="020B0603020202020204" pitchFamily="34" charset="0"/>
                </a:endParaRPr>
              </a:p>
            </p:txBody>
          </p:sp>
          <p:sp>
            <p:nvSpPr>
              <p:cNvPr id="61" name="Oval 60"/>
              <p:cNvSpPr/>
              <p:nvPr/>
            </p:nvSpPr>
            <p:spPr>
              <a:xfrm>
                <a:off x="3275856" y="3140968"/>
                <a:ext cx="216024" cy="21602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rebuchet MS" panose="020B0603020202020204" pitchFamily="34" charset="0"/>
                </a:endParaRPr>
              </a:p>
            </p:txBody>
          </p:sp>
          <p:sp>
            <p:nvSpPr>
              <p:cNvPr id="62" name="Oval 61"/>
              <p:cNvSpPr/>
              <p:nvPr/>
            </p:nvSpPr>
            <p:spPr>
              <a:xfrm>
                <a:off x="4644008" y="3212976"/>
                <a:ext cx="72008" cy="72008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rebuchet MS" panose="020B0603020202020204" pitchFamily="34" charset="0"/>
                </a:endParaRPr>
              </a:p>
            </p:txBody>
          </p:sp>
          <p:sp>
            <p:nvSpPr>
              <p:cNvPr id="63" name="Isosceles Triangle 62"/>
              <p:cNvSpPr/>
              <p:nvPr/>
            </p:nvSpPr>
            <p:spPr>
              <a:xfrm rot="16200000">
                <a:off x="2015716" y="3104964"/>
                <a:ext cx="72008" cy="288032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rebuchet MS" panose="020B0603020202020204" pitchFamily="34" charset="0"/>
                </a:endParaRPr>
              </a:p>
            </p:txBody>
          </p:sp>
        </p:grpSp>
        <p:grpSp>
          <p:nvGrpSpPr>
            <p:cNvPr id="55" name="Group 20"/>
            <p:cNvGrpSpPr/>
            <p:nvPr/>
          </p:nvGrpSpPr>
          <p:grpSpPr>
            <a:xfrm flipH="1">
              <a:off x="-2772816" y="5157192"/>
              <a:ext cx="4410000" cy="288000"/>
              <a:chOff x="1907704" y="3140968"/>
              <a:chExt cx="2808312" cy="216024"/>
            </a:xfrm>
            <a:noFill/>
          </p:grpSpPr>
          <p:sp>
            <p:nvSpPr>
              <p:cNvPr id="56" name="Rectangle 55"/>
              <p:cNvSpPr/>
              <p:nvPr/>
            </p:nvSpPr>
            <p:spPr>
              <a:xfrm>
                <a:off x="2195736" y="3212976"/>
                <a:ext cx="2448272" cy="720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rebuchet MS" panose="020B0603020202020204" pitchFamily="34" charset="0"/>
                </a:endParaRPr>
              </a:p>
            </p:txBody>
          </p:sp>
          <p:sp>
            <p:nvSpPr>
              <p:cNvPr id="57" name="Oval 56"/>
              <p:cNvSpPr/>
              <p:nvPr/>
            </p:nvSpPr>
            <p:spPr>
              <a:xfrm>
                <a:off x="3275856" y="3140968"/>
                <a:ext cx="216024" cy="21602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rebuchet MS" panose="020B0603020202020204" pitchFamily="34" charset="0"/>
                </a:endParaRPr>
              </a:p>
            </p:txBody>
          </p:sp>
          <p:sp>
            <p:nvSpPr>
              <p:cNvPr id="58" name="Oval 57"/>
              <p:cNvSpPr/>
              <p:nvPr/>
            </p:nvSpPr>
            <p:spPr>
              <a:xfrm>
                <a:off x="4644008" y="3212976"/>
                <a:ext cx="72008" cy="7200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rebuchet MS" panose="020B0603020202020204" pitchFamily="34" charset="0"/>
                </a:endParaRPr>
              </a:p>
            </p:txBody>
          </p:sp>
          <p:sp>
            <p:nvSpPr>
              <p:cNvPr id="59" name="Isosceles Triangle 58"/>
              <p:cNvSpPr/>
              <p:nvPr/>
            </p:nvSpPr>
            <p:spPr>
              <a:xfrm rot="16200000">
                <a:off x="2015716" y="3104964"/>
                <a:ext cx="72008" cy="28803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rebuchet MS" panose="020B0603020202020204" pitchFamily="34" charset="0"/>
                </a:endParaRPr>
              </a:p>
            </p:txBody>
          </p:sp>
        </p:grpSp>
      </p:grpSp>
      <p:grpSp>
        <p:nvGrpSpPr>
          <p:cNvPr id="65" name="Group 64"/>
          <p:cNvGrpSpPr/>
          <p:nvPr/>
        </p:nvGrpSpPr>
        <p:grpSpPr>
          <a:xfrm rot="18864184">
            <a:off x="1757264" y="2850704"/>
            <a:ext cx="4889867" cy="341116"/>
            <a:chOff x="-2772816" y="5157192"/>
            <a:chExt cx="8820000" cy="288000"/>
          </a:xfrm>
        </p:grpSpPr>
        <p:grpSp>
          <p:nvGrpSpPr>
            <p:cNvPr id="66" name="Group 19"/>
            <p:cNvGrpSpPr/>
            <p:nvPr/>
          </p:nvGrpSpPr>
          <p:grpSpPr>
            <a:xfrm>
              <a:off x="1637184" y="5157192"/>
              <a:ext cx="4410000" cy="288000"/>
              <a:chOff x="1907704" y="3140968"/>
              <a:chExt cx="2808312" cy="216024"/>
            </a:xfrm>
          </p:grpSpPr>
          <p:sp>
            <p:nvSpPr>
              <p:cNvPr id="72" name="Rectangle 71"/>
              <p:cNvSpPr/>
              <p:nvPr/>
            </p:nvSpPr>
            <p:spPr>
              <a:xfrm>
                <a:off x="2195736" y="3212976"/>
                <a:ext cx="2448272" cy="7200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rebuchet MS" panose="020B0603020202020204" pitchFamily="34" charset="0"/>
                </a:endParaRPr>
              </a:p>
            </p:txBody>
          </p:sp>
          <p:sp>
            <p:nvSpPr>
              <p:cNvPr id="73" name="Oval 72"/>
              <p:cNvSpPr/>
              <p:nvPr/>
            </p:nvSpPr>
            <p:spPr>
              <a:xfrm>
                <a:off x="3275856" y="3140968"/>
                <a:ext cx="216024" cy="21602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rebuchet MS" panose="020B0603020202020204" pitchFamily="34" charset="0"/>
                </a:endParaRPr>
              </a:p>
            </p:txBody>
          </p:sp>
          <p:sp>
            <p:nvSpPr>
              <p:cNvPr id="74" name="Oval 73"/>
              <p:cNvSpPr/>
              <p:nvPr/>
            </p:nvSpPr>
            <p:spPr>
              <a:xfrm>
                <a:off x="4644008" y="3212976"/>
                <a:ext cx="72008" cy="72008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rebuchet MS" panose="020B0603020202020204" pitchFamily="34" charset="0"/>
                </a:endParaRPr>
              </a:p>
            </p:txBody>
          </p:sp>
          <p:sp>
            <p:nvSpPr>
              <p:cNvPr id="75" name="Isosceles Triangle 74"/>
              <p:cNvSpPr/>
              <p:nvPr/>
            </p:nvSpPr>
            <p:spPr>
              <a:xfrm rot="16200000">
                <a:off x="2015716" y="3104964"/>
                <a:ext cx="72008" cy="288032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rebuchet MS" panose="020B0603020202020204" pitchFamily="34" charset="0"/>
                </a:endParaRPr>
              </a:p>
            </p:txBody>
          </p:sp>
        </p:grpSp>
        <p:grpSp>
          <p:nvGrpSpPr>
            <p:cNvPr id="67" name="Group 20"/>
            <p:cNvGrpSpPr/>
            <p:nvPr/>
          </p:nvGrpSpPr>
          <p:grpSpPr>
            <a:xfrm flipH="1">
              <a:off x="-2772816" y="5157192"/>
              <a:ext cx="4410000" cy="288000"/>
              <a:chOff x="1907704" y="3140968"/>
              <a:chExt cx="2808312" cy="216024"/>
            </a:xfrm>
            <a:noFill/>
          </p:grpSpPr>
          <p:sp>
            <p:nvSpPr>
              <p:cNvPr id="68" name="Rectangle 67"/>
              <p:cNvSpPr/>
              <p:nvPr/>
            </p:nvSpPr>
            <p:spPr>
              <a:xfrm>
                <a:off x="2195736" y="3212976"/>
                <a:ext cx="2448272" cy="720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rebuchet MS" panose="020B0603020202020204" pitchFamily="34" charset="0"/>
                </a:endParaRPr>
              </a:p>
            </p:txBody>
          </p:sp>
          <p:sp>
            <p:nvSpPr>
              <p:cNvPr id="69" name="Oval 68"/>
              <p:cNvSpPr/>
              <p:nvPr/>
            </p:nvSpPr>
            <p:spPr>
              <a:xfrm>
                <a:off x="3275856" y="3140968"/>
                <a:ext cx="216024" cy="21602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rebuchet MS" panose="020B0603020202020204" pitchFamily="34" charset="0"/>
                </a:endParaRPr>
              </a:p>
            </p:txBody>
          </p:sp>
          <p:sp>
            <p:nvSpPr>
              <p:cNvPr id="70" name="Oval 69"/>
              <p:cNvSpPr/>
              <p:nvPr/>
            </p:nvSpPr>
            <p:spPr>
              <a:xfrm>
                <a:off x="4644008" y="3212976"/>
                <a:ext cx="72008" cy="7200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rebuchet MS" panose="020B0603020202020204" pitchFamily="34" charset="0"/>
                </a:endParaRPr>
              </a:p>
            </p:txBody>
          </p:sp>
          <p:sp>
            <p:nvSpPr>
              <p:cNvPr id="71" name="Isosceles Triangle 70"/>
              <p:cNvSpPr/>
              <p:nvPr/>
            </p:nvSpPr>
            <p:spPr>
              <a:xfrm rot="16200000">
                <a:off x="2015716" y="3104964"/>
                <a:ext cx="72008" cy="28803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rebuchet MS" panose="020B0603020202020204" pitchFamily="34" charset="0"/>
                </a:endParaRPr>
              </a:p>
            </p:txBody>
          </p:sp>
        </p:grpSp>
      </p:grpSp>
      <p:sp>
        <p:nvSpPr>
          <p:cNvPr id="51" name="Title 1"/>
          <p:cNvSpPr txBox="1">
            <a:spLocks/>
          </p:cNvSpPr>
          <p:nvPr/>
        </p:nvSpPr>
        <p:spPr bwMode="auto">
          <a:xfrm>
            <a:off x="491809" y="261003"/>
            <a:ext cx="8229600" cy="490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400" kern="0" dirty="0" smtClean="0">
                <a:latin typeface="Trebuchet MS" panose="020B0603020202020204" pitchFamily="34" charset="0"/>
              </a:rPr>
              <a:t>Constructing an </a:t>
            </a:r>
            <a:r>
              <a:rPr lang="en-GB" sz="2400" kern="0" dirty="0">
                <a:solidFill>
                  <a:srgbClr val="FF0000"/>
                </a:solidFill>
                <a:latin typeface="Trebuchet MS" panose="020B0603020202020204" pitchFamily="34" charset="0"/>
              </a:rPr>
              <a:t>a</a:t>
            </a:r>
            <a:r>
              <a:rPr lang="en-GB" sz="2400" kern="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ngle </a:t>
            </a:r>
            <a:r>
              <a:rPr lang="en-GB" sz="2400" kern="0" dirty="0">
                <a:solidFill>
                  <a:srgbClr val="FF0000"/>
                </a:solidFill>
                <a:latin typeface="Trebuchet MS" panose="020B0603020202020204" pitchFamily="34" charset="0"/>
              </a:rPr>
              <a:t>b</a:t>
            </a:r>
            <a:r>
              <a:rPr lang="en-GB" sz="2400" kern="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isector</a:t>
            </a:r>
            <a:endParaRPr lang="en-GB" sz="2400" kern="0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7143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6000000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6000000">
                                      <p:cBhvr>
                                        <p:cTn id="31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48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8" grpId="0" animBg="1"/>
      <p:bldP spid="4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23"/>
          <p:cNvSpPr>
            <a:spLocks noChangeShapeType="1"/>
          </p:cNvSpPr>
          <p:nvPr/>
        </p:nvSpPr>
        <p:spPr bwMode="auto">
          <a:xfrm>
            <a:off x="2543098" y="4805368"/>
            <a:ext cx="534501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6" name="Text Box 24"/>
          <p:cNvSpPr txBox="1">
            <a:spLocks noChangeArrowheads="1"/>
          </p:cNvSpPr>
          <p:nvPr/>
        </p:nvSpPr>
        <p:spPr bwMode="auto">
          <a:xfrm>
            <a:off x="2196277" y="4584748"/>
            <a:ext cx="5690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>
                <a:solidFill>
                  <a:srgbClr val="FF0000"/>
                </a:solidFill>
                <a:latin typeface="Trebuchet MS" panose="020B0603020202020204" pitchFamily="34" charset="0"/>
              </a:rPr>
              <a:t>P</a:t>
            </a:r>
            <a:endParaRPr lang="en-US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Text Box 25"/>
          <p:cNvSpPr txBox="1">
            <a:spLocks noChangeArrowheads="1"/>
          </p:cNvSpPr>
          <p:nvPr/>
        </p:nvSpPr>
        <p:spPr bwMode="auto">
          <a:xfrm>
            <a:off x="7812901" y="4644917"/>
            <a:ext cx="5690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>
                <a:solidFill>
                  <a:srgbClr val="FF0000"/>
                </a:solidFill>
                <a:latin typeface="Trebuchet MS" panose="020B0603020202020204" pitchFamily="34" charset="0"/>
              </a:rPr>
              <a:t>R</a:t>
            </a:r>
            <a:endParaRPr lang="en-US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p:sp>
        <p:nvSpPr>
          <p:cNvPr id="8" name="Line 26"/>
          <p:cNvSpPr>
            <a:spLocks noChangeShapeType="1"/>
          </p:cNvSpPr>
          <p:nvPr/>
        </p:nvSpPr>
        <p:spPr bwMode="auto">
          <a:xfrm flipV="1">
            <a:off x="2545606" y="1310551"/>
            <a:ext cx="3279211" cy="348980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9" name="Text Box 27"/>
          <p:cNvSpPr txBox="1">
            <a:spLocks noChangeArrowheads="1"/>
          </p:cNvSpPr>
          <p:nvPr/>
        </p:nvSpPr>
        <p:spPr bwMode="auto">
          <a:xfrm>
            <a:off x="5416169" y="774043"/>
            <a:ext cx="5690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>
                <a:solidFill>
                  <a:srgbClr val="FF0000"/>
                </a:solidFill>
                <a:latin typeface="Trebuchet MS" panose="020B0603020202020204" pitchFamily="34" charset="0"/>
              </a:rPr>
              <a:t>Q</a:t>
            </a:r>
            <a:endParaRPr lang="en-US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Freeform 29"/>
          <p:cNvSpPr>
            <a:spLocks/>
          </p:cNvSpPr>
          <p:nvPr/>
        </p:nvSpPr>
        <p:spPr bwMode="auto">
          <a:xfrm>
            <a:off x="3776563" y="2706688"/>
            <a:ext cx="1223437" cy="2637694"/>
          </a:xfrm>
          <a:custGeom>
            <a:avLst/>
            <a:gdLst>
              <a:gd name="T0" fmla="*/ 0 w 488"/>
              <a:gd name="T1" fmla="*/ 0 h 1101"/>
              <a:gd name="T2" fmla="*/ 60 w 488"/>
              <a:gd name="T3" fmla="*/ 36 h 1101"/>
              <a:gd name="T4" fmla="*/ 117 w 488"/>
              <a:gd name="T5" fmla="*/ 84 h 1101"/>
              <a:gd name="T6" fmla="*/ 171 w 488"/>
              <a:gd name="T7" fmla="*/ 129 h 1101"/>
              <a:gd name="T8" fmla="*/ 222 w 488"/>
              <a:gd name="T9" fmla="*/ 180 h 1101"/>
              <a:gd name="T10" fmla="*/ 276 w 488"/>
              <a:gd name="T11" fmla="*/ 246 h 1101"/>
              <a:gd name="T12" fmla="*/ 336 w 488"/>
              <a:gd name="T13" fmla="*/ 336 h 1101"/>
              <a:gd name="T14" fmla="*/ 408 w 488"/>
              <a:gd name="T15" fmla="*/ 474 h 1101"/>
              <a:gd name="T16" fmla="*/ 456 w 488"/>
              <a:gd name="T17" fmla="*/ 615 h 1101"/>
              <a:gd name="T18" fmla="*/ 480 w 488"/>
              <a:gd name="T19" fmla="*/ 768 h 1101"/>
              <a:gd name="T20" fmla="*/ 486 w 488"/>
              <a:gd name="T21" fmla="*/ 951 h 1101"/>
              <a:gd name="T22" fmla="*/ 465 w 488"/>
              <a:gd name="T23" fmla="*/ 1101 h 110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88"/>
              <a:gd name="T37" fmla="*/ 0 h 1101"/>
              <a:gd name="T38" fmla="*/ 488 w 488"/>
              <a:gd name="T39" fmla="*/ 1101 h 1101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88" h="1101">
                <a:moveTo>
                  <a:pt x="0" y="0"/>
                </a:moveTo>
                <a:cubicBezTo>
                  <a:pt x="20" y="11"/>
                  <a:pt x="40" y="22"/>
                  <a:pt x="60" y="36"/>
                </a:cubicBezTo>
                <a:cubicBezTo>
                  <a:pt x="80" y="50"/>
                  <a:pt x="99" y="69"/>
                  <a:pt x="117" y="84"/>
                </a:cubicBezTo>
                <a:cubicBezTo>
                  <a:pt x="135" y="99"/>
                  <a:pt x="154" y="113"/>
                  <a:pt x="171" y="129"/>
                </a:cubicBezTo>
                <a:cubicBezTo>
                  <a:pt x="188" y="145"/>
                  <a:pt x="204" y="160"/>
                  <a:pt x="222" y="180"/>
                </a:cubicBezTo>
                <a:cubicBezTo>
                  <a:pt x="240" y="200"/>
                  <a:pt x="257" y="220"/>
                  <a:pt x="276" y="246"/>
                </a:cubicBezTo>
                <a:cubicBezTo>
                  <a:pt x="295" y="272"/>
                  <a:pt x="314" y="298"/>
                  <a:pt x="336" y="336"/>
                </a:cubicBezTo>
                <a:cubicBezTo>
                  <a:pt x="358" y="374"/>
                  <a:pt x="388" y="428"/>
                  <a:pt x="408" y="474"/>
                </a:cubicBezTo>
                <a:cubicBezTo>
                  <a:pt x="428" y="520"/>
                  <a:pt x="444" y="566"/>
                  <a:pt x="456" y="615"/>
                </a:cubicBezTo>
                <a:cubicBezTo>
                  <a:pt x="468" y="664"/>
                  <a:pt x="475" y="712"/>
                  <a:pt x="480" y="768"/>
                </a:cubicBezTo>
                <a:cubicBezTo>
                  <a:pt x="485" y="824"/>
                  <a:pt x="488" y="896"/>
                  <a:pt x="486" y="951"/>
                </a:cubicBezTo>
                <a:cubicBezTo>
                  <a:pt x="484" y="1006"/>
                  <a:pt x="474" y="1053"/>
                  <a:pt x="465" y="1101"/>
                </a:cubicBezTo>
              </a:path>
            </a:pathLst>
          </a:cu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48" name="Arc 47"/>
          <p:cNvSpPr/>
          <p:nvPr/>
        </p:nvSpPr>
        <p:spPr>
          <a:xfrm>
            <a:off x="1685256" y="690464"/>
            <a:ext cx="4968552" cy="4968552"/>
          </a:xfrm>
          <a:prstGeom prst="arc">
            <a:avLst>
              <a:gd name="adj1" fmla="val 19504612"/>
              <a:gd name="adj2" fmla="val 1190398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49" name="Arc 48"/>
          <p:cNvSpPr/>
          <p:nvPr/>
        </p:nvSpPr>
        <p:spPr>
          <a:xfrm>
            <a:off x="2405336" y="2346648"/>
            <a:ext cx="5040560" cy="4968552"/>
          </a:xfrm>
          <a:prstGeom prst="arc">
            <a:avLst>
              <a:gd name="adj1" fmla="val 18111604"/>
              <a:gd name="adj2" fmla="val 20707117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Trebuchet MS" panose="020B0603020202020204" pitchFamily="34" charset="0"/>
            </a:endParaRPr>
          </a:p>
        </p:txBody>
      </p:sp>
      <p:cxnSp>
        <p:nvCxnSpPr>
          <p:cNvPr id="52" name="Straight Connector 51"/>
          <p:cNvCxnSpPr>
            <a:stCxn id="17" idx="1"/>
          </p:cNvCxnSpPr>
          <p:nvPr/>
        </p:nvCxnSpPr>
        <p:spPr>
          <a:xfrm flipV="1">
            <a:off x="2457145" y="2634680"/>
            <a:ext cx="5132767" cy="219535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2470320" y="3069360"/>
              <a:ext cx="2548800" cy="17798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60960" y="3060000"/>
                <a:ext cx="2567520" cy="1798560"/>
              </a:xfrm>
              <a:prstGeom prst="rect">
                <a:avLst/>
              </a:prstGeom>
            </p:spPr>
          </p:pic>
        </mc:Fallback>
      </mc:AlternateContent>
      <p:sp>
        <p:nvSpPr>
          <p:cNvPr id="14" name="Title 1"/>
          <p:cNvSpPr txBox="1">
            <a:spLocks/>
          </p:cNvSpPr>
          <p:nvPr/>
        </p:nvSpPr>
        <p:spPr bwMode="auto">
          <a:xfrm>
            <a:off x="491809" y="261003"/>
            <a:ext cx="8229600" cy="490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400" kern="0" dirty="0" smtClean="0">
                <a:latin typeface="Trebuchet MS" panose="020B0603020202020204" pitchFamily="34" charset="0"/>
              </a:rPr>
              <a:t>Constructing an </a:t>
            </a:r>
            <a:r>
              <a:rPr lang="en-GB" sz="2400" kern="0" dirty="0">
                <a:solidFill>
                  <a:srgbClr val="FF0000"/>
                </a:solidFill>
                <a:latin typeface="Trebuchet MS" panose="020B0603020202020204" pitchFamily="34" charset="0"/>
              </a:rPr>
              <a:t>a</a:t>
            </a:r>
            <a:r>
              <a:rPr lang="en-GB" sz="2400" kern="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ngle </a:t>
            </a:r>
            <a:r>
              <a:rPr lang="en-GB" sz="2400" kern="0" dirty="0">
                <a:solidFill>
                  <a:srgbClr val="FF0000"/>
                </a:solidFill>
                <a:latin typeface="Trebuchet MS" panose="020B0603020202020204" pitchFamily="34" charset="0"/>
              </a:rPr>
              <a:t>b</a:t>
            </a:r>
            <a:r>
              <a:rPr lang="en-GB" sz="2400" kern="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isector</a:t>
            </a:r>
            <a:endParaRPr lang="en-GB" sz="2400" kern="0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p:sp>
        <p:nvSpPr>
          <p:cNvPr id="15" name="Text Box 860"/>
          <p:cNvSpPr txBox="1">
            <a:spLocks noChangeArrowheads="1"/>
          </p:cNvSpPr>
          <p:nvPr/>
        </p:nvSpPr>
        <p:spPr bwMode="auto">
          <a:xfrm>
            <a:off x="137592" y="5874603"/>
            <a:ext cx="893020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dirty="0" smtClean="0">
                <a:latin typeface="Trebuchet MS" panose="020B0603020202020204" pitchFamily="34" charset="0"/>
              </a:rPr>
              <a:t>Measure </a:t>
            </a:r>
            <a:r>
              <a:rPr lang="en-GB" sz="2400" dirty="0" smtClean="0">
                <a:latin typeface="Trebuchet MS" panose="020B0603020202020204" pitchFamily="34" charset="0"/>
              </a:rPr>
              <a:t>both angles. Are they the same?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endParaRPr lang="en-US" sz="24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5282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914400"/>
            <a:ext cx="8229600" cy="1143000"/>
          </a:xfrm>
        </p:spPr>
        <p:txBody>
          <a:bodyPr/>
          <a:lstStyle/>
          <a:p>
            <a:r>
              <a:rPr lang="en-GB" sz="2800" dirty="0" smtClean="0"/>
              <a:t>Jane has </a:t>
            </a:r>
            <a:r>
              <a:rPr lang="en-GB" sz="2800" dirty="0" smtClean="0"/>
              <a:t>attempted </a:t>
            </a:r>
            <a:r>
              <a:rPr lang="en-GB" sz="2800" dirty="0" smtClean="0"/>
              <a:t>to construct an </a:t>
            </a:r>
            <a:r>
              <a:rPr lang="en-GB" sz="2800" dirty="0" smtClean="0">
                <a:solidFill>
                  <a:srgbClr val="FF0000"/>
                </a:solidFill>
              </a:rPr>
              <a:t>angle bisector </a:t>
            </a:r>
            <a:r>
              <a:rPr lang="en-GB" sz="2800" dirty="0" smtClean="0"/>
              <a:t>of the following angle. </a:t>
            </a:r>
            <a:br>
              <a:rPr lang="en-GB" sz="2800" dirty="0" smtClean="0"/>
            </a:b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800" dirty="0" smtClean="0"/>
              <a:t>How can we tell if Jane is correct or not?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4035" b="11111"/>
          <a:stretch/>
        </p:blipFill>
        <p:spPr>
          <a:xfrm>
            <a:off x="1500187" y="2590800"/>
            <a:ext cx="6296025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361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914400"/>
            <a:ext cx="8229600" cy="1143000"/>
          </a:xfrm>
        </p:spPr>
        <p:txBody>
          <a:bodyPr/>
          <a:lstStyle/>
          <a:p>
            <a:r>
              <a:rPr lang="en-GB" sz="2800" dirty="0"/>
              <a:t>Jane has attempted to construct an </a:t>
            </a:r>
            <a:r>
              <a:rPr lang="en-GB" sz="2800" dirty="0">
                <a:solidFill>
                  <a:srgbClr val="FF0000"/>
                </a:solidFill>
              </a:rPr>
              <a:t>angle bisector </a:t>
            </a:r>
            <a:r>
              <a:rPr lang="en-GB" sz="2800" dirty="0"/>
              <a:t>of the following angle</a:t>
            </a:r>
            <a:r>
              <a:rPr lang="en-GB" sz="2800" dirty="0" smtClean="0"/>
              <a:t>.</a:t>
            </a:r>
            <a:br>
              <a:rPr lang="en-GB" sz="2800" dirty="0" smtClean="0"/>
            </a:b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800" dirty="0" smtClean="0"/>
              <a:t>Discuss: Where has Jane gone wrong?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4035" b="11111"/>
          <a:stretch/>
        </p:blipFill>
        <p:spPr>
          <a:xfrm>
            <a:off x="1500187" y="2590800"/>
            <a:ext cx="6296025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77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229600" cy="1143000"/>
          </a:xfrm>
        </p:spPr>
        <p:txBody>
          <a:bodyPr/>
          <a:lstStyle/>
          <a:p>
            <a:r>
              <a:rPr lang="en-GB" sz="2800" dirty="0" smtClean="0"/>
              <a:t>Constructing an </a:t>
            </a:r>
            <a:r>
              <a:rPr lang="en-GB" sz="2800" dirty="0" smtClean="0">
                <a:solidFill>
                  <a:srgbClr val="FF0000"/>
                </a:solidFill>
              </a:rPr>
              <a:t>angle bisector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1447800" y="609600"/>
            <a:ext cx="6553200" cy="57912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685800" y="2438400"/>
            <a:ext cx="7467600" cy="20574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838200" y="4426745"/>
            <a:ext cx="7467600" cy="20574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47800" y="4800600"/>
            <a:ext cx="640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latin typeface="Trebuchet MS" panose="020B0603020202020204" pitchFamily="34" charset="0"/>
              </a:rPr>
              <a:t>Why do you think the exact width is not important?</a:t>
            </a:r>
            <a:endParaRPr lang="en-US" sz="2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521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1447800" y="609600"/>
            <a:ext cx="6553200" cy="57912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838200" y="4426745"/>
            <a:ext cx="7467600" cy="20574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457200" y="-3048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800" kern="0" smtClean="0"/>
              <a:t>Constructing an </a:t>
            </a:r>
            <a:r>
              <a:rPr lang="en-GB" sz="2800" kern="0" smtClean="0">
                <a:solidFill>
                  <a:srgbClr val="FF0000"/>
                </a:solidFill>
              </a:rPr>
              <a:t>angle bisector</a:t>
            </a:r>
            <a:endParaRPr lang="en-US" sz="28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716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1447800" y="609600"/>
            <a:ext cx="6553200" cy="57912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838200" y="4426745"/>
            <a:ext cx="7467600" cy="20574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19800"/>
            <a:ext cx="8915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latin typeface="Trebuchet MS" panose="020B0603020202020204" pitchFamily="34" charset="0"/>
              </a:rPr>
              <a:t>Why do you think the compass width must remain the same?</a:t>
            </a:r>
            <a:endParaRPr lang="en-US" sz="2000" dirty="0">
              <a:latin typeface="Trebuchet MS" panose="020B0603020202020204" pitchFamily="34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457200" y="-3048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800" kern="0" smtClean="0"/>
              <a:t>Constructing an </a:t>
            </a:r>
            <a:r>
              <a:rPr lang="en-GB" sz="2800" kern="0" smtClean="0">
                <a:solidFill>
                  <a:srgbClr val="FF0000"/>
                </a:solidFill>
              </a:rPr>
              <a:t>angle bisector</a:t>
            </a:r>
            <a:endParaRPr lang="en-US" sz="28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779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28600"/>
            <a:ext cx="6705600" cy="650716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914400" y="2362200"/>
            <a:ext cx="7467600" cy="20574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914400" y="4419600"/>
            <a:ext cx="7391400" cy="2286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3236" y="2802280"/>
            <a:ext cx="8915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latin typeface="Trebuchet MS" panose="020B0603020202020204" pitchFamily="34" charset="0"/>
              </a:rPr>
              <a:t>Why do you think the compass width can change at this point?</a:t>
            </a:r>
          </a:p>
          <a:p>
            <a:pPr algn="ctr"/>
            <a:endParaRPr lang="en-GB" sz="2000" dirty="0" smtClean="0">
              <a:latin typeface="Trebuchet MS" panose="020B0603020202020204" pitchFamily="34" charset="0"/>
            </a:endParaRPr>
          </a:p>
          <a:p>
            <a:pPr algn="ctr"/>
            <a:endParaRPr lang="en-GB" sz="2000" dirty="0">
              <a:latin typeface="Trebuchet MS" panose="020B0603020202020204" pitchFamily="34" charset="0"/>
            </a:endParaRPr>
          </a:p>
          <a:p>
            <a:pPr algn="ctr"/>
            <a:r>
              <a:rPr lang="en-GB" sz="2000" dirty="0" smtClean="0">
                <a:latin typeface="Trebuchet MS" panose="020B0603020202020204" pitchFamily="34" charset="0"/>
              </a:rPr>
              <a:t>Why would it be sensible to keep it the same?</a:t>
            </a:r>
            <a:endParaRPr lang="en-US" sz="2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718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47"/>
          <a:stretch/>
        </p:blipFill>
        <p:spPr>
          <a:xfrm>
            <a:off x="1295400" y="228600"/>
            <a:ext cx="6705600" cy="61722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914400" y="4419600"/>
            <a:ext cx="7391400" cy="2286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248400"/>
            <a:ext cx="8915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latin typeface="Trebuchet MS" panose="020B0603020202020204" pitchFamily="34" charset="0"/>
              </a:rPr>
              <a:t>Why do you think the compass width must remain the same?</a:t>
            </a:r>
            <a:endParaRPr lang="en-US" sz="2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3661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533400"/>
            <a:ext cx="7248525" cy="465523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876300" y="2902634"/>
            <a:ext cx="7391400" cy="2286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77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1935163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/>
              <a:t>Bisect each of the angles on the worksheet. 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You must leave in your construction lines</a:t>
            </a:r>
          </a:p>
          <a:p>
            <a:pPr marL="0" indent="0" algn="ctr">
              <a:buNone/>
            </a:pPr>
            <a:endParaRPr lang="en-GB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-2177"/>
            <a:ext cx="8229600" cy="1143000"/>
          </a:xfrm>
        </p:spPr>
        <p:txBody>
          <a:bodyPr/>
          <a:lstStyle/>
          <a:p>
            <a:r>
              <a:rPr lang="en-GB" dirty="0" smtClean="0"/>
              <a:t>Angle Bisector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3685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752600"/>
            <a:ext cx="6079221" cy="36004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7712" y="304800"/>
            <a:ext cx="769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Construct an angle bisector on the following:</a:t>
            </a:r>
            <a:endParaRPr lang="en-GB" sz="24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40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600200"/>
            <a:ext cx="7685376" cy="34861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7712" y="304800"/>
            <a:ext cx="769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Construct an angle bisector on the following:</a:t>
            </a:r>
            <a:endParaRPr lang="en-GB" sz="24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0380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371600"/>
            <a:ext cx="6753225" cy="52524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7712" y="304800"/>
            <a:ext cx="769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Construct an angle bisector on the following:</a:t>
            </a:r>
            <a:endParaRPr lang="en-GB" sz="24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7440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GB" sz="3600" dirty="0" smtClean="0"/>
              <a:t>Challenge Problem: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sz="2400" dirty="0" smtClean="0"/>
              <a:t>Bisect all 4 angles using the fewest arcs and lines. </a:t>
            </a:r>
          </a:p>
          <a:p>
            <a:pPr marL="0" indent="0" algn="ctr">
              <a:buNone/>
            </a:pPr>
            <a:r>
              <a:rPr lang="en-GB" sz="2400" dirty="0" smtClean="0"/>
              <a:t>(Record: 4 arcs, 2 lines)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20184"/>
          <a:stretch/>
        </p:blipFill>
        <p:spPr>
          <a:xfrm>
            <a:off x="1072573" y="2446482"/>
            <a:ext cx="7581900" cy="3497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557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304800"/>
            <a:ext cx="86106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Can you use the diagram below to describe how the construction works? </a:t>
            </a:r>
          </a:p>
          <a:p>
            <a:pPr algn="ctr"/>
            <a:endParaRPr lang="en-GB" sz="2400" dirty="0" smtClean="0">
              <a:latin typeface="Trebuchet MS" panose="020B0603020202020204" pitchFamily="34" charset="0"/>
            </a:endParaRPr>
          </a:p>
          <a:p>
            <a:pPr algn="ctr"/>
            <a:endParaRPr lang="en-GB" sz="2400" dirty="0">
              <a:latin typeface="Trebuchet MS" panose="020B0603020202020204" pitchFamily="34" charset="0"/>
            </a:endParaRPr>
          </a:p>
          <a:p>
            <a:pPr algn="ctr"/>
            <a:endParaRPr lang="en-GB" sz="2400" dirty="0" smtClean="0">
              <a:latin typeface="Trebuchet MS" panose="020B0603020202020204" pitchFamily="34" charset="0"/>
            </a:endParaRPr>
          </a:p>
          <a:p>
            <a:pPr algn="ctr"/>
            <a:endParaRPr lang="en-GB" sz="2400" dirty="0">
              <a:latin typeface="Trebuchet MS" panose="020B0603020202020204" pitchFamily="34" charset="0"/>
            </a:endParaRPr>
          </a:p>
          <a:p>
            <a:pPr algn="ctr"/>
            <a:endParaRPr lang="en-GB" sz="2400" dirty="0" smtClean="0">
              <a:latin typeface="Trebuchet MS" panose="020B0603020202020204" pitchFamily="34" charset="0"/>
            </a:endParaRPr>
          </a:p>
          <a:p>
            <a:pPr algn="ctr"/>
            <a:endParaRPr lang="en-GB" sz="2400" dirty="0" smtClean="0">
              <a:latin typeface="Trebuchet MS" panose="020B0603020202020204" pitchFamily="34" charset="0"/>
            </a:endParaRPr>
          </a:p>
          <a:p>
            <a:pPr algn="ctr"/>
            <a:endParaRPr lang="en-GB" sz="2400" dirty="0">
              <a:latin typeface="Trebuchet MS" panose="020B0603020202020204" pitchFamily="34" charset="0"/>
            </a:endParaRPr>
          </a:p>
          <a:p>
            <a:pPr algn="ctr"/>
            <a:endParaRPr lang="en-GB" sz="2400" dirty="0" smtClean="0">
              <a:latin typeface="Trebuchet MS" panose="020B0603020202020204" pitchFamily="34" charset="0"/>
            </a:endParaRPr>
          </a:p>
          <a:p>
            <a:pPr algn="ctr"/>
            <a:endParaRPr lang="en-GB" sz="2400" dirty="0" smtClean="0">
              <a:latin typeface="Trebuchet MS" panose="020B0603020202020204" pitchFamily="34" charset="0"/>
            </a:endParaRPr>
          </a:p>
          <a:p>
            <a:pPr algn="ctr"/>
            <a:endParaRPr lang="en-GB" sz="2400" dirty="0">
              <a:latin typeface="Trebuchet MS" panose="020B0603020202020204" pitchFamily="34" charset="0"/>
            </a:endParaRPr>
          </a:p>
          <a:p>
            <a:pPr algn="ctr"/>
            <a:endParaRPr lang="en-GB" sz="2400" dirty="0">
              <a:latin typeface="Trebuchet MS" panose="020B0603020202020204" pitchFamily="34" charset="0"/>
            </a:endParaRPr>
          </a:p>
          <a:p>
            <a:r>
              <a:rPr lang="en-GB" sz="2400" dirty="0">
                <a:latin typeface="Trebuchet MS" panose="020B0603020202020204" pitchFamily="34" charset="0"/>
              </a:rPr>
              <a:t>This construction works by effectively </a:t>
            </a:r>
            <a:r>
              <a:rPr lang="en-GB" sz="2400" dirty="0" smtClean="0">
                <a:latin typeface="Trebuchet MS" panose="020B0603020202020204" pitchFamily="34" charset="0"/>
              </a:rPr>
              <a:t>creating </a:t>
            </a:r>
            <a:r>
              <a:rPr lang="en-GB" sz="2400" dirty="0">
                <a:latin typeface="Trebuchet MS" panose="020B0603020202020204" pitchFamily="34" charset="0"/>
              </a:rPr>
              <a:t>two </a:t>
            </a:r>
            <a:r>
              <a:rPr lang="en-GB" sz="2400" dirty="0">
                <a:solidFill>
                  <a:srgbClr val="FF0000"/>
                </a:solidFill>
                <a:latin typeface="Trebuchet MS" panose="020B0603020202020204" pitchFamily="34" charset="0"/>
              </a:rPr>
              <a:t>congruent</a:t>
            </a:r>
            <a:r>
              <a:rPr lang="en-GB" sz="2400" dirty="0">
                <a:latin typeface="Trebuchet MS" panose="020B0603020202020204" pitchFamily="34" charset="0"/>
              </a:rPr>
              <a:t> triangles. </a:t>
            </a:r>
            <a:endParaRPr lang="en-GB" sz="2400" dirty="0" smtClean="0">
              <a:latin typeface="Trebuchet MS" panose="020B0603020202020204" pitchFamily="34" charset="0"/>
            </a:endParaRPr>
          </a:p>
          <a:p>
            <a:r>
              <a:rPr lang="en-GB" sz="2400" dirty="0" smtClean="0">
                <a:latin typeface="Trebuchet MS" panose="020B0603020202020204" pitchFamily="34" charset="0"/>
              </a:rPr>
              <a:t>The image is </a:t>
            </a:r>
            <a:r>
              <a:rPr lang="en-GB" sz="2400" dirty="0">
                <a:latin typeface="Trebuchet MS" panose="020B0603020202020204" pitchFamily="34" charset="0"/>
              </a:rPr>
              <a:t>the final drawing above with the red lines added and points A,B,C labelled. </a:t>
            </a:r>
            <a:endParaRPr lang="en-US" sz="2400" dirty="0">
              <a:latin typeface="Trebuchet MS" panose="020B0603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219200"/>
            <a:ext cx="6858000" cy="3833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282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250825" y="3049588"/>
            <a:ext cx="3981450" cy="1200329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/>
            <a:r>
              <a:rPr lang="en-GB" altLang="en-US">
                <a:latin typeface="Trebuchet MS" panose="020B0603020202020204" pitchFamily="34" charset="0"/>
              </a:rPr>
              <a:t>Now using the point of intersection as centre, draw the </a:t>
            </a:r>
            <a:r>
              <a:rPr lang="en-GB" altLang="en-US" b="1">
                <a:latin typeface="Trebuchet MS" panose="020B0603020202020204" pitchFamily="34" charset="0"/>
              </a:rPr>
              <a:t>largest</a:t>
            </a:r>
            <a:r>
              <a:rPr lang="en-GB" altLang="en-US">
                <a:latin typeface="Trebuchet MS" panose="020B0603020202020204" pitchFamily="34" charset="0"/>
              </a:rPr>
              <a:t> possible circle that does not </a:t>
            </a:r>
            <a:r>
              <a:rPr lang="en-GB" altLang="en-US" b="1">
                <a:latin typeface="Trebuchet MS" panose="020B0603020202020204" pitchFamily="34" charset="0"/>
              </a:rPr>
              <a:t>leave</a:t>
            </a:r>
            <a:r>
              <a:rPr lang="en-GB" altLang="en-US">
                <a:latin typeface="Trebuchet MS" panose="020B0603020202020204" pitchFamily="34" charset="0"/>
              </a:rPr>
              <a:t> the triangle</a:t>
            </a:r>
            <a:endParaRPr lang="en-US" altLang="en-US">
              <a:latin typeface="Trebuchet MS" panose="020B0603020202020204" pitchFamily="34" charset="0"/>
            </a:endParaRPr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77824" y="1116013"/>
            <a:ext cx="8613775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GB" altLang="en-US" sz="2000" dirty="0">
                <a:latin typeface="Trebuchet MS" panose="020B0603020202020204" pitchFamily="34" charset="0"/>
              </a:rPr>
              <a:t>Draw a triangle and construct the angle bisector of each corner</a:t>
            </a:r>
            <a:endParaRPr lang="en-US" altLang="en-US" sz="2000" dirty="0">
              <a:latin typeface="Trebuchet MS" panose="020B0603020202020204" pitchFamily="34" charset="0"/>
            </a:endParaRPr>
          </a:p>
        </p:txBody>
      </p:sp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377825" y="1828800"/>
            <a:ext cx="3778250" cy="91598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/>
            <a:r>
              <a:rPr lang="en-GB" altLang="en-US" dirty="0">
                <a:latin typeface="Trebuchet MS" panose="020B0603020202020204" pitchFamily="34" charset="0"/>
              </a:rPr>
              <a:t>You should find that the bisectors intersect at a single point inside the </a:t>
            </a:r>
            <a:r>
              <a:rPr lang="en-GB" altLang="en-US" dirty="0" smtClean="0">
                <a:latin typeface="Trebuchet MS" panose="020B0603020202020204" pitchFamily="34" charset="0"/>
              </a:rPr>
              <a:t>triangle!</a:t>
            </a:r>
            <a:endParaRPr lang="en-US" altLang="en-US" dirty="0">
              <a:latin typeface="Trebuchet MS" panose="020B0603020202020204" pitchFamily="34" charset="0"/>
            </a:endParaRPr>
          </a:p>
        </p:txBody>
      </p:sp>
      <p:sp>
        <p:nvSpPr>
          <p:cNvPr id="45063" name="Text Box 7"/>
          <p:cNvSpPr txBox="1">
            <a:spLocks noChangeArrowheads="1"/>
          </p:cNvSpPr>
          <p:nvPr/>
        </p:nvSpPr>
        <p:spPr bwMode="auto">
          <a:xfrm>
            <a:off x="200025" y="4456906"/>
            <a:ext cx="4057650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/>
            <a:r>
              <a:rPr lang="en-GB" altLang="en-US" dirty="0">
                <a:latin typeface="Trebuchet MS" panose="020B0603020202020204" pitchFamily="34" charset="0"/>
              </a:rPr>
              <a:t>You should find that the circle touches all three sides of the triangle</a:t>
            </a:r>
            <a:endParaRPr lang="en-US" altLang="en-US" dirty="0">
              <a:latin typeface="Trebuchet MS" panose="020B0603020202020204" pitchFamily="34" charset="0"/>
            </a:endParaRPr>
          </a:p>
        </p:txBody>
      </p:sp>
      <p:sp>
        <p:nvSpPr>
          <p:cNvPr id="45064" name="Text Box 8"/>
          <p:cNvSpPr txBox="1">
            <a:spLocks noChangeArrowheads="1"/>
          </p:cNvSpPr>
          <p:nvPr/>
        </p:nvSpPr>
        <p:spPr bwMode="auto">
          <a:xfrm>
            <a:off x="200025" y="6327864"/>
            <a:ext cx="4197350" cy="3667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/>
            <a:r>
              <a:rPr lang="en-GB" altLang="en-US" b="1">
                <a:latin typeface="Trebuchet MS" panose="020B0603020202020204" pitchFamily="34" charset="0"/>
              </a:rPr>
              <a:t>Can you explain why this happens?!</a:t>
            </a:r>
            <a:endParaRPr lang="en-US" altLang="en-US" b="1">
              <a:latin typeface="Trebuchet MS" panose="020B0603020202020204" pitchFamily="34" charset="0"/>
            </a:endParaRPr>
          </a:p>
        </p:txBody>
      </p:sp>
      <p:sp>
        <p:nvSpPr>
          <p:cNvPr id="45065" name="Freeform 9"/>
          <p:cNvSpPr>
            <a:spLocks/>
          </p:cNvSpPr>
          <p:nvPr/>
        </p:nvSpPr>
        <p:spPr bwMode="auto">
          <a:xfrm>
            <a:off x="4945062" y="2630336"/>
            <a:ext cx="3741738" cy="2017712"/>
          </a:xfrm>
          <a:custGeom>
            <a:avLst/>
            <a:gdLst>
              <a:gd name="T0" fmla="*/ 0 w 2325"/>
              <a:gd name="T1" fmla="*/ 1491 h 1491"/>
              <a:gd name="T2" fmla="*/ 585 w 2325"/>
              <a:gd name="T3" fmla="*/ 0 h 1491"/>
              <a:gd name="T4" fmla="*/ 2325 w 2325"/>
              <a:gd name="T5" fmla="*/ 1167 h 1491"/>
              <a:gd name="T6" fmla="*/ 0 w 2325"/>
              <a:gd name="T7" fmla="*/ 1491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25" h="1491">
                <a:moveTo>
                  <a:pt x="0" y="1491"/>
                </a:moveTo>
                <a:lnTo>
                  <a:pt x="585" y="0"/>
                </a:lnTo>
                <a:lnTo>
                  <a:pt x="2325" y="1167"/>
                </a:lnTo>
                <a:lnTo>
                  <a:pt x="0" y="1491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45066" name="Line 10"/>
          <p:cNvSpPr>
            <a:spLocks noChangeShapeType="1"/>
          </p:cNvSpPr>
          <p:nvPr/>
        </p:nvSpPr>
        <p:spPr bwMode="auto">
          <a:xfrm flipV="1">
            <a:off x="4970462" y="2646211"/>
            <a:ext cx="2749550" cy="1985962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45067" name="Line 11"/>
          <p:cNvSpPr>
            <a:spLocks noChangeShapeType="1"/>
          </p:cNvSpPr>
          <p:nvPr/>
        </p:nvSpPr>
        <p:spPr bwMode="auto">
          <a:xfrm>
            <a:off x="4933950" y="3447898"/>
            <a:ext cx="3695700" cy="750888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45068" name="Line 12"/>
          <p:cNvSpPr>
            <a:spLocks noChangeShapeType="1"/>
          </p:cNvSpPr>
          <p:nvPr/>
        </p:nvSpPr>
        <p:spPr bwMode="auto">
          <a:xfrm flipH="1" flipV="1">
            <a:off x="5900737" y="2665261"/>
            <a:ext cx="782638" cy="2414587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45069" name="Oval 13"/>
          <p:cNvSpPr>
            <a:spLocks noChangeArrowheads="1"/>
          </p:cNvSpPr>
          <p:nvPr/>
        </p:nvSpPr>
        <p:spPr bwMode="auto">
          <a:xfrm>
            <a:off x="6208712" y="3676498"/>
            <a:ext cx="71438" cy="71438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45070" name="Oval 14"/>
          <p:cNvSpPr>
            <a:spLocks noChangeArrowheads="1"/>
          </p:cNvSpPr>
          <p:nvPr/>
        </p:nvSpPr>
        <p:spPr bwMode="auto">
          <a:xfrm>
            <a:off x="5649912" y="3133573"/>
            <a:ext cx="1184275" cy="1184275"/>
          </a:xfrm>
          <a:prstGeom prst="ellipse">
            <a:avLst/>
          </a:prstGeom>
          <a:noFill/>
          <a:ln w="2540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45071" name="Text Box 15"/>
          <p:cNvSpPr txBox="1">
            <a:spLocks noChangeArrowheads="1"/>
          </p:cNvSpPr>
          <p:nvPr/>
        </p:nvSpPr>
        <p:spPr bwMode="auto">
          <a:xfrm>
            <a:off x="572294" y="5602069"/>
            <a:ext cx="3313112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/>
            <a:r>
              <a:rPr lang="en-GB" altLang="en-US" dirty="0">
                <a:latin typeface="Trebuchet MS" panose="020B0603020202020204" pitchFamily="34" charset="0"/>
              </a:rPr>
              <a:t>This works with </a:t>
            </a:r>
            <a:r>
              <a:rPr lang="en-GB" altLang="en-US" b="1" dirty="0">
                <a:latin typeface="Trebuchet MS" panose="020B0603020202020204" pitchFamily="34" charset="0"/>
              </a:rPr>
              <a:t>any</a:t>
            </a:r>
            <a:r>
              <a:rPr lang="en-GB" altLang="en-US" dirty="0">
                <a:latin typeface="Trebuchet MS" panose="020B0603020202020204" pitchFamily="34" charset="0"/>
              </a:rPr>
              <a:t> triangle…</a:t>
            </a:r>
            <a:endParaRPr lang="en-US" altLang="en-US" dirty="0">
              <a:latin typeface="Trebuchet MS" panose="020B0603020202020204" pitchFamily="34" charset="0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4000" kern="0" dirty="0" smtClean="0">
                <a:latin typeface="Trebuchet MS" panose="020B0603020202020204" pitchFamily="34" charset="0"/>
              </a:rPr>
              <a:t>Challenge Problem:</a:t>
            </a:r>
            <a:endParaRPr lang="en-GB" sz="4000" kern="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373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5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5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000"/>
                                        <p:tgtEl>
                                          <p:spTgt spid="45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45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5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5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5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9" dur="2000" fill="hold"/>
                                        <p:tgtEl>
                                          <p:spTgt spid="45070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45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45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45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/>
      <p:bldP spid="45061" grpId="0"/>
      <p:bldP spid="45062" grpId="0"/>
      <p:bldP spid="45063" grpId="0"/>
      <p:bldP spid="45064" grpId="0"/>
      <p:bldP spid="4507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1_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1372</TotalTime>
  <Words>559</Words>
  <Application>Microsoft Office PowerPoint</Application>
  <PresentationFormat>On-screen Show (4:3)</PresentationFormat>
  <Paragraphs>82</Paragraphs>
  <Slides>24</Slides>
  <Notes>3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Jane has attempted to construct an angle bisector of the following angle.   How can we tell if Jane is correct or not?</vt:lpstr>
      <vt:lpstr>Jane has attempted to construct an angle bisector of the following angle.  Discuss: Where has Jane gone wrong?</vt:lpstr>
      <vt:lpstr>Constructing an angle bisector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Angle Bisector</vt:lpstr>
      <vt:lpstr>PowerPoint Presentation</vt:lpstr>
      <vt:lpstr>PowerPoint Presentation</vt:lpstr>
      <vt:lpstr>PowerPoint Presentation</vt:lpstr>
      <vt:lpstr>Challenge Problem: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Warden, M</cp:lastModifiedBy>
  <cp:revision>163</cp:revision>
  <cp:lastPrinted>1601-01-01T00:00:00Z</cp:lastPrinted>
  <dcterms:created xsi:type="dcterms:W3CDTF">1601-01-01T00:00:00Z</dcterms:created>
  <dcterms:modified xsi:type="dcterms:W3CDTF">2018-01-20T15:48:44Z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