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2" r:id="rId2"/>
    <p:sldId id="266" r:id="rId3"/>
    <p:sldId id="271" r:id="rId4"/>
    <p:sldId id="270" r:id="rId5"/>
    <p:sldId id="260" r:id="rId6"/>
    <p:sldId id="264" r:id="rId7"/>
    <p:sldId id="265" r:id="rId8"/>
    <p:sldId id="267" r:id="rId9"/>
    <p:sldId id="268" r:id="rId10"/>
    <p:sldId id="262" r:id="rId11"/>
    <p:sldId id="263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McDonald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343" autoAdjust="0"/>
  </p:normalViewPr>
  <p:slideViewPr>
    <p:cSldViewPr>
      <p:cViewPr varScale="1">
        <p:scale>
          <a:sx n="74" d="100"/>
          <a:sy n="74" d="100"/>
        </p:scale>
        <p:origin x="-6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04/01/2018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77545520-A1DE-41BE-9844-5338E3E38A1D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51759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77545520-A1DE-41BE-9844-5338E3E38A1D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4029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77545520-A1DE-41BE-9844-5338E3E38A1D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06731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35C6B88D-F41D-4553-9FAA-FAB712E3824B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30855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35C6B88D-F41D-4553-9FAA-FAB712E3824B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54062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DC4024EF-B777-45DD-8B4F-29ED3B855736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32989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fld id="{DC4024EF-B777-45DD-8B4F-29ED3B855736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62440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25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/>
              <a:t>Today we will </a:t>
            </a:r>
            <a:r>
              <a:rPr lang="en-GB" dirty="0" smtClean="0"/>
              <a:t>learn </a:t>
            </a:r>
            <a:r>
              <a:rPr lang="en-GB" dirty="0" smtClean="0"/>
              <a:t>how to accurately construct </a:t>
            </a:r>
            <a:r>
              <a:rPr lang="en-GB" dirty="0" smtClean="0">
                <a:solidFill>
                  <a:srgbClr val="FF0000"/>
                </a:solidFill>
              </a:rPr>
              <a:t>regular polygons </a:t>
            </a:r>
            <a:r>
              <a:rPr lang="en-GB" dirty="0" smtClean="0"/>
              <a:t>inside circles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GB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/>
              <a:t>Watch the following demonstration of </a:t>
            </a:r>
            <a:r>
              <a:rPr lang="en-GB" dirty="0" smtClean="0"/>
              <a:t>how to construct an </a:t>
            </a:r>
            <a:r>
              <a:rPr lang="en-GB" dirty="0" smtClean="0"/>
              <a:t>equilateral </a:t>
            </a:r>
            <a:r>
              <a:rPr lang="en-GB" dirty="0" smtClean="0"/>
              <a:t>triangle.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517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066800" y="26035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>
                <a:latin typeface="Trebuchet MS" panose="020B0603020202020204" pitchFamily="34" charset="0"/>
              </a:rPr>
              <a:t>Construct</a:t>
            </a:r>
            <a:r>
              <a:rPr lang="en-GB" altLang="en-US" sz="3200" dirty="0" smtClean="0">
                <a:latin typeface="Trebuchet MS" panose="020B0603020202020204" pitchFamily="34" charset="0"/>
              </a:rPr>
              <a:t>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8480"/>
              </p:ext>
            </p:extLst>
          </p:nvPr>
        </p:nvGraphicFramePr>
        <p:xfrm>
          <a:off x="2090738" y="1231900"/>
          <a:ext cx="4710112" cy="490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Photo Editor Photo" r:id="rId4" imgW="6323810" imgH="6590476" progId="MSPhotoEd.3">
                  <p:embed/>
                </p:oleObj>
              </mc:Choice>
              <mc:Fallback>
                <p:oleObj name="Photo Editor Photo" r:id="rId4" imgW="6323810" imgH="6590476" progId="MSPhotoEd.3">
                  <p:embed/>
                  <p:pic>
                    <p:nvPicPr>
                      <p:cNvPr id="12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1231900"/>
                        <a:ext cx="4710112" cy="490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2362200" y="1651000"/>
            <a:ext cx="4140200" cy="4165600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>
              <a:latin typeface="Trebuchet MS" panose="020B0603020202020204" pitchFamily="34" charset="0"/>
            </a:endParaRPr>
          </a:p>
        </p:txBody>
      </p:sp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5321300" y="889000"/>
            <a:ext cx="341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9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066800" y="26035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>
                <a:latin typeface="Trebuchet MS" panose="020B0603020202020204" pitchFamily="34" charset="0"/>
              </a:rPr>
              <a:t>Construct</a:t>
            </a:r>
            <a:r>
              <a:rPr lang="en-GB" altLang="en-US" sz="3200" dirty="0" smtClean="0">
                <a:latin typeface="Trebuchet MS" panose="020B0603020202020204" pitchFamily="34" charset="0"/>
              </a:rPr>
              <a:t>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2362200" y="1651000"/>
            <a:ext cx="4140200" cy="4165600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>
              <a:latin typeface="Trebuchet MS" panose="020B0603020202020204" pitchFamily="34" charset="0"/>
            </a:endParaRPr>
          </a:p>
        </p:txBody>
      </p:sp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5321300" y="889000"/>
            <a:ext cx="341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00" y="35814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741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066800" y="26035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>
                <a:latin typeface="Trebuchet MS" panose="020B0603020202020204" pitchFamily="34" charset="0"/>
              </a:rPr>
              <a:t>Construct</a:t>
            </a:r>
            <a:r>
              <a:rPr lang="en-GB" altLang="en-US" sz="3200" dirty="0" smtClean="0">
                <a:latin typeface="Trebuchet MS" panose="020B0603020202020204" pitchFamily="34" charset="0"/>
              </a:rPr>
              <a:t>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8480"/>
              </p:ext>
            </p:extLst>
          </p:nvPr>
        </p:nvGraphicFramePr>
        <p:xfrm>
          <a:off x="2090738" y="1231900"/>
          <a:ext cx="4710112" cy="490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Photo Editor Photo" r:id="rId4" imgW="6323810" imgH="6590476" progId="MSPhotoEd.3">
                  <p:embed/>
                </p:oleObj>
              </mc:Choice>
              <mc:Fallback>
                <p:oleObj name="Photo Editor Photo" r:id="rId4" imgW="6323810" imgH="6590476" progId="MSPhotoEd.3">
                  <p:embed/>
                  <p:pic>
                    <p:nvPicPr>
                      <p:cNvPr id="12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1231900"/>
                        <a:ext cx="4710112" cy="490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2362200" y="1651000"/>
            <a:ext cx="4140200" cy="4165600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>
              <a:latin typeface="Trebuchet MS" panose="020B0603020202020204" pitchFamily="34" charset="0"/>
            </a:endParaRPr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06781"/>
              </p:ext>
            </p:extLst>
          </p:nvPr>
        </p:nvGraphicFramePr>
        <p:xfrm>
          <a:off x="2260600" y="-839788"/>
          <a:ext cx="2571750" cy="3971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Photo Editor Photo" r:id="rId6" imgW="1190476" imgH="1838095" progId="MSPhotoEd.3">
                  <p:embed/>
                </p:oleObj>
              </mc:Choice>
              <mc:Fallback>
                <p:oleObj name="Photo Editor Photo" r:id="rId6" imgW="1190476" imgH="1838095" progId="MSPhotoEd.3">
                  <p:embed/>
                  <p:pic>
                    <p:nvPicPr>
                      <p:cNvPr id="1229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600" y="-839788"/>
                        <a:ext cx="2571750" cy="39719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Line 9"/>
          <p:cNvSpPr>
            <a:spLocks noChangeShapeType="1"/>
          </p:cNvSpPr>
          <p:nvPr/>
        </p:nvSpPr>
        <p:spPr bwMode="auto">
          <a:xfrm flipV="1">
            <a:off x="4470400" y="1358900"/>
            <a:ext cx="0" cy="2540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6197600" y="4800600"/>
            <a:ext cx="165100" cy="101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2425700" y="4749800"/>
            <a:ext cx="177800" cy="635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5321300" y="889000"/>
            <a:ext cx="341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>
              <a:latin typeface="Trebuchet MS" panose="020B0603020202020204" pitchFamily="34" charset="0"/>
            </a:endParaRP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435713" y="6216877"/>
            <a:ext cx="337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360 ÷</a:t>
            </a:r>
            <a:r>
              <a:rPr lang="en-US" altLang="en-US" b="1" dirty="0">
                <a:solidFill>
                  <a:srgbClr val="C00000"/>
                </a:solidFill>
                <a:latin typeface="Trebuchet MS" panose="020B0603020202020204" pitchFamily="34" charset="0"/>
              </a:rPr>
              <a:t> 3 = 120</a:t>
            </a:r>
            <a:r>
              <a:rPr lang="en-US" altLang="en-US" b="1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7200" y="35814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08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19306 0.46667 L -0.19861 0.45926 " pathEditMode="relative" ptsTypes="AAA">
                                      <p:cBhvr>
                                        <p:cTn id="21" dur="3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5"/>
          <p:cNvSpPr>
            <a:spLocks noChangeArrowheads="1"/>
          </p:cNvSpPr>
          <p:nvPr/>
        </p:nvSpPr>
        <p:spPr bwMode="auto">
          <a:xfrm>
            <a:off x="2362200" y="1651000"/>
            <a:ext cx="4140200" cy="4165600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5" name="Line 6"/>
          <p:cNvSpPr>
            <a:spLocks noChangeShapeType="1"/>
          </p:cNvSpPr>
          <p:nvPr/>
        </p:nvSpPr>
        <p:spPr bwMode="auto">
          <a:xfrm flipV="1">
            <a:off x="4470400" y="1358900"/>
            <a:ext cx="0" cy="2540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6" name="Line 7"/>
          <p:cNvSpPr>
            <a:spLocks noChangeShapeType="1"/>
          </p:cNvSpPr>
          <p:nvPr/>
        </p:nvSpPr>
        <p:spPr bwMode="auto">
          <a:xfrm>
            <a:off x="6197600" y="4800600"/>
            <a:ext cx="165100" cy="101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7" name="Line 8"/>
          <p:cNvSpPr>
            <a:spLocks noChangeShapeType="1"/>
          </p:cNvSpPr>
          <p:nvPr/>
        </p:nvSpPr>
        <p:spPr bwMode="auto">
          <a:xfrm flipH="1">
            <a:off x="2425700" y="4749800"/>
            <a:ext cx="177800" cy="635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V="1">
            <a:off x="2616200" y="1638300"/>
            <a:ext cx="1841500" cy="30988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4457700" y="1638300"/>
            <a:ext cx="1752600" cy="31750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 flipH="1" flipV="1">
            <a:off x="2578100" y="4749800"/>
            <a:ext cx="3644900" cy="508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3330" name="Object 18"/>
          <p:cNvGraphicFramePr>
            <a:graphicFrameLocks noChangeAspect="1"/>
          </p:cNvGraphicFramePr>
          <p:nvPr/>
        </p:nvGraphicFramePr>
        <p:xfrm>
          <a:off x="469900" y="2314575"/>
          <a:ext cx="2571750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Photo Editor Photo" r:id="rId4" imgW="1190476" imgH="1838095" progId="MSPhotoEd.3">
                  <p:embed/>
                </p:oleObj>
              </mc:Choice>
              <mc:Fallback>
                <p:oleObj name="Photo Editor Photo" r:id="rId4" imgW="1190476" imgH="1838095" progId="MSPhotoEd.3">
                  <p:embed/>
                  <p:pic>
                    <p:nvPicPr>
                      <p:cNvPr id="1333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2314575"/>
                        <a:ext cx="2571750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066800" y="26035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>
                <a:latin typeface="Trebuchet MS" panose="020B0603020202020204" pitchFamily="34" charset="0"/>
              </a:rPr>
              <a:t>Construct</a:t>
            </a:r>
            <a:r>
              <a:rPr lang="en-GB" altLang="en-US" sz="3200" dirty="0" smtClean="0">
                <a:latin typeface="Trebuchet MS" panose="020B0603020202020204" pitchFamily="34" charset="0"/>
              </a:rPr>
              <a:t>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7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20139 -0.45185 L 0.39306 0.01296 L 2.77778E-6 4.44444E-6 Z " pathEditMode="relative" ptsTypes="AAAA">
                                      <p:cBhvr>
                                        <p:cTn id="6" dur="2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7" grpId="0" animBg="1"/>
      <p:bldP spid="13328" grpId="0" animBg="1"/>
      <p:bldP spid="133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4"/>
              <p:cNvSpPr txBox="1">
                <a:spLocks noChangeArrowheads="1"/>
              </p:cNvSpPr>
              <p:nvPr/>
            </p:nvSpPr>
            <p:spPr bwMode="auto">
              <a:xfrm>
                <a:off x="304800" y="1143000"/>
                <a:ext cx="8569234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en-GB" dirty="0" smtClean="0">
                    <a:latin typeface="Trebuchet MS" panose="020B0603020202020204" pitchFamily="34" charset="0"/>
                  </a:rPr>
                  <a:t>Make a mark at the centre of the circle, then mark 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b="0" i="0" smtClean="0">
                        <a:latin typeface="Cambria Math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b="0" dirty="0" smtClean="0">
                  <a:latin typeface="Trebuchet MS" panose="020B0603020202020204" pitchFamily="34" charset="0"/>
                  <a:ea typeface="Cambria Math" panose="020405030504060302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en-GB" dirty="0" smtClean="0">
                    <a:latin typeface="Trebuchet MS" panose="020B0603020202020204" pitchFamily="34" charset="0"/>
                  </a:rPr>
                  <a:t>This </a:t>
                </a:r>
                <a:r>
                  <a:rPr lang="en-GB" dirty="0" smtClean="0">
                    <a:latin typeface="Trebuchet MS" panose="020B0603020202020204" pitchFamily="34" charset="0"/>
                  </a:rPr>
                  <a:t>is where you will start</a:t>
                </a:r>
              </a:p>
            </p:txBody>
          </p:sp>
        </mc:Choice>
        <mc:Fallback>
          <p:sp>
            <p:nvSpPr>
              <p:cNvPr id="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143000"/>
                <a:ext cx="8569234" cy="1015663"/>
              </a:xfrm>
              <a:prstGeom prst="rect">
                <a:avLst/>
              </a:prstGeom>
              <a:blipFill rotWithShape="1">
                <a:blip r:embed="rId2"/>
                <a:stretch>
                  <a:fillRect l="-1067" t="-4819" b="-126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66800" y="15240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 smtClean="0">
                <a:latin typeface="Trebuchet MS" panose="020B0603020202020204" pitchFamily="34" charset="0"/>
              </a:rPr>
              <a:t>Constructing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2667000"/>
            <a:ext cx="4805922" cy="38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0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4"/>
              <p:cNvSpPr txBox="1">
                <a:spLocks noChangeArrowheads="1"/>
              </p:cNvSpPr>
              <p:nvPr/>
            </p:nvSpPr>
            <p:spPr bwMode="auto">
              <a:xfrm>
                <a:off x="41366" y="1295400"/>
                <a:ext cx="906780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erling Antiqua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dirty="0" smtClean="0">
                    <a:latin typeface="Trebuchet MS" panose="020B0603020202020204" pitchFamily="34" charset="0"/>
                  </a:rPr>
                  <a:t>Make more marks every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</a:rPr>
                  <a:t>degrees. In this case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is 120 degrees.</a:t>
                </a:r>
                <a:endParaRPr lang="en-GB" dirty="0" smtClean="0">
                  <a:latin typeface="Trebuchet MS" panose="020B0603020202020204" pitchFamily="34" charset="0"/>
                </a:endParaRPr>
              </a:p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66" y="1295400"/>
                <a:ext cx="9067800" cy="1015663"/>
              </a:xfrm>
              <a:prstGeom prst="rect">
                <a:avLst/>
              </a:prstGeom>
              <a:blipFill rotWithShape="1">
                <a:blip r:embed="rId2"/>
                <a:stretch>
                  <a:fillRect l="-605" t="-4819" r="-4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66800" y="15240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 smtClean="0">
                <a:latin typeface="Trebuchet MS" panose="020B0603020202020204" pitchFamily="34" charset="0"/>
              </a:rPr>
              <a:t>Constructing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586"/>
          <a:stretch/>
        </p:blipFill>
        <p:spPr>
          <a:xfrm>
            <a:off x="304800" y="2276092"/>
            <a:ext cx="4010842" cy="3743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396107"/>
            <a:ext cx="458152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6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1366" y="1295400"/>
            <a:ext cx="906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dirty="0" smtClean="0">
                <a:latin typeface="Trebuchet MS" panose="020B0603020202020204" pitchFamily="34" charset="0"/>
              </a:rPr>
              <a:t>Join up the marked points with line segments to make a polygon</a:t>
            </a:r>
            <a:endParaRPr lang="en-US" dirty="0" smtClean="0"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66800" y="152400"/>
            <a:ext cx="716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 smtClean="0">
                <a:latin typeface="Trebuchet MS" panose="020B0603020202020204" pitchFamily="34" charset="0"/>
              </a:rPr>
              <a:t>Constructing </a:t>
            </a:r>
            <a:r>
              <a:rPr lang="en-GB" altLang="en-US" sz="3200" dirty="0">
                <a:latin typeface="Trebuchet MS" panose="020B0603020202020204" pitchFamily="34" charset="0"/>
              </a:rPr>
              <a:t>Regular Polygons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566"/>
          <a:stretch/>
        </p:blipFill>
        <p:spPr>
          <a:xfrm>
            <a:off x="152400" y="2590800"/>
            <a:ext cx="2819400" cy="312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938306"/>
            <a:ext cx="2758743" cy="26172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2938305"/>
            <a:ext cx="3381375" cy="26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6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5"/>
          <p:cNvSpPr>
            <a:spLocks noChangeArrowheads="1"/>
          </p:cNvSpPr>
          <p:nvPr/>
        </p:nvSpPr>
        <p:spPr bwMode="auto">
          <a:xfrm>
            <a:off x="2362200" y="1651000"/>
            <a:ext cx="4140200" cy="4165600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5" name="Line 6"/>
          <p:cNvSpPr>
            <a:spLocks noChangeShapeType="1"/>
          </p:cNvSpPr>
          <p:nvPr/>
        </p:nvSpPr>
        <p:spPr bwMode="auto">
          <a:xfrm flipV="1">
            <a:off x="4470400" y="1358900"/>
            <a:ext cx="0" cy="2540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6" name="Line 7"/>
          <p:cNvSpPr>
            <a:spLocks noChangeShapeType="1"/>
          </p:cNvSpPr>
          <p:nvPr/>
        </p:nvSpPr>
        <p:spPr bwMode="auto">
          <a:xfrm>
            <a:off x="6197600" y="4800600"/>
            <a:ext cx="165100" cy="101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7" name="Line 8"/>
          <p:cNvSpPr>
            <a:spLocks noChangeShapeType="1"/>
          </p:cNvSpPr>
          <p:nvPr/>
        </p:nvSpPr>
        <p:spPr bwMode="auto">
          <a:xfrm flipH="1">
            <a:off x="2425700" y="4749800"/>
            <a:ext cx="177800" cy="635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4457700" y="1638300"/>
            <a:ext cx="1752600" cy="31750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 flipH="1" flipV="1">
            <a:off x="2578100" y="4749800"/>
            <a:ext cx="3644900" cy="508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333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558073"/>
              </p:ext>
            </p:extLst>
          </p:nvPr>
        </p:nvGraphicFramePr>
        <p:xfrm>
          <a:off x="426629" y="2286000"/>
          <a:ext cx="2571750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Photo Editor Photo" r:id="rId4" imgW="1190476" imgH="1838095" progId="MSPhotoEd.3">
                  <p:embed/>
                </p:oleObj>
              </mc:Choice>
              <mc:Fallback>
                <p:oleObj name="Photo Editor Photo" r:id="rId4" imgW="1190476" imgH="1838095" progId="MSPhotoEd.3">
                  <p:embed/>
                  <p:pic>
                    <p:nvPicPr>
                      <p:cNvPr id="1333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629" y="2286000"/>
                        <a:ext cx="2571750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15"/>
          <p:cNvSpPr>
            <a:spLocks noChangeShapeType="1"/>
          </p:cNvSpPr>
          <p:nvPr/>
        </p:nvSpPr>
        <p:spPr bwMode="auto">
          <a:xfrm flipV="1">
            <a:off x="2616200" y="1638300"/>
            <a:ext cx="1841500" cy="30988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16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20139 -0.45186 L 0.39305 0.01296 L 3.61111E-6 3.33333E-6 Z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53" y="-219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685800" y="150067"/>
            <a:ext cx="807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dirty="0" smtClean="0">
                <a:latin typeface="Trebuchet MS" panose="020B0603020202020204" pitchFamily="34" charset="0"/>
              </a:rPr>
              <a:t>Use the </a:t>
            </a:r>
            <a:r>
              <a:rPr lang="en-GB" altLang="en-US" dirty="0" smtClean="0">
                <a:latin typeface="Trebuchet MS" panose="020B0603020202020204" pitchFamily="34" charset="0"/>
              </a:rPr>
              <a:t>same method to </a:t>
            </a:r>
            <a:r>
              <a:rPr lang="en-GB" altLang="en-US" dirty="0" smtClean="0">
                <a:latin typeface="Trebuchet MS" panose="020B0603020202020204" pitchFamily="34" charset="0"/>
              </a:rPr>
              <a:t>accurately construct the following regular polygons inside circles …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 rot="2779302">
            <a:off x="727879" y="1718478"/>
            <a:ext cx="1676400" cy="1676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3524250" y="1524000"/>
            <a:ext cx="2057400" cy="1955800"/>
          </a:xfrm>
          <a:prstGeom prst="pentagon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AutoShape 7"/>
          <p:cNvSpPr>
            <a:spLocks noChangeArrowheads="1"/>
          </p:cNvSpPr>
          <p:nvPr/>
        </p:nvSpPr>
        <p:spPr bwMode="auto">
          <a:xfrm rot="5400000">
            <a:off x="6496453" y="1739420"/>
            <a:ext cx="1962150" cy="1697037"/>
          </a:xfrm>
          <a:prstGeom prst="hexagon">
            <a:avLst>
              <a:gd name="adj" fmla="val 28906"/>
              <a:gd name="vf" fmla="val 11547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AutoShape 8"/>
          <p:cNvSpPr>
            <a:spLocks noChangeArrowheads="1"/>
          </p:cNvSpPr>
          <p:nvPr/>
        </p:nvSpPr>
        <p:spPr bwMode="auto">
          <a:xfrm rot="1327480">
            <a:off x="702879" y="3998195"/>
            <a:ext cx="1765300" cy="1847850"/>
          </a:xfrm>
          <a:prstGeom prst="octagon">
            <a:avLst>
              <a:gd name="adj" fmla="val 29287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881867" y="2296328"/>
            <a:ext cx="1304925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dirty="0">
                <a:latin typeface="Trebuchet MS" panose="020B0603020202020204" pitchFamily="34" charset="0"/>
              </a:rPr>
              <a:t>Square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798887" y="2444750"/>
            <a:ext cx="1468438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>
                <a:latin typeface="Trebuchet MS" panose="020B0603020202020204" pitchFamily="34" charset="0"/>
              </a:rPr>
              <a:t>Pentagon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6797284" y="2376802"/>
            <a:ext cx="1406525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>
                <a:latin typeface="Trebuchet MS" panose="020B0603020202020204" pitchFamily="34" charset="0"/>
              </a:rPr>
              <a:t>Hexagon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855279" y="4712570"/>
            <a:ext cx="1481138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dirty="0">
                <a:latin typeface="Trebuchet MS" panose="020B0603020202020204" pitchFamily="34" charset="0"/>
              </a:rPr>
              <a:t>Octagon</a:t>
            </a:r>
          </a:p>
        </p:txBody>
      </p:sp>
      <p:sp>
        <p:nvSpPr>
          <p:cNvPr id="2" name="Decagon 1"/>
          <p:cNvSpPr/>
          <p:nvPr/>
        </p:nvSpPr>
        <p:spPr bwMode="auto">
          <a:xfrm>
            <a:off x="6499822" y="3923044"/>
            <a:ext cx="2001447" cy="1905000"/>
          </a:xfrm>
          <a:prstGeom prst="decagon">
            <a:avLst/>
          </a:prstGeom>
          <a:noFill/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797284" y="4712569"/>
            <a:ext cx="1481138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dirty="0" smtClean="0">
                <a:latin typeface="Trebuchet MS" panose="020B0603020202020204" pitchFamily="34" charset="0"/>
              </a:rPr>
              <a:t>Decagon</a:t>
            </a:r>
            <a:endParaRPr lang="en-GB" altLang="en-US" sz="20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3892564"/>
            <a:ext cx="2152650" cy="215265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866356" y="4760926"/>
            <a:ext cx="1468438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dirty="0" smtClean="0">
                <a:latin typeface="Trebuchet MS" panose="020B0603020202020204" pitchFamily="34" charset="0"/>
              </a:rPr>
              <a:t>Nonagon</a:t>
            </a:r>
            <a:endParaRPr lang="en-GB" alt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77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/>
      <p:bldP spid="14346" grpId="0"/>
      <p:bldP spid="14347" grpId="0"/>
      <p:bldP spid="14348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609600" y="228600"/>
            <a:ext cx="8077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 smtClean="0">
                <a:latin typeface="Trebuchet MS" panose="020B0603020202020204" pitchFamily="34" charset="0"/>
              </a:rPr>
              <a:t>Challenge:</a:t>
            </a:r>
            <a:endParaRPr lang="en-US" altLang="en-US" sz="3200" dirty="0">
              <a:latin typeface="Trebuchet MS" panose="020B0603020202020204" pitchFamily="34" charset="0"/>
            </a:endParaRPr>
          </a:p>
        </p:txBody>
      </p:sp>
      <p:sp>
        <p:nvSpPr>
          <p:cNvPr id="4" name="Dodecagon 3"/>
          <p:cNvSpPr/>
          <p:nvPr/>
        </p:nvSpPr>
        <p:spPr bwMode="auto">
          <a:xfrm>
            <a:off x="2743200" y="1828800"/>
            <a:ext cx="3810000" cy="3733800"/>
          </a:xfrm>
          <a:prstGeom prst="dodecagon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3907631" y="3316786"/>
            <a:ext cx="1481138" cy="415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erling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erling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dirty="0" smtClean="0">
                <a:latin typeface="Trebuchet MS" panose="020B0603020202020204" pitchFamily="34" charset="0"/>
              </a:rPr>
              <a:t>Dodecagon</a:t>
            </a:r>
            <a:endParaRPr lang="en-GB" alt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67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8991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Discuss: 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Why didn’t we attempt to construct a heptagon? </a:t>
            </a: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Which </a:t>
            </a:r>
            <a:r>
              <a:rPr lang="en-GB" sz="3200" dirty="0" smtClean="0">
                <a:latin typeface="Trebuchet MS" panose="020B0603020202020204" pitchFamily="34" charset="0"/>
              </a:rPr>
              <a:t>other polygons would be difficult to construct?</a:t>
            </a:r>
            <a:endParaRPr lang="en-GB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4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60" y="1905000"/>
            <a:ext cx="68770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If you draw lines from the centre of the circle to each vertex of the pentagon and hexagon you will have split the shapes into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congruent</a:t>
            </a:r>
            <a:r>
              <a:rPr lang="en-GB" sz="2800" dirty="0" smtClean="0">
                <a:latin typeface="Trebuchet MS" panose="020B0603020202020204" pitchFamily="34" charset="0"/>
              </a:rPr>
              <a:t> triangles.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327" y="51816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What is the size of angle B and angle C in the diagrams above?</a:t>
            </a:r>
          </a:p>
          <a:p>
            <a:r>
              <a:rPr lang="en-GB" sz="2800" dirty="0" smtClean="0">
                <a:latin typeface="Trebuchet MS" panose="020B0603020202020204" pitchFamily="34" charset="0"/>
              </a:rPr>
              <a:t>How do you know?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06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60" y="1905000"/>
            <a:ext cx="68770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The triangles in both shapes are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isosceles</a:t>
            </a:r>
            <a:r>
              <a:rPr lang="en-GB" sz="2800" dirty="0" smtClean="0">
                <a:latin typeface="Trebuchet MS" panose="020B0603020202020204" pitchFamily="34" charset="0"/>
              </a:rPr>
              <a:t>. How do we know that without measuring the lengths of the sides?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327" y="51816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As each vertex is on the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circumference </a:t>
            </a:r>
            <a:r>
              <a:rPr lang="en-GB" sz="2800" dirty="0" smtClean="0">
                <a:latin typeface="Trebuchet MS" panose="020B0603020202020204" pitchFamily="34" charset="0"/>
              </a:rPr>
              <a:t>of the circle, the lines from the centre are all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radii</a:t>
            </a:r>
            <a:r>
              <a:rPr lang="en-GB" sz="2800" dirty="0" smtClean="0">
                <a:latin typeface="Trebuchet MS" panose="020B0603020202020204" pitchFamily="34" charset="0"/>
              </a:rPr>
              <a:t>. </a:t>
            </a:r>
          </a:p>
          <a:p>
            <a:r>
              <a:rPr lang="en-GB" sz="2800" dirty="0" smtClean="0">
                <a:latin typeface="Trebuchet MS" panose="020B0603020202020204" pitchFamily="34" charset="0"/>
              </a:rPr>
              <a:t>This means they are all the same length.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10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60" y="1905000"/>
            <a:ext cx="68770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Now that we know the size of angles B and C, we can find the other angles labelled with the blue and red dots.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860980" y="2286000"/>
            <a:ext cx="110820" cy="11082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287037" y="2264259"/>
            <a:ext cx="110820" cy="11082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305425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On your whiteboards, show how you find the red and blue angles.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23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1414</TotalTime>
  <Words>287</Words>
  <Application>Microsoft Office PowerPoint</Application>
  <PresentationFormat>On-screen Show (4:3)</PresentationFormat>
  <Paragraphs>47</Paragraphs>
  <Slides>15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1_Default Design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159</cp:revision>
  <cp:lastPrinted>1601-01-01T00:00:00Z</cp:lastPrinted>
  <dcterms:created xsi:type="dcterms:W3CDTF">1601-01-01T00:00:00Z</dcterms:created>
  <dcterms:modified xsi:type="dcterms:W3CDTF">2018-01-04T13:53:52Z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