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63" r:id="rId4"/>
    <p:sldId id="266" r:id="rId5"/>
    <p:sldId id="260" r:id="rId6"/>
    <p:sldId id="262" r:id="rId7"/>
    <p:sldId id="265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139" autoAdjust="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22/01/2018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122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5684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8077200" y="5741720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hyperlink" Target="http://www.mathopenref.com/constangle60.html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hopenref.com/constangle30.html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1371601"/>
            <a:ext cx="876299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0735" indent="-160735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latin typeface="Trebuchet MS" panose="020B0603020202020204" pitchFamily="34" charset="0"/>
              </a:rPr>
              <a:t>Partner A solves their first problem.</a:t>
            </a:r>
          </a:p>
          <a:p>
            <a:pPr marL="160735" indent="-160735">
              <a:buFont typeface="Arial" panose="020B0604020202020204" pitchFamily="34" charset="0"/>
              <a:buChar char="•"/>
              <a:defRPr/>
            </a:pPr>
            <a:endParaRPr lang="en-GB" sz="2800" dirty="0">
              <a:latin typeface="Trebuchet MS" panose="020B0603020202020204" pitchFamily="34" charset="0"/>
            </a:endParaRPr>
          </a:p>
          <a:p>
            <a:pPr marL="160735" indent="-160735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latin typeface="Trebuchet MS" panose="020B0603020202020204" pitchFamily="34" charset="0"/>
              </a:rPr>
              <a:t>Partner B watches and listens. Then checks, coaches and </a:t>
            </a:r>
            <a:r>
              <a:rPr lang="en-GB" sz="2800" dirty="0" smtClean="0">
                <a:latin typeface="Trebuchet MS" panose="020B0603020202020204" pitchFamily="34" charset="0"/>
              </a:rPr>
              <a:t>critiques the </a:t>
            </a:r>
            <a:r>
              <a:rPr lang="en-GB" sz="2800" dirty="0">
                <a:latin typeface="Trebuchet MS" panose="020B0603020202020204" pitchFamily="34" charset="0"/>
              </a:rPr>
              <a:t>answer.</a:t>
            </a:r>
          </a:p>
          <a:p>
            <a:pPr marL="160735" indent="-160735">
              <a:buFont typeface="Arial" panose="020B0604020202020204" pitchFamily="34" charset="0"/>
              <a:buChar char="•"/>
              <a:defRPr/>
            </a:pPr>
            <a:endParaRPr lang="en-GB" sz="2800" dirty="0">
              <a:latin typeface="Trebuchet MS" panose="020B0603020202020204" pitchFamily="34" charset="0"/>
            </a:endParaRPr>
          </a:p>
          <a:p>
            <a:pPr marL="160735" indent="-160735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latin typeface="Trebuchet MS" panose="020B0603020202020204" pitchFamily="34" charset="0"/>
              </a:rPr>
              <a:t>Partner B solves their first problem.</a:t>
            </a:r>
          </a:p>
          <a:p>
            <a:pPr>
              <a:defRPr/>
            </a:pPr>
            <a:endParaRPr lang="en-GB" sz="2800" dirty="0">
              <a:latin typeface="Trebuchet MS" panose="020B0603020202020204" pitchFamily="34" charset="0"/>
            </a:endParaRPr>
          </a:p>
          <a:p>
            <a:pPr marL="160735" indent="-160735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latin typeface="Trebuchet MS" panose="020B0603020202020204" pitchFamily="34" charset="0"/>
              </a:rPr>
              <a:t>Partner A watches and listens. Then checks, coaches and </a:t>
            </a:r>
            <a:r>
              <a:rPr lang="en-GB" sz="2800" dirty="0" smtClean="0">
                <a:latin typeface="Trebuchet MS" panose="020B0603020202020204" pitchFamily="34" charset="0"/>
              </a:rPr>
              <a:t>critiques </a:t>
            </a:r>
            <a:r>
              <a:rPr lang="en-GB" sz="2800" dirty="0">
                <a:latin typeface="Trebuchet MS" panose="020B0603020202020204" pitchFamily="34" charset="0"/>
              </a:rPr>
              <a:t>answer.</a:t>
            </a:r>
          </a:p>
          <a:p>
            <a:pPr>
              <a:defRPr/>
            </a:pPr>
            <a:endParaRPr lang="en-GB" sz="2800" dirty="0"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GB" sz="2800" dirty="0">
                <a:latin typeface="Trebuchet MS" panose="020B0603020202020204" pitchFamily="34" charset="0"/>
              </a:rPr>
              <a:t>This is repeated until each person has answered all their questions.</a:t>
            </a:r>
          </a:p>
          <a:p>
            <a:pPr marL="160735" indent="-160735">
              <a:buFont typeface="Arial" panose="020B0604020202020204" pitchFamily="34" charset="0"/>
              <a:buChar char="•"/>
              <a:defRPr/>
            </a:pPr>
            <a:endParaRPr lang="en-GB" sz="2400" dirty="0">
              <a:latin typeface="Trebuchet MS" panose="020B0603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65355" y="228600"/>
            <a:ext cx="7772400" cy="14700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>
                <a:latin typeface="Trebuchet MS" panose="020B0603020202020204" pitchFamily="34" charset="0"/>
              </a:rPr>
              <a:t>Rally Coach Recap</a:t>
            </a:r>
            <a:endParaRPr lang="en-GB" kern="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287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19200" y="1066800"/>
                <a:ext cx="6599959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700" dirty="0" smtClean="0">
                    <a:latin typeface="Trebuchet MS" panose="020B0603020202020204" pitchFamily="34" charset="0"/>
                  </a:rPr>
                  <a:t>How could we construct a 45</a:t>
                </a:r>
                <a14:m>
                  <m:oMath xmlns:m="http://schemas.openxmlformats.org/officeDocument/2006/math">
                    <m:r>
                      <a:rPr lang="en-GB" sz="2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700" dirty="0" smtClean="0">
                    <a:latin typeface="Trebuchet MS" panose="020B0603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700" dirty="0">
                    <a:latin typeface="Trebuchet MS" panose="020B0603020202020204" pitchFamily="34" charset="0"/>
                    <a:cs typeface="Arial" panose="020B0604020202020204" pitchFamily="34" charset="0"/>
                  </a:rPr>
                  <a:t>angle without a protractor</a:t>
                </a:r>
                <a:r>
                  <a:rPr lang="en-GB" sz="2700" dirty="0" smtClean="0">
                    <a:latin typeface="Trebuchet MS" panose="020B060302020202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algn="ctr"/>
                <a:endParaRPr lang="en-GB" sz="2700" dirty="0">
                  <a:solidFill>
                    <a:srgbClr val="C00000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2700" dirty="0" smtClean="0">
                    <a:solidFill>
                      <a:srgbClr val="C00000"/>
                    </a:solidFill>
                    <a:latin typeface="Trebuchet MS" panose="020B0603020202020204" pitchFamily="34" charset="0"/>
                    <a:cs typeface="Arial" panose="020B0604020202020204" pitchFamily="34" charset="0"/>
                  </a:rPr>
                  <a:t>In your pairs have a go now …</a:t>
                </a:r>
                <a:endParaRPr lang="en-GB" sz="2700" dirty="0">
                  <a:solidFill>
                    <a:srgbClr val="C00000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1066800"/>
                <a:ext cx="6599959" cy="1754326"/>
              </a:xfrm>
              <a:prstGeom prst="rect">
                <a:avLst/>
              </a:prstGeom>
              <a:blipFill>
                <a:blip r:embed="rId4"/>
                <a:stretch>
                  <a:fillRect t="-3472" b="-7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38847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en-GB" sz="3300" dirty="0" smtClean="0">
                <a:latin typeface="Trebuchet MS" panose="020B0603020202020204" pitchFamily="34" charset="0"/>
              </a:rPr>
              <a:t>Think back …</a:t>
            </a:r>
          </a:p>
          <a:p>
            <a:pPr marL="0" indent="0" algn="ctr">
              <a:buNone/>
            </a:pPr>
            <a:endParaRPr lang="en-GB" sz="33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sz="3300" dirty="0" smtClean="0">
                <a:latin typeface="Trebuchet MS" panose="020B0603020202020204" pitchFamily="34" charset="0"/>
              </a:rPr>
              <a:t>How </a:t>
            </a:r>
            <a:r>
              <a:rPr lang="en-GB" sz="3300" dirty="0">
                <a:latin typeface="Trebuchet MS" panose="020B0603020202020204" pitchFamily="34" charset="0"/>
              </a:rPr>
              <a:t>could we draw an equilateral triangle using a compass and ruler?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435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06477" y="381000"/>
                <a:ext cx="86868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700" dirty="0">
                    <a:latin typeface="Trebuchet MS" panose="020B0603020202020204" pitchFamily="34" charset="0"/>
                  </a:rPr>
                  <a:t>How could we construct a </a:t>
                </a:r>
                <a:r>
                  <a:rPr lang="en-GB" sz="2700" dirty="0" smtClean="0">
                    <a:latin typeface="Trebuchet MS" panose="020B0603020202020204" pitchFamily="34" charset="0"/>
                  </a:rPr>
                  <a:t>60</a:t>
                </a:r>
                <a14:m>
                  <m:oMath xmlns:m="http://schemas.openxmlformats.org/officeDocument/2006/math">
                    <m:r>
                      <a:rPr lang="en-GB" sz="2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700" dirty="0" smtClean="0">
                    <a:latin typeface="Trebuchet MS" panose="020B0603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700" dirty="0">
                    <a:latin typeface="Trebuchet MS" panose="020B0603020202020204" pitchFamily="34" charset="0"/>
                    <a:cs typeface="Arial" panose="020B0604020202020204" pitchFamily="34" charset="0"/>
                  </a:rPr>
                  <a:t>angle without a protractor</a:t>
                </a:r>
                <a:r>
                  <a:rPr lang="en-GB" sz="2700" dirty="0" smtClean="0">
                    <a:latin typeface="Trebuchet MS" panose="020B060302020202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endParaRPr lang="en-GB" sz="2700" dirty="0">
                  <a:solidFill>
                    <a:srgbClr val="C00000"/>
                  </a:solidFill>
                  <a:latin typeface="Trebuchet MS" panose="020B0603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700" dirty="0" smtClean="0">
                    <a:latin typeface="Trebuchet MS" panose="020B0603020202020204" pitchFamily="34" charset="0"/>
                    <a:cs typeface="Arial" panose="020B0604020202020204" pitchFamily="34" charset="0"/>
                  </a:rPr>
                  <a:t>In your pairs have a go now …</a:t>
                </a:r>
                <a:endParaRPr lang="en-GB" sz="2700" dirty="0">
                  <a:latin typeface="Trebuchet MS" panose="020B0603020202020204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7" y="381000"/>
                <a:ext cx="8686800" cy="1754326"/>
              </a:xfrm>
              <a:prstGeom prst="rect">
                <a:avLst/>
              </a:prstGeom>
              <a:blipFill rotWithShape="1">
                <a:blip r:embed="rId4"/>
                <a:stretch>
                  <a:fillRect l="-1333" t="-3136" b="-76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hlinkClick r:id="rId5"/>
          </p:cNvPr>
          <p:cNvSpPr/>
          <p:nvPr/>
        </p:nvSpPr>
        <p:spPr>
          <a:xfrm>
            <a:off x="457200" y="4267200"/>
            <a:ext cx="45720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500" dirty="0">
                <a:latin typeface="Trebuchet MS" panose="020B0603020202020204" pitchFamily="34" charset="0"/>
                <a:hlinkClick r:id="rId5"/>
              </a:rPr>
              <a:t>http://www.mathopenref.com/constangle60.html</a:t>
            </a:r>
            <a:endParaRPr lang="en-GB" sz="15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74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895" y="1143000"/>
            <a:ext cx="84911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>
                <a:latin typeface="Trebuchet MS" panose="020B0603020202020204" pitchFamily="34" charset="0"/>
              </a:rPr>
              <a:t>What about a 30</a:t>
            </a:r>
            <a:r>
              <a:rPr lang="en-GB" sz="2700" dirty="0">
                <a:latin typeface="Trebuchet MS" panose="020B0603020202020204" pitchFamily="34" charset="0"/>
                <a:cs typeface="Arial" panose="020B0604020202020204" pitchFamily="34" charset="0"/>
              </a:rPr>
              <a:t>̊ angle</a:t>
            </a:r>
            <a:r>
              <a:rPr lang="en-GB" sz="27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GB" sz="27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r>
              <a:rPr lang="en-GB" sz="2700" dirty="0" smtClean="0">
                <a:latin typeface="Trebuchet MS" panose="020B0603020202020204" pitchFamily="34" charset="0"/>
                <a:cs typeface="Arial" panose="020B0604020202020204" pitchFamily="34" charset="0"/>
              </a:rPr>
              <a:t>What do you know that could help you?</a:t>
            </a:r>
            <a:endParaRPr lang="en-GB" sz="2700" dirty="0">
              <a:latin typeface="Trebuchet MS" panose="020B0603020202020204" pitchFamily="34" charset="0"/>
            </a:endParaRPr>
          </a:p>
          <a:p>
            <a:endParaRPr lang="en-GB" sz="27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6587" y="350520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>
                <a:latin typeface="Trebuchet MS" panose="020B0603020202020204" pitchFamily="34" charset="0"/>
                <a:hlinkClick r:id="rId3"/>
              </a:rPr>
              <a:t>http://www.mathopenref.com/constangle30.html</a:t>
            </a:r>
            <a:endParaRPr lang="en-GB" sz="14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100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Crazy Constructions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9128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Follow the instructions as carefully as you can to try and create a pattern.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Trebuchet MS" panose="020B0603020202020204" pitchFamily="34" charset="0"/>
              </a:rPr>
              <a:t>You must not rub out your construction lines</a:t>
            </a:r>
            <a:r>
              <a:rPr lang="en-GB" dirty="0">
                <a:latin typeface="Trebuchet MS" panose="020B0603020202020204" pitchFamily="34" charset="0"/>
              </a:rPr>
              <a:t>!</a:t>
            </a:r>
            <a:endParaRPr lang="en-GB" dirty="0" smtClean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750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2600" y="457200"/>
            <a:ext cx="5791200" cy="60524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864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</TotalTime>
  <Words>164</Words>
  <Application>Microsoft Office PowerPoint</Application>
  <PresentationFormat>On-screen Show (4:3)</PresentationFormat>
  <Paragraphs>30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Crazy Constructions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Warden, M</cp:lastModifiedBy>
  <cp:revision>156</cp:revision>
  <cp:lastPrinted>1601-01-01T00:00:00Z</cp:lastPrinted>
  <dcterms:created xsi:type="dcterms:W3CDTF">1601-01-01T00:00:00Z</dcterms:created>
  <dcterms:modified xsi:type="dcterms:W3CDTF">2018-01-22T20:33:14Z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