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61" r:id="rId3"/>
    <p:sldId id="265" r:id="rId4"/>
    <p:sldId id="267" r:id="rId5"/>
    <p:sldId id="268" r:id="rId6"/>
    <p:sldId id="269" r:id="rId7"/>
    <p:sldId id="258" r:id="rId8"/>
    <p:sldId id="275" r:id="rId9"/>
    <p:sldId id="273" r:id="rId10"/>
    <p:sldId id="274" r:id="rId11"/>
    <p:sldId id="276" r:id="rId12"/>
    <p:sldId id="277" r:id="rId13"/>
    <p:sldId id="259" r:id="rId14"/>
    <p:sldId id="270" r:id="rId15"/>
    <p:sldId id="272" r:id="rId16"/>
    <p:sldId id="271" r:id="rId17"/>
    <p:sldId id="278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McDonald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343" autoAdjust="0"/>
  </p:normalViewPr>
  <p:slideViewPr>
    <p:cSldViewPr>
      <p:cViewPr varScale="1">
        <p:scale>
          <a:sx n="70" d="100"/>
          <a:sy n="70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22/01/2018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077200" y="5741720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78938"/>
            <a:ext cx="83264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dirty="0" smtClean="0">
                <a:latin typeface="Trebuchet MS" panose="020B0603020202020204" pitchFamily="34" charset="0"/>
              </a:rPr>
              <a:t>John is now standing at the point marked with a red cross. </a:t>
            </a:r>
          </a:p>
          <a:p>
            <a:pPr algn="ctr"/>
            <a:r>
              <a:rPr lang="en-GB" sz="2100" dirty="0" smtClean="0">
                <a:latin typeface="Trebuchet MS" panose="020B0603020202020204" pitchFamily="34" charset="0"/>
              </a:rPr>
              <a:t>He wants to walk the shortest possible distance to the hedge. </a:t>
            </a:r>
          </a:p>
          <a:p>
            <a:pPr algn="ctr"/>
            <a:r>
              <a:rPr lang="en-GB" sz="2100" dirty="0" smtClean="0">
                <a:latin typeface="Trebuchet MS" panose="020B0603020202020204" pitchFamily="34" charset="0"/>
              </a:rPr>
              <a:t>Where should John walk?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8800" y="431227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X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623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66800" y="183349"/>
            <a:ext cx="74120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dirty="0" smtClean="0">
                <a:latin typeface="Trebuchet MS" panose="020B0603020202020204" pitchFamily="34" charset="0"/>
              </a:rPr>
              <a:t>Why wouldn’t John walk this way to the hedge?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431227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X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1981200" y="4495800"/>
            <a:ext cx="3048000" cy="1905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881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66800" y="183349"/>
            <a:ext cx="7412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dirty="0" smtClean="0">
                <a:latin typeface="Trebuchet MS" panose="020B0603020202020204" pitchFamily="34" charset="0"/>
              </a:rPr>
              <a:t>How can we guarantee that we have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drawn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the shortest possible distance?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431227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X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1981200" y="4495800"/>
            <a:ext cx="1" cy="1981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7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40" t="4177" r="3783" b="3766"/>
          <a:stretch/>
        </p:blipFill>
        <p:spPr>
          <a:xfrm>
            <a:off x="294282" y="1132906"/>
            <a:ext cx="8544918" cy="5648894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66800" y="183349"/>
            <a:ext cx="7412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dirty="0" smtClean="0">
                <a:latin typeface="Trebuchet MS" panose="020B0603020202020204" pitchFamily="34" charset="0"/>
              </a:rPr>
              <a:t>The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shortest possible route makes </a:t>
            </a:r>
            <a:r>
              <a:rPr lang="en-GB" altLang="en-US" sz="2400" dirty="0" smtClean="0">
                <a:latin typeface="Trebuchet MS" panose="020B0603020202020204" pitchFamily="34" charset="0"/>
              </a:rPr>
              <a:t>a right angle with the hedge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431227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X</a:t>
            </a:r>
            <a:endParaRPr lang="en-GB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1981200" y="4495800"/>
            <a:ext cx="1" cy="1981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981200" y="6324600"/>
            <a:ext cx="152401" cy="1524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157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This type of construction is </a:t>
            </a:r>
            <a:r>
              <a:rPr lang="en-GB" sz="2800" dirty="0" smtClean="0"/>
              <a:t>referred as </a:t>
            </a:r>
            <a:r>
              <a:rPr lang="en-GB" sz="2800" dirty="0" smtClean="0"/>
              <a:t>a </a:t>
            </a:r>
            <a:r>
              <a:rPr lang="en-GB" sz="2800" dirty="0" smtClean="0">
                <a:solidFill>
                  <a:srgbClr val="FF0000"/>
                </a:solidFill>
              </a:rPr>
              <a:t>perpendicular from a point. </a:t>
            </a:r>
          </a:p>
          <a:p>
            <a:pPr marL="0" indent="0" algn="ctr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743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60"/>
          <p:cNvSpPr txBox="1">
            <a:spLocks noGrp="1" noChangeArrowheads="1"/>
          </p:cNvSpPr>
          <p:nvPr>
            <p:ph idx="1"/>
          </p:nvPr>
        </p:nvSpPr>
        <p:spPr bwMode="auto">
          <a:xfrm>
            <a:off x="25400" y="1295400"/>
            <a:ext cx="8991600" cy="3785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 smtClean="0"/>
              <a:t>When constructing a </a:t>
            </a:r>
            <a:r>
              <a:rPr lang="en-GB" dirty="0" smtClean="0">
                <a:solidFill>
                  <a:srgbClr val="FF0000"/>
                </a:solidFill>
              </a:rPr>
              <a:t>perpendicular from a point </a:t>
            </a:r>
          </a:p>
          <a:p>
            <a:pPr marL="0" indent="0" algn="ctr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/>
              <a:t>t</a:t>
            </a:r>
            <a:r>
              <a:rPr lang="en-GB" dirty="0" smtClean="0"/>
              <a:t>he new path is </a:t>
            </a:r>
            <a:r>
              <a:rPr lang="en-GB" dirty="0"/>
              <a:t>the </a:t>
            </a:r>
            <a:endParaRPr lang="en-GB" dirty="0" smtClean="0"/>
          </a:p>
          <a:p>
            <a:pPr marL="0" indent="0" algn="ctr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/>
              <a:t>s</a:t>
            </a:r>
            <a:r>
              <a:rPr lang="en-GB" dirty="0" smtClean="0"/>
              <a:t>hortest possible distance</a:t>
            </a:r>
          </a:p>
          <a:p>
            <a:pPr marL="0" indent="0" algn="ctr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dirty="0" smtClean="0"/>
              <a:t>from the point to the line</a:t>
            </a:r>
          </a:p>
        </p:txBody>
      </p:sp>
    </p:spTree>
    <p:extLst>
      <p:ext uri="{BB962C8B-B14F-4D97-AF65-F5344CB8AC3E}">
        <p14:creationId xmlns:p14="http://schemas.microsoft.com/office/powerpoint/2010/main" val="423218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860848" y="3006013"/>
            <a:ext cx="5859420" cy="366713"/>
            <a:chOff x="2562" y="2568"/>
            <a:chExt cx="2767" cy="231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2880" y="2704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56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P</a:t>
              </a:r>
              <a:endParaRPr lang="en-US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510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  <a:latin typeface="Trebuchet MS" panose="020B0603020202020204" pitchFamily="34" charset="0"/>
                </a:rPr>
                <a:t>Q</a:t>
              </a:r>
              <a:endParaRPr lang="en-US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5139" y="1385849"/>
            <a:ext cx="4824536" cy="288000"/>
            <a:chOff x="-2772816" y="5157192"/>
            <a:chExt cx="8820000" cy="288000"/>
          </a:xfrm>
        </p:grpSpPr>
        <p:grpSp>
          <p:nvGrpSpPr>
            <p:cNvPr id="9" name="Group 19"/>
            <p:cNvGrpSpPr/>
            <p:nvPr/>
          </p:nvGrpSpPr>
          <p:grpSpPr>
            <a:xfrm>
              <a:off x="1637184" y="5157192"/>
              <a:ext cx="4410000" cy="288000"/>
              <a:chOff x="1907704" y="3140968"/>
              <a:chExt cx="2808312" cy="21602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8" name="Isosceles Triangle 17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10" name="Group 20"/>
            <p:cNvGrpSpPr/>
            <p:nvPr/>
          </p:nvGrpSpPr>
          <p:grpSpPr>
            <a:xfrm flipH="1">
              <a:off x="-2772816" y="5157192"/>
              <a:ext cx="4410000" cy="288000"/>
              <a:chOff x="1907704" y="3140968"/>
              <a:chExt cx="2808312" cy="216024"/>
            </a:xfrm>
            <a:noFill/>
          </p:grpSpPr>
          <p:sp>
            <p:nvSpPr>
              <p:cNvPr id="11" name="Rectangle 10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14" name="Isosceles Triangle 13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171256" y="3078022"/>
            <a:ext cx="4896544" cy="288000"/>
            <a:chOff x="-2772816" y="5157192"/>
            <a:chExt cx="8820000" cy="288000"/>
          </a:xfrm>
        </p:grpSpPr>
        <p:grpSp>
          <p:nvGrpSpPr>
            <p:cNvPr id="20" name="Group 19"/>
            <p:cNvGrpSpPr/>
            <p:nvPr/>
          </p:nvGrpSpPr>
          <p:grpSpPr>
            <a:xfrm>
              <a:off x="1637184" y="5157192"/>
              <a:ext cx="4410000" cy="288000"/>
              <a:chOff x="1907704" y="3140968"/>
              <a:chExt cx="2808312" cy="216024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 flipH="1">
              <a:off x="-2772816" y="5157192"/>
              <a:ext cx="4410000" cy="288000"/>
              <a:chOff x="1907704" y="3140968"/>
              <a:chExt cx="2808312" cy="216024"/>
            </a:xfrm>
            <a:noFill/>
          </p:grpSpPr>
          <p:sp>
            <p:nvSpPr>
              <p:cNvPr id="22" name="Rectangle 21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25" name="Isosceles Triangle 24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</p:grpSp>
      <p:cxnSp>
        <p:nvCxnSpPr>
          <p:cNvPr id="34" name="Straight Connector 33"/>
          <p:cNvCxnSpPr/>
          <p:nvPr/>
        </p:nvCxnSpPr>
        <p:spPr>
          <a:xfrm>
            <a:off x="4267200" y="701757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7" name="Picture 4" descr="http://acme.highpoint.edu/~myersc04/Documents/rul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1"/>
          <a:stretch>
            <a:fillRect/>
          </a:stretch>
        </p:blipFill>
        <p:spPr bwMode="auto">
          <a:xfrm rot="5400000">
            <a:off x="1388203" y="3079345"/>
            <a:ext cx="5227070" cy="53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Arc 30"/>
          <p:cNvSpPr/>
          <p:nvPr/>
        </p:nvSpPr>
        <p:spPr>
          <a:xfrm rot="10800000">
            <a:off x="3536777" y="946763"/>
            <a:ext cx="4104456" cy="4600559"/>
          </a:xfrm>
          <a:prstGeom prst="arc">
            <a:avLst>
              <a:gd name="adj1" fmla="val 17249476"/>
              <a:gd name="adj2" fmla="val 200939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8" name="Arc 37"/>
          <p:cNvSpPr/>
          <p:nvPr/>
        </p:nvSpPr>
        <p:spPr>
          <a:xfrm rot="6771935">
            <a:off x="3048340" y="-377795"/>
            <a:ext cx="4384535" cy="4104456"/>
          </a:xfrm>
          <a:prstGeom prst="arc">
            <a:avLst>
              <a:gd name="adj1" fmla="val 17087089"/>
              <a:gd name="adj2" fmla="val 1839770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152400" y="857755"/>
            <a:ext cx="4824536" cy="4824536"/>
          </a:xfrm>
          <a:prstGeom prst="arc">
            <a:avLst>
              <a:gd name="adj1" fmla="val 1293053"/>
              <a:gd name="adj2" fmla="val 39419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1903539" y="-817614"/>
            <a:ext cx="4824536" cy="4752528"/>
          </a:xfrm>
          <a:prstGeom prst="arc">
            <a:avLst>
              <a:gd name="adj1" fmla="val 7577505"/>
              <a:gd name="adj2" fmla="val 85938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91000" y="1493845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3800" y="1205813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 rot="10800000">
            <a:off x="152400" y="3084726"/>
            <a:ext cx="4896544" cy="288000"/>
            <a:chOff x="-2772816" y="5157192"/>
            <a:chExt cx="8820000" cy="288000"/>
          </a:xfrm>
        </p:grpSpPr>
        <p:grpSp>
          <p:nvGrpSpPr>
            <p:cNvPr id="41" name="Group 40"/>
            <p:cNvGrpSpPr/>
            <p:nvPr/>
          </p:nvGrpSpPr>
          <p:grpSpPr>
            <a:xfrm>
              <a:off x="1637184" y="5157192"/>
              <a:ext cx="4410000" cy="288000"/>
              <a:chOff x="1907704" y="3140968"/>
              <a:chExt cx="2808312" cy="216024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53" name="Isosceles Triangle 52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 flipH="1">
              <a:off x="-2772816" y="5157192"/>
              <a:ext cx="4410000" cy="288000"/>
              <a:chOff x="1907704" y="3140968"/>
              <a:chExt cx="2808312" cy="216024"/>
            </a:xfrm>
            <a:noFill/>
          </p:grpSpPr>
          <p:sp>
            <p:nvSpPr>
              <p:cNvPr id="43" name="Rectangle 42"/>
              <p:cNvSpPr/>
              <p:nvPr/>
            </p:nvSpPr>
            <p:spPr>
              <a:xfrm>
                <a:off x="2195736" y="3212976"/>
                <a:ext cx="2448272" cy="720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275856" y="3140968"/>
                <a:ext cx="216024" cy="2160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644008" y="3212976"/>
                <a:ext cx="72008" cy="720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16200000">
                <a:off x="2015716" y="3104964"/>
                <a:ext cx="72008" cy="28803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54" name="Title 1"/>
          <p:cNvSpPr txBox="1">
            <a:spLocks/>
          </p:cNvSpPr>
          <p:nvPr/>
        </p:nvSpPr>
        <p:spPr bwMode="auto">
          <a:xfrm>
            <a:off x="533400" y="76200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 </a:t>
            </a:r>
            <a:r>
              <a:rPr lang="en-GB" sz="24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Perpendicular from a Point</a:t>
            </a:r>
            <a:endParaRPr lang="en-GB" sz="2400" kern="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291715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3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4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8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860848" y="3006013"/>
            <a:ext cx="5859420" cy="366713"/>
            <a:chOff x="2562" y="2568"/>
            <a:chExt cx="2767" cy="231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2880" y="2704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56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P</a:t>
              </a:r>
              <a:endParaRPr lang="en-US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510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  <a:latin typeface="Trebuchet MS" panose="020B0603020202020204" pitchFamily="34" charset="0"/>
                </a:rPr>
                <a:t>Q</a:t>
              </a:r>
              <a:endParaRPr lang="en-US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4267200" y="701757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0800000">
            <a:off x="3536777" y="946763"/>
            <a:ext cx="4104456" cy="4600559"/>
          </a:xfrm>
          <a:prstGeom prst="arc">
            <a:avLst>
              <a:gd name="adj1" fmla="val 17249476"/>
              <a:gd name="adj2" fmla="val 200939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8" name="Arc 37"/>
          <p:cNvSpPr/>
          <p:nvPr/>
        </p:nvSpPr>
        <p:spPr>
          <a:xfrm rot="6771935">
            <a:off x="3048340" y="-377795"/>
            <a:ext cx="4384535" cy="4104456"/>
          </a:xfrm>
          <a:prstGeom prst="arc">
            <a:avLst>
              <a:gd name="adj1" fmla="val 17087089"/>
              <a:gd name="adj2" fmla="val 1839770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152400" y="857755"/>
            <a:ext cx="4824536" cy="4824536"/>
          </a:xfrm>
          <a:prstGeom prst="arc">
            <a:avLst>
              <a:gd name="adj1" fmla="val 1293053"/>
              <a:gd name="adj2" fmla="val 39419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1903539" y="-817614"/>
            <a:ext cx="4824536" cy="4752528"/>
          </a:xfrm>
          <a:prstGeom prst="arc">
            <a:avLst>
              <a:gd name="adj1" fmla="val 7577505"/>
              <a:gd name="adj2" fmla="val 85938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91000" y="1493845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3800" y="1205813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 bwMode="auto">
          <a:xfrm>
            <a:off x="533400" y="76200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p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erpendicular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from a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point</a:t>
            </a:r>
            <a:endParaRPr lang="en-GB" sz="2400" kern="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5" name="Text Box 860"/>
          <p:cNvSpPr txBox="1">
            <a:spLocks noChangeArrowheads="1"/>
          </p:cNvSpPr>
          <p:nvPr/>
        </p:nvSpPr>
        <p:spPr bwMode="auto">
          <a:xfrm>
            <a:off x="4899275" y="861942"/>
            <a:ext cx="3657600" cy="1938992"/>
          </a:xfrm>
          <a:prstGeom prst="rect">
            <a:avLst/>
          </a:prstGeom>
          <a:solidFill>
            <a:schemeClr val="bg1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How </a:t>
            </a:r>
            <a:r>
              <a:rPr lang="en-GB" sz="2400" dirty="0" smtClean="0">
                <a:latin typeface="Trebuchet MS" panose="020B0603020202020204" pitchFamily="34" charset="0"/>
              </a:rPr>
              <a:t>can </a:t>
            </a:r>
            <a:r>
              <a:rPr lang="en-GB" sz="2400" dirty="0" smtClean="0">
                <a:latin typeface="Trebuchet MS" panose="020B0603020202020204" pitchFamily="34" charset="0"/>
              </a:rPr>
              <a:t>we </a:t>
            </a:r>
            <a:r>
              <a:rPr lang="en-GB" sz="2400" dirty="0" smtClean="0">
                <a:latin typeface="Trebuchet MS" panose="020B0603020202020204" pitchFamily="34" charset="0"/>
              </a:rPr>
              <a:t>show </a:t>
            </a:r>
            <a:r>
              <a:rPr lang="en-GB" sz="2400" dirty="0" smtClean="0">
                <a:latin typeface="Trebuchet MS" panose="020B0603020202020204" pitchFamily="34" charset="0"/>
              </a:rPr>
              <a:t>that the new line is the shortest possible distance from the point M to the line PQ?</a:t>
            </a:r>
            <a:endParaRPr lang="en-US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>
            <a:off x="4267200" y="1555308"/>
            <a:ext cx="10545" cy="1666605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2120952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860848" y="3006013"/>
            <a:ext cx="5859420" cy="366713"/>
            <a:chOff x="2562" y="2568"/>
            <a:chExt cx="2767" cy="231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2880" y="2704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56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P</a:t>
              </a:r>
              <a:endParaRPr lang="en-US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510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  <a:latin typeface="Trebuchet MS" panose="020B0603020202020204" pitchFamily="34" charset="0"/>
                </a:rPr>
                <a:t>Q</a:t>
              </a:r>
              <a:endParaRPr lang="en-US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4267200" y="701757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0800000">
            <a:off x="3536777" y="946763"/>
            <a:ext cx="4104456" cy="4600559"/>
          </a:xfrm>
          <a:prstGeom prst="arc">
            <a:avLst>
              <a:gd name="adj1" fmla="val 17249476"/>
              <a:gd name="adj2" fmla="val 200939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8" name="Arc 37"/>
          <p:cNvSpPr/>
          <p:nvPr/>
        </p:nvSpPr>
        <p:spPr>
          <a:xfrm rot="6771935">
            <a:off x="3048340" y="-377795"/>
            <a:ext cx="4384535" cy="4104456"/>
          </a:xfrm>
          <a:prstGeom prst="arc">
            <a:avLst>
              <a:gd name="adj1" fmla="val 17087089"/>
              <a:gd name="adj2" fmla="val 1839770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152400" y="857755"/>
            <a:ext cx="4824536" cy="4824536"/>
          </a:xfrm>
          <a:prstGeom prst="arc">
            <a:avLst>
              <a:gd name="adj1" fmla="val 1293053"/>
              <a:gd name="adj2" fmla="val 39419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1903539" y="-817614"/>
            <a:ext cx="4824536" cy="4752528"/>
          </a:xfrm>
          <a:prstGeom prst="arc">
            <a:avLst>
              <a:gd name="adj1" fmla="val 7577505"/>
              <a:gd name="adj2" fmla="val 85938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91000" y="1493845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3800" y="1205813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5" name="Text Box 860"/>
          <p:cNvSpPr txBox="1">
            <a:spLocks noChangeArrowheads="1"/>
          </p:cNvSpPr>
          <p:nvPr/>
        </p:nvSpPr>
        <p:spPr bwMode="auto">
          <a:xfrm>
            <a:off x="-11545" y="6257172"/>
            <a:ext cx="893020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Measure it! </a:t>
            </a:r>
            <a:endParaRPr lang="en-US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4267200" y="1555308"/>
            <a:ext cx="10545" cy="1666605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itle 1"/>
          <p:cNvSpPr txBox="1">
            <a:spLocks/>
          </p:cNvSpPr>
          <p:nvPr/>
        </p:nvSpPr>
        <p:spPr bwMode="auto">
          <a:xfrm>
            <a:off x="533400" y="76200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 </a:t>
            </a:r>
            <a:r>
              <a:rPr lang="en-GB" sz="240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p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erpendicular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from a </a:t>
            </a:r>
            <a:r>
              <a:rPr lang="en-GB" sz="2400" kern="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point</a:t>
            </a:r>
            <a:endParaRPr lang="en-GB" sz="2400" kern="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46832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860848" y="3006013"/>
            <a:ext cx="5859420" cy="366713"/>
            <a:chOff x="2562" y="2568"/>
            <a:chExt cx="2767" cy="231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2880" y="2704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56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P</a:t>
              </a:r>
              <a:endParaRPr lang="en-US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510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  <a:latin typeface="Trebuchet MS" panose="020B0603020202020204" pitchFamily="34" charset="0"/>
                </a:rPr>
                <a:t>Q</a:t>
              </a:r>
              <a:endParaRPr lang="en-US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4267200" y="701757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7" name="Picture 4" descr="http://acme.highpoint.edu/~myersc04/Documents/rul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1"/>
          <a:stretch>
            <a:fillRect/>
          </a:stretch>
        </p:blipFill>
        <p:spPr bwMode="auto">
          <a:xfrm rot="5400000">
            <a:off x="1405752" y="3609008"/>
            <a:ext cx="5227070" cy="53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Arc 30"/>
          <p:cNvSpPr/>
          <p:nvPr/>
        </p:nvSpPr>
        <p:spPr>
          <a:xfrm rot="10800000">
            <a:off x="3536777" y="946763"/>
            <a:ext cx="4104456" cy="4600559"/>
          </a:xfrm>
          <a:prstGeom prst="arc">
            <a:avLst>
              <a:gd name="adj1" fmla="val 17249476"/>
              <a:gd name="adj2" fmla="val 200939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8" name="Arc 37"/>
          <p:cNvSpPr/>
          <p:nvPr/>
        </p:nvSpPr>
        <p:spPr>
          <a:xfrm rot="6771935">
            <a:off x="3048340" y="-377795"/>
            <a:ext cx="4384535" cy="4104456"/>
          </a:xfrm>
          <a:prstGeom prst="arc">
            <a:avLst>
              <a:gd name="adj1" fmla="val 17087089"/>
              <a:gd name="adj2" fmla="val 1839770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152400" y="857755"/>
            <a:ext cx="4824536" cy="4824536"/>
          </a:xfrm>
          <a:prstGeom prst="arc">
            <a:avLst>
              <a:gd name="adj1" fmla="val 1293053"/>
              <a:gd name="adj2" fmla="val 39419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1903539" y="-817614"/>
            <a:ext cx="4824536" cy="4752528"/>
          </a:xfrm>
          <a:prstGeom prst="arc">
            <a:avLst>
              <a:gd name="adj1" fmla="val 7577505"/>
              <a:gd name="adj2" fmla="val 85938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91000" y="1493845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3800" y="1205813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 bwMode="auto">
          <a:xfrm>
            <a:off x="533400" y="76200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 </a:t>
            </a:r>
            <a:r>
              <a:rPr lang="en-GB" sz="24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Perpendicular from a Point</a:t>
            </a:r>
            <a:endParaRPr lang="en-GB" sz="2400" kern="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4267200" y="1555308"/>
            <a:ext cx="10545" cy="1666605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23907774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860848" y="3006013"/>
            <a:ext cx="5859420" cy="366713"/>
            <a:chOff x="2562" y="2568"/>
            <a:chExt cx="2767" cy="231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2880" y="2704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56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P</a:t>
              </a:r>
              <a:endParaRPr lang="en-US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510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  <a:latin typeface="Trebuchet MS" panose="020B0603020202020204" pitchFamily="34" charset="0"/>
                </a:rPr>
                <a:t>Q</a:t>
              </a:r>
              <a:endParaRPr lang="en-US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4267200" y="701757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0800000">
            <a:off x="3536777" y="946763"/>
            <a:ext cx="4104456" cy="4600559"/>
          </a:xfrm>
          <a:prstGeom prst="arc">
            <a:avLst>
              <a:gd name="adj1" fmla="val 17249476"/>
              <a:gd name="adj2" fmla="val 200939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8" name="Arc 37"/>
          <p:cNvSpPr/>
          <p:nvPr/>
        </p:nvSpPr>
        <p:spPr>
          <a:xfrm rot="6771935">
            <a:off x="3048340" y="-377795"/>
            <a:ext cx="4384535" cy="4104456"/>
          </a:xfrm>
          <a:prstGeom prst="arc">
            <a:avLst>
              <a:gd name="adj1" fmla="val 17087089"/>
              <a:gd name="adj2" fmla="val 1839770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152400" y="857755"/>
            <a:ext cx="4824536" cy="4824536"/>
          </a:xfrm>
          <a:prstGeom prst="arc">
            <a:avLst>
              <a:gd name="adj1" fmla="val 1293053"/>
              <a:gd name="adj2" fmla="val 39419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1903539" y="-817614"/>
            <a:ext cx="4824536" cy="4752528"/>
          </a:xfrm>
          <a:prstGeom prst="arc">
            <a:avLst>
              <a:gd name="adj1" fmla="val 7577505"/>
              <a:gd name="adj2" fmla="val 85938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91000" y="1493845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3800" y="1205813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 bwMode="auto">
          <a:xfrm>
            <a:off x="533400" y="76200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 </a:t>
            </a:r>
            <a:r>
              <a:rPr lang="en-GB" sz="24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Perpendicular from a Point</a:t>
            </a:r>
            <a:endParaRPr lang="en-GB" sz="2400" kern="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4267200" y="1555308"/>
            <a:ext cx="1600200" cy="1666605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 Box 860"/>
          <p:cNvSpPr txBox="1">
            <a:spLocks noChangeArrowheads="1"/>
          </p:cNvSpPr>
          <p:nvPr/>
        </p:nvSpPr>
        <p:spPr bwMode="auto">
          <a:xfrm>
            <a:off x="-11545" y="6257172"/>
            <a:ext cx="893020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Would this line be shorter?</a:t>
            </a:r>
            <a:endParaRPr lang="en-US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83832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860848" y="3006013"/>
            <a:ext cx="5859420" cy="366713"/>
            <a:chOff x="2562" y="2568"/>
            <a:chExt cx="2767" cy="231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2880" y="2704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256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dirty="0">
                  <a:solidFill>
                    <a:srgbClr val="FF0000"/>
                  </a:solidFill>
                  <a:latin typeface="Trebuchet MS" panose="020B0603020202020204" pitchFamily="34" charset="0"/>
                </a:rPr>
                <a:t>P</a:t>
              </a:r>
              <a:endParaRPr lang="en-US" dirty="0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5102" y="2568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  <a:latin typeface="Trebuchet MS" panose="020B0603020202020204" pitchFamily="34" charset="0"/>
                </a:rPr>
                <a:t>Q</a:t>
              </a:r>
              <a:endParaRPr lang="en-US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4267200" y="701757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0800000">
            <a:off x="3536777" y="946763"/>
            <a:ext cx="4104456" cy="4600559"/>
          </a:xfrm>
          <a:prstGeom prst="arc">
            <a:avLst>
              <a:gd name="adj1" fmla="val 17249476"/>
              <a:gd name="adj2" fmla="val 2009392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8" name="Arc 37"/>
          <p:cNvSpPr/>
          <p:nvPr/>
        </p:nvSpPr>
        <p:spPr>
          <a:xfrm rot="6771935">
            <a:off x="3048340" y="-377795"/>
            <a:ext cx="4384535" cy="4104456"/>
          </a:xfrm>
          <a:prstGeom prst="arc">
            <a:avLst>
              <a:gd name="adj1" fmla="val 17087089"/>
              <a:gd name="adj2" fmla="val 1839770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152400" y="857755"/>
            <a:ext cx="4824536" cy="4824536"/>
          </a:xfrm>
          <a:prstGeom prst="arc">
            <a:avLst>
              <a:gd name="adj1" fmla="val 1293053"/>
              <a:gd name="adj2" fmla="val 394195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1903539" y="-817614"/>
            <a:ext cx="4824536" cy="4752528"/>
          </a:xfrm>
          <a:prstGeom prst="arc">
            <a:avLst>
              <a:gd name="adj1" fmla="val 7577505"/>
              <a:gd name="adj2" fmla="val 859380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91000" y="1493845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3800" y="1205813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endParaRPr lang="en-US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 bwMode="auto">
          <a:xfrm>
            <a:off x="533400" y="76200"/>
            <a:ext cx="8229600" cy="49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400" kern="0" dirty="0" smtClean="0">
                <a:latin typeface="Trebuchet MS" panose="020B0603020202020204" pitchFamily="34" charset="0"/>
              </a:rPr>
              <a:t>Constructing a </a:t>
            </a:r>
            <a:r>
              <a:rPr lang="en-GB" sz="2400" kern="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Perpendicular from a Point</a:t>
            </a:r>
            <a:endParaRPr lang="en-GB" sz="2400" kern="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4267200" y="1555308"/>
            <a:ext cx="1600200" cy="1666605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 Box 860"/>
          <p:cNvSpPr txBox="1">
            <a:spLocks noChangeArrowheads="1"/>
          </p:cNvSpPr>
          <p:nvPr/>
        </p:nvSpPr>
        <p:spPr bwMode="auto">
          <a:xfrm>
            <a:off x="-11545" y="6257172"/>
            <a:ext cx="893020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 smtClean="0">
                <a:latin typeface="Trebuchet MS" panose="020B0603020202020204" pitchFamily="34" charset="0"/>
              </a:rPr>
              <a:t>Why not?</a:t>
            </a:r>
            <a:endParaRPr lang="en-US" sz="24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75710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3000" dirty="0" smtClean="0"/>
              <a:t>Construct the perpendicular from each of the given points on the worksheet. </a:t>
            </a:r>
          </a:p>
          <a:p>
            <a:pPr marL="0" indent="0" algn="ctr">
              <a:buNone/>
            </a:pPr>
            <a:endParaRPr lang="en-GB" sz="3000" dirty="0"/>
          </a:p>
          <a:p>
            <a:pPr marL="0" indent="0" algn="ctr">
              <a:buNone/>
            </a:pPr>
            <a:r>
              <a:rPr lang="en-GB" sz="3000" dirty="0" smtClean="0"/>
              <a:t>Complete your constructions on the worksheet</a:t>
            </a:r>
          </a:p>
          <a:p>
            <a:pPr marL="0" indent="0" algn="ctr">
              <a:buNone/>
            </a:pPr>
            <a:endParaRPr lang="en-GB" sz="3000" dirty="0"/>
          </a:p>
          <a:p>
            <a:pPr marL="0" indent="0" algn="ctr">
              <a:buNone/>
            </a:pPr>
            <a:r>
              <a:rPr lang="en-GB" sz="3000" dirty="0" smtClean="0"/>
              <a:t>Leave in your construction lines</a:t>
            </a:r>
            <a:endParaRPr lang="en-GB"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-7374"/>
            <a:ext cx="8458200" cy="1143000"/>
          </a:xfrm>
        </p:spPr>
        <p:txBody>
          <a:bodyPr/>
          <a:lstStyle/>
          <a:p>
            <a:r>
              <a:rPr lang="en-GB" sz="3400" dirty="0" smtClean="0">
                <a:solidFill>
                  <a:schemeClr val="tx1"/>
                </a:solidFill>
              </a:rPr>
              <a:t>The Perpendicular From a Point</a:t>
            </a:r>
            <a:endParaRPr lang="en-GB" sz="3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09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228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Construct a perpendicular from a point on the following: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676400"/>
            <a:ext cx="56388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7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228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Construct a perpendicular from a point on the following: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1738312"/>
            <a:ext cx="51149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3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228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Construct a perpendicular from a point on the following: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5" y="1604962"/>
            <a:ext cx="33337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4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GB" sz="3200" dirty="0" smtClean="0"/>
              <a:t>Challenge: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000" dirty="0" smtClean="0"/>
              <a:t>Construct a line perpendicular to AB that passes through P</a:t>
            </a:r>
          </a:p>
          <a:p>
            <a:pPr marL="0" indent="0" algn="ctr">
              <a:buNone/>
            </a:pPr>
            <a:r>
              <a:rPr lang="en-GB" sz="2000" dirty="0" smtClean="0"/>
              <a:t>Construct a line perpendicular to CD that passes through P</a:t>
            </a:r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/>
          </a:p>
          <a:p>
            <a:pPr marL="0" indent="0" algn="ctr">
              <a:buNone/>
            </a:pPr>
            <a:endParaRPr lang="en-GB" sz="2000" dirty="0" smtClean="0"/>
          </a:p>
          <a:p>
            <a:pPr marL="0" indent="0" algn="ctr">
              <a:buNone/>
            </a:pPr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9657" t="6938" r="8556" b="11613"/>
          <a:stretch/>
        </p:blipFill>
        <p:spPr>
          <a:xfrm>
            <a:off x="242248" y="1901588"/>
            <a:ext cx="5336274" cy="342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0" y="2292649"/>
            <a:ext cx="2971800" cy="2646878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GB" sz="2000" dirty="0">
                <a:latin typeface="Trebuchet MS" panose="020B0603020202020204" pitchFamily="34" charset="0"/>
                <a:cs typeface="+mn-cs"/>
              </a:rPr>
              <a:t>What is the name of the resulting </a:t>
            </a:r>
            <a:r>
              <a:rPr lang="en-GB" sz="2000" dirty="0" smtClean="0">
                <a:latin typeface="Trebuchet MS" panose="020B0603020202020204" pitchFamily="34" charset="0"/>
                <a:cs typeface="+mn-cs"/>
              </a:rPr>
              <a:t>quadrilateral?</a:t>
            </a:r>
          </a:p>
          <a:p>
            <a:pPr eaLnBrk="0" hangingPunct="0">
              <a:spcBef>
                <a:spcPct val="20000"/>
              </a:spcBef>
            </a:pPr>
            <a:endParaRPr lang="en-GB" sz="2000" dirty="0">
              <a:latin typeface="Trebuchet MS" panose="020B0603020202020204" pitchFamily="34" charset="0"/>
              <a:cs typeface="+mn-cs"/>
            </a:endParaRPr>
          </a:p>
          <a:p>
            <a:pPr eaLnBrk="0" hangingPunct="0">
              <a:spcBef>
                <a:spcPct val="20000"/>
              </a:spcBef>
            </a:pPr>
            <a:r>
              <a:rPr lang="en-GB" sz="2000" dirty="0" smtClean="0">
                <a:latin typeface="Trebuchet MS" panose="020B0603020202020204" pitchFamily="34" charset="0"/>
                <a:cs typeface="+mn-cs"/>
              </a:rPr>
              <a:t>Measure </a:t>
            </a:r>
            <a:r>
              <a:rPr lang="en-GB" sz="2000" dirty="0">
                <a:latin typeface="Trebuchet MS" panose="020B0603020202020204" pitchFamily="34" charset="0"/>
                <a:cs typeface="+mn-cs"/>
              </a:rPr>
              <a:t>its side lengths with a ruler and calculate its area and perimeter</a:t>
            </a:r>
            <a:endParaRPr lang="en-US" sz="2000" dirty="0">
              <a:latin typeface="Trebuchet MS" panose="020B0603020202020204" pitchFamily="34" charset="0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835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293</Words>
  <Application>Microsoft Office PowerPoint</Application>
  <PresentationFormat>On-screen Show (4:3)</PresentationFormat>
  <Paragraphs>68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Perpendicular From a Point</vt:lpstr>
      <vt:lpstr>PowerPoint Presentation</vt:lpstr>
      <vt:lpstr>PowerPoint Presentation</vt:lpstr>
      <vt:lpstr>PowerPoint Presentation</vt:lpstr>
      <vt:lpstr>Challenge: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151</cp:revision>
  <cp:lastPrinted>1601-01-01T00:00:00Z</cp:lastPrinted>
  <dcterms:created xsi:type="dcterms:W3CDTF">1601-01-01T00:00:00Z</dcterms:created>
  <dcterms:modified xsi:type="dcterms:W3CDTF">2018-01-22T20:03:38Z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