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7"/>
  </p:notesMasterIdLst>
  <p:sldIdLst>
    <p:sldId id="286" r:id="rId3"/>
    <p:sldId id="291" r:id="rId4"/>
    <p:sldId id="333" r:id="rId5"/>
    <p:sldId id="292" r:id="rId6"/>
    <p:sldId id="303" r:id="rId7"/>
    <p:sldId id="304" r:id="rId8"/>
    <p:sldId id="322" r:id="rId9"/>
    <p:sldId id="325" r:id="rId10"/>
    <p:sldId id="326" r:id="rId11"/>
    <p:sldId id="310" r:id="rId12"/>
    <p:sldId id="334" r:id="rId13"/>
    <p:sldId id="335" r:id="rId14"/>
    <p:sldId id="336" r:id="rId15"/>
    <p:sldId id="338" r:id="rId16"/>
    <p:sldId id="339" r:id="rId17"/>
    <p:sldId id="317" r:id="rId18"/>
    <p:sldId id="340" r:id="rId19"/>
    <p:sldId id="341" r:id="rId20"/>
    <p:sldId id="342" r:id="rId21"/>
    <p:sldId id="343" r:id="rId22"/>
    <p:sldId id="344" r:id="rId23"/>
    <p:sldId id="345" r:id="rId24"/>
    <p:sldId id="346" r:id="rId25"/>
    <p:sldId id="347" r:id="rId26"/>
    <p:sldId id="348" r:id="rId27"/>
    <p:sldId id="349" r:id="rId28"/>
    <p:sldId id="350" r:id="rId29"/>
    <p:sldId id="351" r:id="rId30"/>
    <p:sldId id="352" r:id="rId31"/>
    <p:sldId id="353" r:id="rId32"/>
    <p:sldId id="354" r:id="rId33"/>
    <p:sldId id="355" r:id="rId34"/>
    <p:sldId id="356" r:id="rId35"/>
    <p:sldId id="357" r:id="rId36"/>
    <p:sldId id="358" r:id="rId37"/>
    <p:sldId id="359" r:id="rId38"/>
    <p:sldId id="360" r:id="rId39"/>
    <p:sldId id="361" r:id="rId40"/>
    <p:sldId id="362" r:id="rId41"/>
    <p:sldId id="363" r:id="rId42"/>
    <p:sldId id="364" r:id="rId43"/>
    <p:sldId id="365" r:id="rId44"/>
    <p:sldId id="366" r:id="rId45"/>
    <p:sldId id="367" r:id="rId46"/>
    <p:sldId id="368" r:id="rId47"/>
    <p:sldId id="369" r:id="rId48"/>
    <p:sldId id="370" r:id="rId49"/>
    <p:sldId id="371" r:id="rId50"/>
    <p:sldId id="372" r:id="rId51"/>
    <p:sldId id="373" r:id="rId52"/>
    <p:sldId id="374" r:id="rId53"/>
    <p:sldId id="375" r:id="rId54"/>
    <p:sldId id="376" r:id="rId55"/>
    <p:sldId id="377"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85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83E0AB-36BF-4840-AB31-F595E29FA401}" type="doc">
      <dgm:prSet loTypeId="urn:microsoft.com/office/officeart/2005/8/layout/cycle4#1" loCatId="cycle" qsTypeId="urn:microsoft.com/office/officeart/2005/8/quickstyle/simple1" qsCatId="simple" csTypeId="urn:microsoft.com/office/officeart/2005/8/colors/colorful5" csCatId="colorful" phldr="1"/>
      <dgm:spPr/>
      <dgm:t>
        <a:bodyPr/>
        <a:lstStyle/>
        <a:p>
          <a:endParaRPr lang="en-GB"/>
        </a:p>
      </dgm:t>
    </dgm:pt>
    <dgm:pt modelId="{22E323C3-B103-4E06-B904-468704DD69F8}">
      <dgm:prSet phldrT="[Text]" custT="1"/>
      <dgm:spPr>
        <a:xfrm>
          <a:off x="2118739" y="336795"/>
          <a:ext cx="2556716" cy="2556716"/>
        </a:xfr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sz="1800" b="1" dirty="0" smtClean="0">
              <a:solidFill>
                <a:sysClr val="windowText" lastClr="000000"/>
              </a:solidFill>
              <a:latin typeface="Calibri"/>
              <a:ea typeface="+mn-ea"/>
              <a:cs typeface="+mn-cs"/>
            </a:rPr>
            <a:t>Representation</a:t>
          </a:r>
        </a:p>
        <a:p>
          <a:r>
            <a:rPr lang="en-GB" sz="1800" b="1" dirty="0" smtClean="0">
              <a:solidFill>
                <a:sysClr val="windowText" lastClr="000000"/>
              </a:solidFill>
              <a:latin typeface="Calibri"/>
              <a:ea typeface="+mn-ea"/>
              <a:cs typeface="+mn-cs"/>
            </a:rPr>
            <a:t>&amp; Structure</a:t>
          </a:r>
          <a:endParaRPr lang="en-GB" sz="1800" b="1" dirty="0">
            <a:solidFill>
              <a:sysClr val="windowText" lastClr="000000"/>
            </a:solidFill>
            <a:latin typeface="Calibri"/>
            <a:ea typeface="+mn-ea"/>
            <a:cs typeface="+mn-cs"/>
          </a:endParaRPr>
        </a:p>
      </dgm:t>
    </dgm:pt>
    <dgm:pt modelId="{AC6A9C30-4265-465E-8BDC-22B8D9E39BF3}" type="parTrans" cxnId="{C09BD8AB-3525-4E8C-BC84-FD2B5EEB7571}">
      <dgm:prSet/>
      <dgm:spPr/>
      <dgm:t>
        <a:bodyPr/>
        <a:lstStyle/>
        <a:p>
          <a:endParaRPr lang="en-GB"/>
        </a:p>
      </dgm:t>
    </dgm:pt>
    <dgm:pt modelId="{5021CA2F-D158-41BD-952B-F57281645E8E}" type="sibTrans" cxnId="{C09BD8AB-3525-4E8C-BC84-FD2B5EEB7571}">
      <dgm:prSet/>
      <dgm:spPr/>
      <dgm:t>
        <a:bodyPr/>
        <a:lstStyle/>
        <a:p>
          <a:endParaRPr lang="en-GB"/>
        </a:p>
      </dgm:t>
    </dgm:pt>
    <dgm:pt modelId="{3530731D-79A7-4A6F-B2B4-28B8C9C75CAB}">
      <dgm:prSet phldrT="[Text]"/>
      <dgm:spPr>
        <a:xfrm>
          <a:off x="896245" y="0"/>
          <a:ext cx="2916900" cy="1889489"/>
        </a:xfr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Access</a:t>
          </a:r>
          <a:endParaRPr lang="en-GB" dirty="0">
            <a:solidFill>
              <a:sysClr val="windowText" lastClr="000000">
                <a:hueOff val="0"/>
                <a:satOff val="0"/>
                <a:lumOff val="0"/>
                <a:alphaOff val="0"/>
              </a:sysClr>
            </a:solidFill>
            <a:latin typeface="Calibri"/>
            <a:ea typeface="+mn-ea"/>
            <a:cs typeface="+mn-cs"/>
          </a:endParaRPr>
        </a:p>
      </dgm:t>
    </dgm:pt>
    <dgm:pt modelId="{823BB718-FCEA-4901-AD19-6C33D2D8EF09}" type="parTrans" cxnId="{00A3D434-C224-42F0-AAAB-275AA7B73AB3}">
      <dgm:prSet/>
      <dgm:spPr/>
      <dgm:t>
        <a:bodyPr/>
        <a:lstStyle/>
        <a:p>
          <a:endParaRPr lang="en-GB"/>
        </a:p>
      </dgm:t>
    </dgm:pt>
    <dgm:pt modelId="{BF63D3F5-E901-414A-8072-D03C4E359189}" type="sibTrans" cxnId="{00A3D434-C224-42F0-AAAB-275AA7B73AB3}">
      <dgm:prSet/>
      <dgm:spPr/>
      <dgm:t>
        <a:bodyPr/>
        <a:lstStyle/>
        <a:p>
          <a:endParaRPr lang="en-GB"/>
        </a:p>
      </dgm:t>
    </dgm:pt>
    <dgm:pt modelId="{2A58493D-D840-4D21-BADB-892F52C2765B}">
      <dgm:prSet phldrT="[Text]" custT="1"/>
      <dgm:spPr>
        <a:xfrm rot="5400000">
          <a:off x="4793318" y="336565"/>
          <a:ext cx="2556716" cy="2556716"/>
        </a:xfrm>
        <a:solidFill>
          <a:srgbClr val="4BACC6">
            <a:hueOff val="-3311292"/>
            <a:satOff val="13270"/>
            <a:lumOff val="2876"/>
            <a:alphaOff val="0"/>
          </a:srgbClr>
        </a:solidFill>
        <a:ln w="25400" cap="flat" cmpd="sng" algn="ctr">
          <a:solidFill>
            <a:sysClr val="window" lastClr="FFFFFF">
              <a:hueOff val="0"/>
              <a:satOff val="0"/>
              <a:lumOff val="0"/>
              <a:alphaOff val="0"/>
            </a:sysClr>
          </a:solidFill>
          <a:prstDash val="solid"/>
        </a:ln>
        <a:effectLst/>
      </dgm:spPr>
      <dgm:t>
        <a:bodyPr/>
        <a:lstStyle/>
        <a:p>
          <a:r>
            <a:rPr lang="en-GB" sz="1900" b="1" dirty="0" smtClean="0">
              <a:solidFill>
                <a:sysClr val="windowText" lastClr="000000"/>
              </a:solidFill>
              <a:latin typeface="Calibri"/>
              <a:ea typeface="+mn-ea"/>
              <a:cs typeface="+mn-cs"/>
            </a:rPr>
            <a:t>Mathematical Thinking</a:t>
          </a:r>
          <a:endParaRPr lang="en-GB" sz="1900" b="1" dirty="0">
            <a:solidFill>
              <a:sysClr val="windowText" lastClr="000000"/>
            </a:solidFill>
            <a:latin typeface="Calibri"/>
            <a:ea typeface="+mn-ea"/>
            <a:cs typeface="+mn-cs"/>
          </a:endParaRPr>
        </a:p>
      </dgm:t>
    </dgm:pt>
    <dgm:pt modelId="{3E379897-019F-4AAB-9C4F-E6E8BB6FF46C}" type="parTrans" cxnId="{05FCD9C7-35F5-4447-B14C-FD319B1A6AD3}">
      <dgm:prSet/>
      <dgm:spPr/>
      <dgm:t>
        <a:bodyPr/>
        <a:lstStyle/>
        <a:p>
          <a:endParaRPr lang="en-GB"/>
        </a:p>
      </dgm:t>
    </dgm:pt>
    <dgm:pt modelId="{417741D1-017B-41B5-B74E-1E78A27123BF}" type="sibTrans" cxnId="{05FCD9C7-35F5-4447-B14C-FD319B1A6AD3}">
      <dgm:prSet/>
      <dgm:spPr/>
      <dgm:t>
        <a:bodyPr/>
        <a:lstStyle/>
        <a:p>
          <a:endParaRPr lang="en-GB"/>
        </a:p>
      </dgm:t>
    </dgm:pt>
    <dgm:pt modelId="{80DB8F0E-0584-4227-88E5-0EA537F0BD7B}">
      <dgm:prSet phldrT="[Text]"/>
      <dgm:spPr>
        <a:xfrm>
          <a:off x="5655398" y="0"/>
          <a:ext cx="2916900" cy="1889489"/>
        </a:xfrm>
        <a:solidFill>
          <a:sysClr val="window" lastClr="FFFFFF">
            <a:alpha val="90000"/>
            <a:hueOff val="0"/>
            <a:satOff val="0"/>
            <a:lumOff val="0"/>
            <a:alphaOff val="0"/>
          </a:sysClr>
        </a:solidFill>
        <a:ln w="25400" cap="flat" cmpd="sng" algn="ctr">
          <a:solidFill>
            <a:srgbClr val="4BACC6">
              <a:hueOff val="-3311292"/>
              <a:satOff val="13270"/>
              <a:lumOff val="2876"/>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Chains of Reasoning</a:t>
          </a:r>
          <a:endParaRPr lang="en-GB" dirty="0">
            <a:solidFill>
              <a:sysClr val="windowText" lastClr="000000">
                <a:hueOff val="0"/>
                <a:satOff val="0"/>
                <a:lumOff val="0"/>
                <a:alphaOff val="0"/>
              </a:sysClr>
            </a:solidFill>
            <a:latin typeface="Calibri"/>
            <a:ea typeface="+mn-ea"/>
            <a:cs typeface="+mn-cs"/>
          </a:endParaRPr>
        </a:p>
      </dgm:t>
    </dgm:pt>
    <dgm:pt modelId="{6CD5B008-C8F8-4879-B581-B1E3462E7DB4}" type="parTrans" cxnId="{9849B9FC-C283-4B9C-B2C8-6BC37FE2EEF8}">
      <dgm:prSet/>
      <dgm:spPr/>
      <dgm:t>
        <a:bodyPr/>
        <a:lstStyle/>
        <a:p>
          <a:endParaRPr lang="en-GB"/>
        </a:p>
      </dgm:t>
    </dgm:pt>
    <dgm:pt modelId="{74DDB3FE-DC03-4787-9C8E-BF40C6B14C22}" type="sibTrans" cxnId="{9849B9FC-C283-4B9C-B2C8-6BC37FE2EEF8}">
      <dgm:prSet/>
      <dgm:spPr/>
      <dgm:t>
        <a:bodyPr/>
        <a:lstStyle/>
        <a:p>
          <a:endParaRPr lang="en-GB"/>
        </a:p>
      </dgm:t>
    </dgm:pt>
    <dgm:pt modelId="{74389412-38CB-4EEC-8073-F1DA990246C2}">
      <dgm:prSet phldrT="[Text]"/>
      <dgm:spPr>
        <a:xfrm rot="10800000">
          <a:off x="4793318" y="3011374"/>
          <a:ext cx="2556716" cy="2556716"/>
        </a:xfrm>
        <a:solidFill>
          <a:srgbClr val="4BACC6">
            <a:hueOff val="-6622584"/>
            <a:satOff val="26541"/>
            <a:lumOff val="5752"/>
            <a:alphaOff val="0"/>
          </a:srgbClr>
        </a:solidFill>
        <a:ln w="25400" cap="flat" cmpd="sng" algn="ctr">
          <a:solidFill>
            <a:sysClr val="window" lastClr="FFFFFF">
              <a:hueOff val="0"/>
              <a:satOff val="0"/>
              <a:lumOff val="0"/>
              <a:alphaOff val="0"/>
            </a:sysClr>
          </a:solidFill>
          <a:prstDash val="solid"/>
        </a:ln>
        <a:effectLst/>
      </dgm:spPr>
      <dgm:t>
        <a:bodyPr/>
        <a:lstStyle/>
        <a:p>
          <a:r>
            <a:rPr lang="en-GB" b="1" dirty="0" smtClean="0">
              <a:solidFill>
                <a:sysClr val="windowText" lastClr="000000"/>
              </a:solidFill>
              <a:latin typeface="Calibri"/>
              <a:ea typeface="+mn-ea"/>
              <a:cs typeface="+mn-cs"/>
            </a:rPr>
            <a:t>Fluency</a:t>
          </a:r>
          <a:endParaRPr lang="en-GB" b="1" dirty="0">
            <a:solidFill>
              <a:sysClr val="windowText" lastClr="000000"/>
            </a:solidFill>
            <a:latin typeface="Calibri"/>
            <a:ea typeface="+mn-ea"/>
            <a:cs typeface="+mn-cs"/>
          </a:endParaRPr>
        </a:p>
      </dgm:t>
    </dgm:pt>
    <dgm:pt modelId="{ACA5FC57-3195-499D-9DDC-C7D250DE6182}" type="parTrans" cxnId="{57140D74-A084-4E10-979A-DCC6953F6A69}">
      <dgm:prSet/>
      <dgm:spPr/>
      <dgm:t>
        <a:bodyPr/>
        <a:lstStyle/>
        <a:p>
          <a:endParaRPr lang="en-GB"/>
        </a:p>
      </dgm:t>
    </dgm:pt>
    <dgm:pt modelId="{51BE3CF1-7132-4D5D-874D-1FB573AC0F39}" type="sibTrans" cxnId="{57140D74-A084-4E10-979A-DCC6953F6A69}">
      <dgm:prSet/>
      <dgm:spPr/>
      <dgm:t>
        <a:bodyPr/>
        <a:lstStyle/>
        <a:p>
          <a:endParaRPr lang="en-GB"/>
        </a:p>
      </dgm:t>
    </dgm:pt>
    <dgm:pt modelId="{4161C7C7-FF8C-4485-B947-AD005A87130D}">
      <dgm:prSet phldrT="[Text]"/>
      <dgm:spPr>
        <a:xfrm>
          <a:off x="5655398" y="4015166"/>
          <a:ext cx="2916900" cy="1889489"/>
        </a:xfrm>
        <a:solidFill>
          <a:sysClr val="window" lastClr="FFFFFF">
            <a:alpha val="90000"/>
            <a:hueOff val="0"/>
            <a:satOff val="0"/>
            <a:lumOff val="0"/>
            <a:alphaOff val="0"/>
          </a:sysClr>
        </a:solidFill>
        <a:ln w="25400" cap="flat" cmpd="sng" algn="ctr">
          <a:solidFill>
            <a:srgbClr val="4BACC6">
              <a:hueOff val="-6622584"/>
              <a:satOff val="26541"/>
              <a:lumOff val="5752"/>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Number Facts</a:t>
          </a:r>
          <a:endParaRPr lang="en-GB" dirty="0">
            <a:solidFill>
              <a:sysClr val="windowText" lastClr="000000">
                <a:hueOff val="0"/>
                <a:satOff val="0"/>
                <a:lumOff val="0"/>
                <a:alphaOff val="0"/>
              </a:sysClr>
            </a:solidFill>
            <a:latin typeface="Calibri"/>
            <a:ea typeface="+mn-ea"/>
            <a:cs typeface="+mn-cs"/>
          </a:endParaRPr>
        </a:p>
      </dgm:t>
    </dgm:pt>
    <dgm:pt modelId="{26EB904A-CFE2-4FEB-8222-733DAD21002A}" type="parTrans" cxnId="{A280EBA6-CD31-4938-8CBA-1B7514895087}">
      <dgm:prSet/>
      <dgm:spPr/>
      <dgm:t>
        <a:bodyPr/>
        <a:lstStyle/>
        <a:p>
          <a:endParaRPr lang="en-GB"/>
        </a:p>
      </dgm:t>
    </dgm:pt>
    <dgm:pt modelId="{1964AFA4-9998-4691-83F9-0CE249B16144}" type="sibTrans" cxnId="{A280EBA6-CD31-4938-8CBA-1B7514895087}">
      <dgm:prSet/>
      <dgm:spPr/>
      <dgm:t>
        <a:bodyPr/>
        <a:lstStyle/>
        <a:p>
          <a:endParaRPr lang="en-GB"/>
        </a:p>
      </dgm:t>
    </dgm:pt>
    <dgm:pt modelId="{8E639659-3F5C-43C7-9400-9ECA486EFD8B}">
      <dgm:prSet phldrT="[Text]"/>
      <dgm:spPr>
        <a:xfrm rot="16200000">
          <a:off x="2118509" y="3011374"/>
          <a:ext cx="2556716" cy="2556716"/>
        </a:xfrm>
        <a:solidFill>
          <a:srgbClr val="4BACC6">
            <a:hueOff val="-9933876"/>
            <a:satOff val="39811"/>
            <a:lumOff val="8628"/>
            <a:alphaOff val="0"/>
          </a:srgbClr>
        </a:solidFill>
        <a:ln w="25400" cap="flat" cmpd="sng" algn="ctr">
          <a:solidFill>
            <a:sysClr val="window" lastClr="FFFFFF">
              <a:hueOff val="0"/>
              <a:satOff val="0"/>
              <a:lumOff val="0"/>
              <a:alphaOff val="0"/>
            </a:sysClr>
          </a:solidFill>
          <a:prstDash val="solid"/>
        </a:ln>
        <a:effectLst/>
      </dgm:spPr>
      <dgm:t>
        <a:bodyPr/>
        <a:lstStyle/>
        <a:p>
          <a:r>
            <a:rPr lang="en-GB" b="1" dirty="0" smtClean="0">
              <a:solidFill>
                <a:sysClr val="windowText" lastClr="000000"/>
              </a:solidFill>
              <a:latin typeface="Calibri"/>
              <a:ea typeface="+mn-ea"/>
              <a:cs typeface="+mn-cs"/>
            </a:rPr>
            <a:t>Variation</a:t>
          </a:r>
          <a:endParaRPr lang="en-GB" b="1" dirty="0">
            <a:solidFill>
              <a:sysClr val="windowText" lastClr="000000"/>
            </a:solidFill>
            <a:latin typeface="Calibri"/>
            <a:ea typeface="+mn-ea"/>
            <a:cs typeface="+mn-cs"/>
          </a:endParaRPr>
        </a:p>
      </dgm:t>
    </dgm:pt>
    <dgm:pt modelId="{EEB896D4-BF7E-402C-A701-0CDB404D564E}" type="parTrans" cxnId="{8C26FFE9-4987-438B-ABBF-B6B535013D57}">
      <dgm:prSet/>
      <dgm:spPr/>
      <dgm:t>
        <a:bodyPr/>
        <a:lstStyle/>
        <a:p>
          <a:endParaRPr lang="en-GB"/>
        </a:p>
      </dgm:t>
    </dgm:pt>
    <dgm:pt modelId="{FBDF778C-D1C4-43D8-9059-AB9371C7E615}" type="sibTrans" cxnId="{8C26FFE9-4987-438B-ABBF-B6B535013D57}">
      <dgm:prSet/>
      <dgm:spPr/>
      <dgm:t>
        <a:bodyPr/>
        <a:lstStyle/>
        <a:p>
          <a:endParaRPr lang="en-GB"/>
        </a:p>
      </dgm:t>
    </dgm:pt>
    <dgm:pt modelId="{9B117384-E209-4A2A-A4E8-84B50D8EBA83}">
      <dgm:prSet phldrT="[Text]"/>
      <dgm:spPr>
        <a:xfrm>
          <a:off x="896245" y="4015166"/>
          <a:ext cx="2916900" cy="1889489"/>
        </a:xfr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Procedural</a:t>
          </a:r>
          <a:endParaRPr lang="en-GB" dirty="0">
            <a:solidFill>
              <a:sysClr val="windowText" lastClr="000000">
                <a:hueOff val="0"/>
                <a:satOff val="0"/>
                <a:lumOff val="0"/>
                <a:alphaOff val="0"/>
              </a:sysClr>
            </a:solidFill>
            <a:latin typeface="Calibri"/>
            <a:ea typeface="+mn-ea"/>
            <a:cs typeface="+mn-cs"/>
          </a:endParaRPr>
        </a:p>
      </dgm:t>
    </dgm:pt>
    <dgm:pt modelId="{2B25C48D-BDCD-4CD9-ACC9-3E12B10E5D93}" type="parTrans" cxnId="{F99A544B-E6E7-438D-8D1A-282636FCF47E}">
      <dgm:prSet/>
      <dgm:spPr/>
      <dgm:t>
        <a:bodyPr/>
        <a:lstStyle/>
        <a:p>
          <a:endParaRPr lang="en-GB"/>
        </a:p>
      </dgm:t>
    </dgm:pt>
    <dgm:pt modelId="{284639CF-9E75-410F-8DE7-C0311306B9DB}" type="sibTrans" cxnId="{F99A544B-E6E7-438D-8D1A-282636FCF47E}">
      <dgm:prSet/>
      <dgm:spPr/>
      <dgm:t>
        <a:bodyPr/>
        <a:lstStyle/>
        <a:p>
          <a:endParaRPr lang="en-GB"/>
        </a:p>
      </dgm:t>
    </dgm:pt>
    <dgm:pt modelId="{60BF146E-32ED-49A7-9622-6EB150A45B8C}">
      <dgm:prSet/>
      <dgm:spPr>
        <a:xfrm>
          <a:off x="896245" y="4015166"/>
          <a:ext cx="2916900" cy="1889489"/>
        </a:xfr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Conceptual</a:t>
          </a:r>
          <a:endParaRPr lang="en-GB" dirty="0">
            <a:solidFill>
              <a:sysClr val="windowText" lastClr="000000">
                <a:hueOff val="0"/>
                <a:satOff val="0"/>
                <a:lumOff val="0"/>
                <a:alphaOff val="0"/>
              </a:sysClr>
            </a:solidFill>
            <a:latin typeface="Calibri"/>
            <a:ea typeface="+mn-ea"/>
            <a:cs typeface="+mn-cs"/>
          </a:endParaRPr>
        </a:p>
      </dgm:t>
    </dgm:pt>
    <dgm:pt modelId="{F48CE58E-8000-4A2B-9C55-0F46D46D9C29}" type="parTrans" cxnId="{D3EB8995-C95F-449E-9A16-DBC49AB31200}">
      <dgm:prSet/>
      <dgm:spPr/>
      <dgm:t>
        <a:bodyPr/>
        <a:lstStyle/>
        <a:p>
          <a:endParaRPr lang="en-GB"/>
        </a:p>
      </dgm:t>
    </dgm:pt>
    <dgm:pt modelId="{FB410023-2686-47EF-815B-7B003D53B854}" type="sibTrans" cxnId="{D3EB8995-C95F-449E-9A16-DBC49AB31200}">
      <dgm:prSet/>
      <dgm:spPr/>
      <dgm:t>
        <a:bodyPr/>
        <a:lstStyle/>
        <a:p>
          <a:endParaRPr lang="en-GB"/>
        </a:p>
      </dgm:t>
    </dgm:pt>
    <dgm:pt modelId="{796FB5F6-1374-466D-BD8A-1BE79B725736}">
      <dgm:prSet phldrT="[Text]"/>
      <dgm:spPr>
        <a:xfrm>
          <a:off x="5655398" y="4015166"/>
          <a:ext cx="2916900" cy="1889489"/>
        </a:xfrm>
        <a:solidFill>
          <a:sysClr val="window" lastClr="FFFFFF">
            <a:alpha val="90000"/>
            <a:hueOff val="0"/>
            <a:satOff val="0"/>
            <a:lumOff val="0"/>
            <a:alphaOff val="0"/>
          </a:sysClr>
        </a:solidFill>
        <a:ln w="25400" cap="flat" cmpd="sng" algn="ctr">
          <a:solidFill>
            <a:srgbClr val="4BACC6">
              <a:hueOff val="-6622584"/>
              <a:satOff val="26541"/>
              <a:lumOff val="5752"/>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Table Facts</a:t>
          </a:r>
          <a:endParaRPr lang="en-GB" dirty="0">
            <a:solidFill>
              <a:sysClr val="windowText" lastClr="000000">
                <a:hueOff val="0"/>
                <a:satOff val="0"/>
                <a:lumOff val="0"/>
                <a:alphaOff val="0"/>
              </a:sysClr>
            </a:solidFill>
            <a:latin typeface="Calibri"/>
            <a:ea typeface="+mn-ea"/>
            <a:cs typeface="+mn-cs"/>
          </a:endParaRPr>
        </a:p>
      </dgm:t>
    </dgm:pt>
    <dgm:pt modelId="{F25CE0FB-22B5-4F8D-9001-AF09712FC8A2}" type="parTrans" cxnId="{DFA808DF-B625-4043-8539-17B00FFE081D}">
      <dgm:prSet/>
      <dgm:spPr/>
      <dgm:t>
        <a:bodyPr/>
        <a:lstStyle/>
        <a:p>
          <a:endParaRPr lang="en-GB"/>
        </a:p>
      </dgm:t>
    </dgm:pt>
    <dgm:pt modelId="{D3697825-63C2-4966-8D86-DEDCFD57BEE3}" type="sibTrans" cxnId="{DFA808DF-B625-4043-8539-17B00FFE081D}">
      <dgm:prSet/>
      <dgm:spPr/>
      <dgm:t>
        <a:bodyPr/>
        <a:lstStyle/>
        <a:p>
          <a:endParaRPr lang="en-GB"/>
        </a:p>
      </dgm:t>
    </dgm:pt>
    <dgm:pt modelId="{097D2E13-0A43-46A7-9C85-8F66660FEA22}">
      <dgm:prSet phldrT="[Text]"/>
      <dgm:spPr>
        <a:xfrm>
          <a:off x="896245" y="0"/>
          <a:ext cx="2916900" cy="1889489"/>
        </a:xfr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Pattern</a:t>
          </a:r>
          <a:endParaRPr lang="en-GB" dirty="0">
            <a:solidFill>
              <a:sysClr val="windowText" lastClr="000000">
                <a:hueOff val="0"/>
                <a:satOff val="0"/>
                <a:lumOff val="0"/>
                <a:alphaOff val="0"/>
              </a:sysClr>
            </a:solidFill>
            <a:latin typeface="Calibri"/>
            <a:ea typeface="+mn-ea"/>
            <a:cs typeface="+mn-cs"/>
          </a:endParaRPr>
        </a:p>
      </dgm:t>
    </dgm:pt>
    <dgm:pt modelId="{FCC8AB38-0848-44A3-AEC9-DF45086CC2E4}" type="parTrans" cxnId="{71975241-F59E-4816-9B29-48A1822A750C}">
      <dgm:prSet/>
      <dgm:spPr/>
      <dgm:t>
        <a:bodyPr/>
        <a:lstStyle/>
        <a:p>
          <a:endParaRPr lang="en-GB"/>
        </a:p>
      </dgm:t>
    </dgm:pt>
    <dgm:pt modelId="{0F2F9D9C-B84E-4F34-B1D4-54F707B47FD5}" type="sibTrans" cxnId="{71975241-F59E-4816-9B29-48A1822A750C}">
      <dgm:prSet/>
      <dgm:spPr/>
      <dgm:t>
        <a:bodyPr/>
        <a:lstStyle/>
        <a:p>
          <a:endParaRPr lang="en-GB"/>
        </a:p>
      </dgm:t>
    </dgm:pt>
    <dgm:pt modelId="{4722707C-02C0-4593-82C2-F2C42050B480}">
      <dgm:prSet phldrT="[Text]"/>
      <dgm:spPr>
        <a:xfrm>
          <a:off x="896245" y="0"/>
          <a:ext cx="2916900" cy="1889489"/>
        </a:xfr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ln>
        <a:effectLst/>
      </dgm:spPr>
      <dgm:t>
        <a:bodyPr/>
        <a:lstStyle/>
        <a:p>
          <a:r>
            <a:rPr lang="en-GB" b="1" dirty="0" smtClean="0">
              <a:solidFill>
                <a:sysClr val="windowText" lastClr="000000">
                  <a:hueOff val="0"/>
                  <a:satOff val="0"/>
                  <a:lumOff val="0"/>
                  <a:alphaOff val="0"/>
                </a:sysClr>
              </a:solidFill>
              <a:latin typeface="Calibri"/>
              <a:ea typeface="+mn-ea"/>
              <a:cs typeface="+mn-cs"/>
            </a:rPr>
            <a:t>Making Connections</a:t>
          </a:r>
          <a:endParaRPr lang="en-GB" b="1" dirty="0">
            <a:solidFill>
              <a:sysClr val="windowText" lastClr="000000">
                <a:hueOff val="0"/>
                <a:satOff val="0"/>
                <a:lumOff val="0"/>
                <a:alphaOff val="0"/>
              </a:sysClr>
            </a:solidFill>
            <a:latin typeface="Calibri"/>
            <a:ea typeface="+mn-ea"/>
            <a:cs typeface="+mn-cs"/>
          </a:endParaRPr>
        </a:p>
      </dgm:t>
    </dgm:pt>
    <dgm:pt modelId="{A27419D1-E9E8-4BD1-9E2A-EC33C95B4F8C}" type="parTrans" cxnId="{C1FDCE29-0A78-4A53-B286-B0F04AD6A093}">
      <dgm:prSet/>
      <dgm:spPr/>
      <dgm:t>
        <a:bodyPr/>
        <a:lstStyle/>
        <a:p>
          <a:endParaRPr lang="en-GB"/>
        </a:p>
      </dgm:t>
    </dgm:pt>
    <dgm:pt modelId="{99AD0CF7-6120-4D49-9297-74D7AFEFBEC4}" type="sibTrans" cxnId="{C1FDCE29-0A78-4A53-B286-B0F04AD6A093}">
      <dgm:prSet/>
      <dgm:spPr/>
      <dgm:t>
        <a:bodyPr/>
        <a:lstStyle/>
        <a:p>
          <a:endParaRPr lang="en-GB"/>
        </a:p>
      </dgm:t>
    </dgm:pt>
    <dgm:pt modelId="{CCAC4D98-EA18-48FB-9F64-F179F19FCE96}">
      <dgm:prSet phldrT="[Text]"/>
      <dgm:spPr>
        <a:xfrm>
          <a:off x="5655398" y="0"/>
          <a:ext cx="2916900" cy="1889489"/>
        </a:xfrm>
        <a:solidFill>
          <a:sysClr val="window" lastClr="FFFFFF">
            <a:alpha val="90000"/>
            <a:hueOff val="0"/>
            <a:satOff val="0"/>
            <a:lumOff val="0"/>
            <a:alphaOff val="0"/>
          </a:sysClr>
        </a:solidFill>
        <a:ln w="25400" cap="flat" cmpd="sng" algn="ctr">
          <a:solidFill>
            <a:srgbClr val="4BACC6">
              <a:hueOff val="-3311292"/>
              <a:satOff val="13270"/>
              <a:lumOff val="2876"/>
              <a:alphaOff val="0"/>
            </a:srgbClr>
          </a:solidFill>
          <a:prstDash val="solid"/>
        </a:ln>
        <a:effectLst/>
      </dgm:spPr>
      <dgm:t>
        <a:bodyPr/>
        <a:lstStyle/>
        <a:p>
          <a:r>
            <a:rPr lang="en-GB" b="1" dirty="0" smtClean="0">
              <a:solidFill>
                <a:sysClr val="windowText" lastClr="000000">
                  <a:hueOff val="0"/>
                  <a:satOff val="0"/>
                  <a:lumOff val="0"/>
                  <a:alphaOff val="0"/>
                </a:sysClr>
              </a:solidFill>
              <a:latin typeface="Calibri"/>
              <a:ea typeface="+mn-ea"/>
              <a:cs typeface="+mn-cs"/>
            </a:rPr>
            <a:t>Making Connections</a:t>
          </a:r>
          <a:endParaRPr lang="en-GB" b="1" dirty="0">
            <a:solidFill>
              <a:sysClr val="windowText" lastClr="000000">
                <a:hueOff val="0"/>
                <a:satOff val="0"/>
                <a:lumOff val="0"/>
                <a:alphaOff val="0"/>
              </a:sysClr>
            </a:solidFill>
            <a:latin typeface="Calibri"/>
            <a:ea typeface="+mn-ea"/>
            <a:cs typeface="+mn-cs"/>
          </a:endParaRPr>
        </a:p>
      </dgm:t>
    </dgm:pt>
    <dgm:pt modelId="{206EA1B7-81AB-4402-816B-2313B7FDFF96}" type="parTrans" cxnId="{2ECE6DD3-4800-4DD4-A24A-49C397352BCE}">
      <dgm:prSet/>
      <dgm:spPr/>
      <dgm:t>
        <a:bodyPr/>
        <a:lstStyle/>
        <a:p>
          <a:endParaRPr lang="en-GB"/>
        </a:p>
      </dgm:t>
    </dgm:pt>
    <dgm:pt modelId="{DB451673-33A6-4B32-800B-6E953CB1BED6}" type="sibTrans" cxnId="{2ECE6DD3-4800-4DD4-A24A-49C397352BCE}">
      <dgm:prSet/>
      <dgm:spPr/>
      <dgm:t>
        <a:bodyPr/>
        <a:lstStyle/>
        <a:p>
          <a:endParaRPr lang="en-GB"/>
        </a:p>
      </dgm:t>
    </dgm:pt>
    <dgm:pt modelId="{CCFDEAFB-B0E1-48E5-9214-2A0649B73FEB}">
      <dgm:prSet/>
      <dgm:spPr>
        <a:xfrm>
          <a:off x="896245" y="4015166"/>
          <a:ext cx="2916900" cy="1889489"/>
        </a:xfr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gm:spPr>
      <dgm:t>
        <a:bodyPr/>
        <a:lstStyle/>
        <a:p>
          <a:r>
            <a:rPr lang="en-GB" b="1" dirty="0" smtClean="0">
              <a:solidFill>
                <a:sysClr val="windowText" lastClr="000000">
                  <a:hueOff val="0"/>
                  <a:satOff val="0"/>
                  <a:lumOff val="0"/>
                  <a:alphaOff val="0"/>
                </a:sysClr>
              </a:solidFill>
              <a:latin typeface="Calibri"/>
              <a:ea typeface="+mn-ea"/>
              <a:cs typeface="+mn-cs"/>
            </a:rPr>
            <a:t>Making Connections</a:t>
          </a:r>
          <a:endParaRPr lang="en-GB" b="1" dirty="0">
            <a:solidFill>
              <a:sysClr val="windowText" lastClr="000000">
                <a:hueOff val="0"/>
                <a:satOff val="0"/>
                <a:lumOff val="0"/>
                <a:alphaOff val="0"/>
              </a:sysClr>
            </a:solidFill>
            <a:latin typeface="Calibri"/>
            <a:ea typeface="+mn-ea"/>
            <a:cs typeface="+mn-cs"/>
          </a:endParaRPr>
        </a:p>
      </dgm:t>
    </dgm:pt>
    <dgm:pt modelId="{B8A6E30A-C727-4C33-841F-36C211ECE0E7}" type="parTrans" cxnId="{CEFF7302-BB1B-4BF1-8409-64588431E87D}">
      <dgm:prSet/>
      <dgm:spPr/>
      <dgm:t>
        <a:bodyPr/>
        <a:lstStyle/>
        <a:p>
          <a:endParaRPr lang="en-GB"/>
        </a:p>
      </dgm:t>
    </dgm:pt>
    <dgm:pt modelId="{27C5CCAE-F00F-4258-B82D-1DBD481E073D}" type="sibTrans" cxnId="{CEFF7302-BB1B-4BF1-8409-64588431E87D}">
      <dgm:prSet/>
      <dgm:spPr/>
      <dgm:t>
        <a:bodyPr/>
        <a:lstStyle/>
        <a:p>
          <a:endParaRPr lang="en-GB"/>
        </a:p>
      </dgm:t>
    </dgm:pt>
    <dgm:pt modelId="{42601DCD-48EE-48C2-BF8C-0393365B34B0}">
      <dgm:prSet phldrT="[Text]"/>
      <dgm:spPr>
        <a:xfrm>
          <a:off x="5655398" y="4015166"/>
          <a:ext cx="2916900" cy="1889489"/>
        </a:xfrm>
        <a:solidFill>
          <a:sysClr val="window" lastClr="FFFFFF">
            <a:alpha val="90000"/>
            <a:hueOff val="0"/>
            <a:satOff val="0"/>
            <a:lumOff val="0"/>
            <a:alphaOff val="0"/>
          </a:sysClr>
        </a:solidFill>
        <a:ln w="25400" cap="flat" cmpd="sng" algn="ctr">
          <a:solidFill>
            <a:srgbClr val="4BACC6">
              <a:hueOff val="-6622584"/>
              <a:satOff val="26541"/>
              <a:lumOff val="5752"/>
              <a:alphaOff val="0"/>
            </a:srgbClr>
          </a:solidFill>
          <a:prstDash val="solid"/>
        </a:ln>
        <a:effectLst/>
      </dgm:spPr>
      <dgm:t>
        <a:bodyPr/>
        <a:lstStyle/>
        <a:p>
          <a:r>
            <a:rPr lang="en-GB" b="1" dirty="0" smtClean="0">
              <a:solidFill>
                <a:sysClr val="windowText" lastClr="000000">
                  <a:hueOff val="0"/>
                  <a:satOff val="0"/>
                  <a:lumOff val="0"/>
                  <a:alphaOff val="0"/>
                </a:sysClr>
              </a:solidFill>
              <a:latin typeface="Calibri"/>
              <a:ea typeface="+mn-ea"/>
              <a:cs typeface="+mn-cs"/>
            </a:rPr>
            <a:t>Making Connections</a:t>
          </a:r>
          <a:endParaRPr lang="en-GB" b="1" dirty="0">
            <a:solidFill>
              <a:sysClr val="windowText" lastClr="000000">
                <a:hueOff val="0"/>
                <a:satOff val="0"/>
                <a:lumOff val="0"/>
                <a:alphaOff val="0"/>
              </a:sysClr>
            </a:solidFill>
            <a:latin typeface="Calibri"/>
            <a:ea typeface="+mn-ea"/>
            <a:cs typeface="+mn-cs"/>
          </a:endParaRPr>
        </a:p>
      </dgm:t>
    </dgm:pt>
    <dgm:pt modelId="{D25959E7-4BD9-4DAE-BBD0-49E5A0A13F59}" type="parTrans" cxnId="{4E9179B9-4DD8-4607-8984-D3C428EFEACB}">
      <dgm:prSet/>
      <dgm:spPr/>
      <dgm:t>
        <a:bodyPr/>
        <a:lstStyle/>
        <a:p>
          <a:endParaRPr lang="en-GB"/>
        </a:p>
      </dgm:t>
    </dgm:pt>
    <dgm:pt modelId="{EC23EB49-2CD3-4189-8562-62A4BEC04AF0}" type="sibTrans" cxnId="{4E9179B9-4DD8-4607-8984-D3C428EFEACB}">
      <dgm:prSet/>
      <dgm:spPr/>
      <dgm:t>
        <a:bodyPr/>
        <a:lstStyle/>
        <a:p>
          <a:endParaRPr lang="en-GB"/>
        </a:p>
      </dgm:t>
    </dgm:pt>
    <dgm:pt modelId="{98312319-2538-4198-B6DA-B0F934700EAF}" type="pres">
      <dgm:prSet presAssocID="{F483E0AB-36BF-4840-AB31-F595E29FA401}" presName="cycleMatrixDiagram" presStyleCnt="0">
        <dgm:presLayoutVars>
          <dgm:chMax val="1"/>
          <dgm:dir/>
          <dgm:animLvl val="lvl"/>
          <dgm:resizeHandles val="exact"/>
        </dgm:presLayoutVars>
      </dgm:prSet>
      <dgm:spPr/>
      <dgm:t>
        <a:bodyPr/>
        <a:lstStyle/>
        <a:p>
          <a:endParaRPr lang="en-GB"/>
        </a:p>
      </dgm:t>
    </dgm:pt>
    <dgm:pt modelId="{9517F00B-FC82-4BA2-B2D8-3163E0B76F23}" type="pres">
      <dgm:prSet presAssocID="{F483E0AB-36BF-4840-AB31-F595E29FA401}" presName="children" presStyleCnt="0"/>
      <dgm:spPr/>
    </dgm:pt>
    <dgm:pt modelId="{F862E0ED-7B42-4762-92F7-044BDB6C119A}" type="pres">
      <dgm:prSet presAssocID="{F483E0AB-36BF-4840-AB31-F595E29FA401}" presName="child1group" presStyleCnt="0"/>
      <dgm:spPr/>
    </dgm:pt>
    <dgm:pt modelId="{2B94B00E-2568-4441-956B-A22D3C4EED0E}" type="pres">
      <dgm:prSet presAssocID="{F483E0AB-36BF-4840-AB31-F595E29FA401}" presName="child1" presStyleLbl="bgAcc1" presStyleIdx="0" presStyleCnt="4"/>
      <dgm:spPr>
        <a:prstGeom prst="roundRect">
          <a:avLst>
            <a:gd name="adj" fmla="val 10000"/>
          </a:avLst>
        </a:prstGeom>
      </dgm:spPr>
      <dgm:t>
        <a:bodyPr/>
        <a:lstStyle/>
        <a:p>
          <a:endParaRPr lang="en-GB"/>
        </a:p>
      </dgm:t>
    </dgm:pt>
    <dgm:pt modelId="{1365C95A-FF09-4939-9585-6FF1FD590202}" type="pres">
      <dgm:prSet presAssocID="{F483E0AB-36BF-4840-AB31-F595E29FA401}" presName="child1Text" presStyleLbl="bgAcc1" presStyleIdx="0" presStyleCnt="4">
        <dgm:presLayoutVars>
          <dgm:bulletEnabled val="1"/>
        </dgm:presLayoutVars>
      </dgm:prSet>
      <dgm:spPr/>
      <dgm:t>
        <a:bodyPr/>
        <a:lstStyle/>
        <a:p>
          <a:endParaRPr lang="en-GB"/>
        </a:p>
      </dgm:t>
    </dgm:pt>
    <dgm:pt modelId="{348DF67F-2252-4E59-B27D-35668A38BE1C}" type="pres">
      <dgm:prSet presAssocID="{F483E0AB-36BF-4840-AB31-F595E29FA401}" presName="child2group" presStyleCnt="0"/>
      <dgm:spPr/>
    </dgm:pt>
    <dgm:pt modelId="{5AD39154-A209-4AC8-8855-C0F6E69B60AD}" type="pres">
      <dgm:prSet presAssocID="{F483E0AB-36BF-4840-AB31-F595E29FA401}" presName="child2" presStyleLbl="bgAcc1" presStyleIdx="1" presStyleCnt="4"/>
      <dgm:spPr>
        <a:prstGeom prst="roundRect">
          <a:avLst>
            <a:gd name="adj" fmla="val 10000"/>
          </a:avLst>
        </a:prstGeom>
      </dgm:spPr>
      <dgm:t>
        <a:bodyPr/>
        <a:lstStyle/>
        <a:p>
          <a:endParaRPr lang="en-GB"/>
        </a:p>
      </dgm:t>
    </dgm:pt>
    <dgm:pt modelId="{FB6E1734-39F0-4953-AE16-81F9D681331D}" type="pres">
      <dgm:prSet presAssocID="{F483E0AB-36BF-4840-AB31-F595E29FA401}" presName="child2Text" presStyleLbl="bgAcc1" presStyleIdx="1" presStyleCnt="4">
        <dgm:presLayoutVars>
          <dgm:bulletEnabled val="1"/>
        </dgm:presLayoutVars>
      </dgm:prSet>
      <dgm:spPr/>
      <dgm:t>
        <a:bodyPr/>
        <a:lstStyle/>
        <a:p>
          <a:endParaRPr lang="en-GB"/>
        </a:p>
      </dgm:t>
    </dgm:pt>
    <dgm:pt modelId="{8B5AC227-CED8-471F-B9D7-058182DBCE30}" type="pres">
      <dgm:prSet presAssocID="{F483E0AB-36BF-4840-AB31-F595E29FA401}" presName="child3group" presStyleCnt="0"/>
      <dgm:spPr/>
    </dgm:pt>
    <dgm:pt modelId="{983D7330-B899-4B1C-B58F-41A5EC504C16}" type="pres">
      <dgm:prSet presAssocID="{F483E0AB-36BF-4840-AB31-F595E29FA401}" presName="child3" presStyleLbl="bgAcc1" presStyleIdx="2" presStyleCnt="4" custLinFactNeighborY="-1"/>
      <dgm:spPr>
        <a:prstGeom prst="roundRect">
          <a:avLst>
            <a:gd name="adj" fmla="val 10000"/>
          </a:avLst>
        </a:prstGeom>
      </dgm:spPr>
      <dgm:t>
        <a:bodyPr/>
        <a:lstStyle/>
        <a:p>
          <a:endParaRPr lang="en-GB"/>
        </a:p>
      </dgm:t>
    </dgm:pt>
    <dgm:pt modelId="{7E5EE65D-ACE1-4CAB-AE81-652619F679AD}" type="pres">
      <dgm:prSet presAssocID="{F483E0AB-36BF-4840-AB31-F595E29FA401}" presName="child3Text" presStyleLbl="bgAcc1" presStyleIdx="2" presStyleCnt="4">
        <dgm:presLayoutVars>
          <dgm:bulletEnabled val="1"/>
        </dgm:presLayoutVars>
      </dgm:prSet>
      <dgm:spPr/>
      <dgm:t>
        <a:bodyPr/>
        <a:lstStyle/>
        <a:p>
          <a:endParaRPr lang="en-GB"/>
        </a:p>
      </dgm:t>
    </dgm:pt>
    <dgm:pt modelId="{33846F67-5FA4-48C8-B048-A2412538224A}" type="pres">
      <dgm:prSet presAssocID="{F483E0AB-36BF-4840-AB31-F595E29FA401}" presName="child4group" presStyleCnt="0"/>
      <dgm:spPr/>
    </dgm:pt>
    <dgm:pt modelId="{24306224-40E3-4BD3-AE82-CE61C8405A28}" type="pres">
      <dgm:prSet presAssocID="{F483E0AB-36BF-4840-AB31-F595E29FA401}" presName="child4" presStyleLbl="bgAcc1" presStyleIdx="3" presStyleCnt="4" custLinFactNeighborY="3905"/>
      <dgm:spPr>
        <a:prstGeom prst="roundRect">
          <a:avLst>
            <a:gd name="adj" fmla="val 10000"/>
          </a:avLst>
        </a:prstGeom>
      </dgm:spPr>
      <dgm:t>
        <a:bodyPr/>
        <a:lstStyle/>
        <a:p>
          <a:endParaRPr lang="en-GB"/>
        </a:p>
      </dgm:t>
    </dgm:pt>
    <dgm:pt modelId="{32420C53-4C5F-4036-B496-5CE0CFF74817}" type="pres">
      <dgm:prSet presAssocID="{F483E0AB-36BF-4840-AB31-F595E29FA401}" presName="child4Text" presStyleLbl="bgAcc1" presStyleIdx="3" presStyleCnt="4">
        <dgm:presLayoutVars>
          <dgm:bulletEnabled val="1"/>
        </dgm:presLayoutVars>
      </dgm:prSet>
      <dgm:spPr/>
      <dgm:t>
        <a:bodyPr/>
        <a:lstStyle/>
        <a:p>
          <a:endParaRPr lang="en-GB"/>
        </a:p>
      </dgm:t>
    </dgm:pt>
    <dgm:pt modelId="{EF335ABF-5416-44EE-ACE0-6222B79A39D8}" type="pres">
      <dgm:prSet presAssocID="{F483E0AB-36BF-4840-AB31-F595E29FA401}" presName="childPlaceholder" presStyleCnt="0"/>
      <dgm:spPr/>
    </dgm:pt>
    <dgm:pt modelId="{B1481DF9-FE19-4B26-9BF1-7AA65010C63A}" type="pres">
      <dgm:prSet presAssocID="{F483E0AB-36BF-4840-AB31-F595E29FA401}" presName="circle" presStyleCnt="0"/>
      <dgm:spPr/>
    </dgm:pt>
    <dgm:pt modelId="{E70BA328-C568-4538-8468-5240056195EA}" type="pres">
      <dgm:prSet presAssocID="{F483E0AB-36BF-4840-AB31-F595E29FA401}" presName="quadrant1" presStyleLbl="node1" presStyleIdx="0" presStyleCnt="4" custLinFactNeighborX="9" custLinFactNeighborY="9">
        <dgm:presLayoutVars>
          <dgm:chMax val="1"/>
          <dgm:bulletEnabled val="1"/>
        </dgm:presLayoutVars>
      </dgm:prSet>
      <dgm:spPr>
        <a:prstGeom prst="pieWedge">
          <a:avLst/>
        </a:prstGeom>
      </dgm:spPr>
      <dgm:t>
        <a:bodyPr/>
        <a:lstStyle/>
        <a:p>
          <a:endParaRPr lang="en-GB"/>
        </a:p>
      </dgm:t>
    </dgm:pt>
    <dgm:pt modelId="{38CC1600-32E7-47A6-9CAA-16434BE81CD3}" type="pres">
      <dgm:prSet presAssocID="{F483E0AB-36BF-4840-AB31-F595E29FA401}" presName="quadrant2" presStyleLbl="node1" presStyleIdx="1" presStyleCnt="4">
        <dgm:presLayoutVars>
          <dgm:chMax val="1"/>
          <dgm:bulletEnabled val="1"/>
        </dgm:presLayoutVars>
      </dgm:prSet>
      <dgm:spPr>
        <a:prstGeom prst="pieWedge">
          <a:avLst/>
        </a:prstGeom>
      </dgm:spPr>
      <dgm:t>
        <a:bodyPr/>
        <a:lstStyle/>
        <a:p>
          <a:endParaRPr lang="en-GB"/>
        </a:p>
      </dgm:t>
    </dgm:pt>
    <dgm:pt modelId="{2D6F1DFA-D33F-4976-9E90-9218015D64A9}" type="pres">
      <dgm:prSet presAssocID="{F483E0AB-36BF-4840-AB31-F595E29FA401}" presName="quadrant3" presStyleLbl="node1" presStyleIdx="2" presStyleCnt="4">
        <dgm:presLayoutVars>
          <dgm:chMax val="1"/>
          <dgm:bulletEnabled val="1"/>
        </dgm:presLayoutVars>
      </dgm:prSet>
      <dgm:spPr>
        <a:prstGeom prst="pieWedge">
          <a:avLst/>
        </a:prstGeom>
      </dgm:spPr>
      <dgm:t>
        <a:bodyPr/>
        <a:lstStyle/>
        <a:p>
          <a:endParaRPr lang="en-GB"/>
        </a:p>
      </dgm:t>
    </dgm:pt>
    <dgm:pt modelId="{D72309E7-5DFE-401A-87AA-77BE6BBF3E42}" type="pres">
      <dgm:prSet presAssocID="{F483E0AB-36BF-4840-AB31-F595E29FA401}" presName="quadrant4" presStyleLbl="node1" presStyleIdx="3" presStyleCnt="4">
        <dgm:presLayoutVars>
          <dgm:chMax val="1"/>
          <dgm:bulletEnabled val="1"/>
        </dgm:presLayoutVars>
      </dgm:prSet>
      <dgm:spPr>
        <a:prstGeom prst="pieWedge">
          <a:avLst/>
        </a:prstGeom>
      </dgm:spPr>
      <dgm:t>
        <a:bodyPr/>
        <a:lstStyle/>
        <a:p>
          <a:endParaRPr lang="en-GB"/>
        </a:p>
      </dgm:t>
    </dgm:pt>
    <dgm:pt modelId="{377CA086-8A14-44C6-B778-A9AC6F5BF926}" type="pres">
      <dgm:prSet presAssocID="{F483E0AB-36BF-4840-AB31-F595E29FA401}" presName="quadrantPlaceholder" presStyleCnt="0"/>
      <dgm:spPr/>
    </dgm:pt>
    <dgm:pt modelId="{2477DBA9-141C-43DB-B34F-60ECA3D54DAA}" type="pres">
      <dgm:prSet presAssocID="{F483E0AB-36BF-4840-AB31-F595E29FA401}" presName="center1" presStyleLbl="fgShp" presStyleIdx="0" presStyleCnt="2"/>
      <dgm:spPr>
        <a:xfrm>
          <a:off x="4292898" y="2420908"/>
          <a:ext cx="882746" cy="767605"/>
        </a:xfrm>
        <a:prstGeom prst="circularArrow">
          <a:avLst/>
        </a:prstGeom>
        <a:solidFill>
          <a:srgbClr val="4BACC6">
            <a:tint val="4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en-GB"/>
        </a:p>
      </dgm:t>
    </dgm:pt>
    <dgm:pt modelId="{A06D21F1-AE5D-4FC8-B64E-A7E8CD8D7EF2}" type="pres">
      <dgm:prSet presAssocID="{F483E0AB-36BF-4840-AB31-F595E29FA401}" presName="center2" presStyleLbl="fgShp" presStyleIdx="1" presStyleCnt="2"/>
      <dgm:spPr>
        <a:xfrm rot="10800000">
          <a:off x="4292898" y="2716141"/>
          <a:ext cx="882746" cy="767605"/>
        </a:xfrm>
        <a:prstGeom prst="circularArrow">
          <a:avLst/>
        </a:prstGeom>
        <a:solidFill>
          <a:srgbClr val="4BACC6">
            <a:tint val="4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en-GB"/>
        </a:p>
      </dgm:t>
    </dgm:pt>
  </dgm:ptLst>
  <dgm:cxnLst>
    <dgm:cxn modelId="{926833AE-1BD4-4210-83A0-D69D9314BE7B}" type="presOf" srcId="{9B117384-E209-4A2A-A4E8-84B50D8EBA83}" destId="{32420C53-4C5F-4036-B496-5CE0CFF74817}" srcOrd="1" destOrd="0" presId="urn:microsoft.com/office/officeart/2005/8/layout/cycle4#1"/>
    <dgm:cxn modelId="{00A3D434-C224-42F0-AAAB-275AA7B73AB3}" srcId="{22E323C3-B103-4E06-B904-468704DD69F8}" destId="{3530731D-79A7-4A6F-B2B4-28B8C9C75CAB}" srcOrd="0" destOrd="0" parTransId="{823BB718-FCEA-4901-AD19-6C33D2D8EF09}" sibTransId="{BF63D3F5-E901-414A-8072-D03C4E359189}"/>
    <dgm:cxn modelId="{79C0FDCB-E1AF-436A-A88D-F2707EF7DFF2}" type="presOf" srcId="{F483E0AB-36BF-4840-AB31-F595E29FA401}" destId="{98312319-2538-4198-B6DA-B0F934700EAF}" srcOrd="0" destOrd="0" presId="urn:microsoft.com/office/officeart/2005/8/layout/cycle4#1"/>
    <dgm:cxn modelId="{47ADEEBA-CFAD-4650-89CE-00EA03DD6C12}" type="presOf" srcId="{796FB5F6-1374-466D-BD8A-1BE79B725736}" destId="{7E5EE65D-ACE1-4CAB-AE81-652619F679AD}" srcOrd="1" destOrd="1" presId="urn:microsoft.com/office/officeart/2005/8/layout/cycle4#1"/>
    <dgm:cxn modelId="{8E14C1AC-765B-4AF1-A2AB-D0621CCDD5D8}" type="presOf" srcId="{097D2E13-0A43-46A7-9C85-8F66660FEA22}" destId="{2B94B00E-2568-4441-956B-A22D3C4EED0E}" srcOrd="0" destOrd="1" presId="urn:microsoft.com/office/officeart/2005/8/layout/cycle4#1"/>
    <dgm:cxn modelId="{BE0B77AF-F3CE-4843-964C-AA62F925454A}" type="presOf" srcId="{80DB8F0E-0584-4227-88E5-0EA537F0BD7B}" destId="{5AD39154-A209-4AC8-8855-C0F6E69B60AD}" srcOrd="0" destOrd="0" presId="urn:microsoft.com/office/officeart/2005/8/layout/cycle4#1"/>
    <dgm:cxn modelId="{5F2E5FDE-52A0-49D7-9C16-0F1D5DC850CB}" type="presOf" srcId="{4722707C-02C0-4593-82C2-F2C42050B480}" destId="{1365C95A-FF09-4939-9585-6FF1FD590202}" srcOrd="1" destOrd="2" presId="urn:microsoft.com/office/officeart/2005/8/layout/cycle4#1"/>
    <dgm:cxn modelId="{0C700415-E5D0-457A-A13F-7954A78A6091}" type="presOf" srcId="{CCAC4D98-EA18-48FB-9F64-F179F19FCE96}" destId="{5AD39154-A209-4AC8-8855-C0F6E69B60AD}" srcOrd="0" destOrd="1" presId="urn:microsoft.com/office/officeart/2005/8/layout/cycle4#1"/>
    <dgm:cxn modelId="{DFA808DF-B625-4043-8539-17B00FFE081D}" srcId="{74389412-38CB-4EEC-8073-F1DA990246C2}" destId="{796FB5F6-1374-466D-BD8A-1BE79B725736}" srcOrd="1" destOrd="0" parTransId="{F25CE0FB-22B5-4F8D-9001-AF09712FC8A2}" sibTransId="{D3697825-63C2-4966-8D86-DEDCFD57BEE3}"/>
    <dgm:cxn modelId="{0364C9CB-60F0-497E-9898-C21068197887}" type="presOf" srcId="{CCAC4D98-EA18-48FB-9F64-F179F19FCE96}" destId="{FB6E1734-39F0-4953-AE16-81F9D681331D}" srcOrd="1" destOrd="1" presId="urn:microsoft.com/office/officeart/2005/8/layout/cycle4#1"/>
    <dgm:cxn modelId="{71975241-F59E-4816-9B29-48A1822A750C}" srcId="{22E323C3-B103-4E06-B904-468704DD69F8}" destId="{097D2E13-0A43-46A7-9C85-8F66660FEA22}" srcOrd="1" destOrd="0" parTransId="{FCC8AB38-0848-44A3-AEC9-DF45086CC2E4}" sibTransId="{0F2F9D9C-B84E-4F34-B1D4-54F707B47FD5}"/>
    <dgm:cxn modelId="{2ECE6DD3-4800-4DD4-A24A-49C397352BCE}" srcId="{2A58493D-D840-4D21-BADB-892F52C2765B}" destId="{CCAC4D98-EA18-48FB-9F64-F179F19FCE96}" srcOrd="1" destOrd="0" parTransId="{206EA1B7-81AB-4402-816B-2313B7FDFF96}" sibTransId="{DB451673-33A6-4B32-800B-6E953CB1BED6}"/>
    <dgm:cxn modelId="{3FB19CCB-5484-4944-9D41-7E698C9D8AD5}" type="presOf" srcId="{3530731D-79A7-4A6F-B2B4-28B8C9C75CAB}" destId="{2B94B00E-2568-4441-956B-A22D3C4EED0E}" srcOrd="0" destOrd="0" presId="urn:microsoft.com/office/officeart/2005/8/layout/cycle4#1"/>
    <dgm:cxn modelId="{863523F1-417A-4745-B591-84F3304470C0}" type="presOf" srcId="{4161C7C7-FF8C-4485-B947-AD005A87130D}" destId="{7E5EE65D-ACE1-4CAB-AE81-652619F679AD}" srcOrd="1" destOrd="0" presId="urn:microsoft.com/office/officeart/2005/8/layout/cycle4#1"/>
    <dgm:cxn modelId="{D8065550-772D-4F80-A704-F15A0F894F2C}" type="presOf" srcId="{796FB5F6-1374-466D-BD8A-1BE79B725736}" destId="{983D7330-B899-4B1C-B58F-41A5EC504C16}" srcOrd="0" destOrd="1" presId="urn:microsoft.com/office/officeart/2005/8/layout/cycle4#1"/>
    <dgm:cxn modelId="{81029221-1BC4-49E9-ABD2-694DC86914C5}" type="presOf" srcId="{42601DCD-48EE-48C2-BF8C-0393365B34B0}" destId="{983D7330-B899-4B1C-B58F-41A5EC504C16}" srcOrd="0" destOrd="2" presId="urn:microsoft.com/office/officeart/2005/8/layout/cycle4#1"/>
    <dgm:cxn modelId="{E283FAC7-8E7F-4D82-B7AD-24607BC2668C}" type="presOf" srcId="{3530731D-79A7-4A6F-B2B4-28B8C9C75CAB}" destId="{1365C95A-FF09-4939-9585-6FF1FD590202}" srcOrd="1" destOrd="0" presId="urn:microsoft.com/office/officeart/2005/8/layout/cycle4#1"/>
    <dgm:cxn modelId="{D3EB8995-C95F-449E-9A16-DBC49AB31200}" srcId="{8E639659-3F5C-43C7-9400-9ECA486EFD8B}" destId="{60BF146E-32ED-49A7-9622-6EB150A45B8C}" srcOrd="1" destOrd="0" parTransId="{F48CE58E-8000-4A2B-9C55-0F46D46D9C29}" sibTransId="{FB410023-2686-47EF-815B-7B003D53B854}"/>
    <dgm:cxn modelId="{A280EBA6-CD31-4938-8CBA-1B7514895087}" srcId="{74389412-38CB-4EEC-8073-F1DA990246C2}" destId="{4161C7C7-FF8C-4485-B947-AD005A87130D}" srcOrd="0" destOrd="0" parTransId="{26EB904A-CFE2-4FEB-8222-733DAD21002A}" sibTransId="{1964AFA4-9998-4691-83F9-0CE249B16144}"/>
    <dgm:cxn modelId="{56C0474B-F3CC-4196-8A57-F4C052364AB5}" type="presOf" srcId="{8E639659-3F5C-43C7-9400-9ECA486EFD8B}" destId="{D72309E7-5DFE-401A-87AA-77BE6BBF3E42}" srcOrd="0" destOrd="0" presId="urn:microsoft.com/office/officeart/2005/8/layout/cycle4#1"/>
    <dgm:cxn modelId="{57140D74-A084-4E10-979A-DCC6953F6A69}" srcId="{F483E0AB-36BF-4840-AB31-F595E29FA401}" destId="{74389412-38CB-4EEC-8073-F1DA990246C2}" srcOrd="2" destOrd="0" parTransId="{ACA5FC57-3195-499D-9DDC-C7D250DE6182}" sibTransId="{51BE3CF1-7132-4D5D-874D-1FB573AC0F39}"/>
    <dgm:cxn modelId="{EA327ED1-249E-4FF3-AB55-4E060BFD64E2}" type="presOf" srcId="{4722707C-02C0-4593-82C2-F2C42050B480}" destId="{2B94B00E-2568-4441-956B-A22D3C4EED0E}" srcOrd="0" destOrd="2" presId="urn:microsoft.com/office/officeart/2005/8/layout/cycle4#1"/>
    <dgm:cxn modelId="{4D5934F1-F973-4D95-BAE0-C1FD5D1D7985}" type="presOf" srcId="{80DB8F0E-0584-4227-88E5-0EA537F0BD7B}" destId="{FB6E1734-39F0-4953-AE16-81F9D681331D}" srcOrd="1" destOrd="0" presId="urn:microsoft.com/office/officeart/2005/8/layout/cycle4#1"/>
    <dgm:cxn modelId="{466AE174-F7F7-4891-B61E-990B9CD51D88}" type="presOf" srcId="{60BF146E-32ED-49A7-9622-6EB150A45B8C}" destId="{32420C53-4C5F-4036-B496-5CE0CFF74817}" srcOrd="1" destOrd="1" presId="urn:microsoft.com/office/officeart/2005/8/layout/cycle4#1"/>
    <dgm:cxn modelId="{F5C76395-9840-4D7D-9C0F-C36AFFAE706B}" type="presOf" srcId="{CCFDEAFB-B0E1-48E5-9214-2A0649B73FEB}" destId="{32420C53-4C5F-4036-B496-5CE0CFF74817}" srcOrd="1" destOrd="2" presId="urn:microsoft.com/office/officeart/2005/8/layout/cycle4#1"/>
    <dgm:cxn modelId="{C09BD8AB-3525-4E8C-BC84-FD2B5EEB7571}" srcId="{F483E0AB-36BF-4840-AB31-F595E29FA401}" destId="{22E323C3-B103-4E06-B904-468704DD69F8}" srcOrd="0" destOrd="0" parTransId="{AC6A9C30-4265-465E-8BDC-22B8D9E39BF3}" sibTransId="{5021CA2F-D158-41BD-952B-F57281645E8E}"/>
    <dgm:cxn modelId="{C1FDCE29-0A78-4A53-B286-B0F04AD6A093}" srcId="{22E323C3-B103-4E06-B904-468704DD69F8}" destId="{4722707C-02C0-4593-82C2-F2C42050B480}" srcOrd="2" destOrd="0" parTransId="{A27419D1-E9E8-4BD1-9E2A-EC33C95B4F8C}" sibTransId="{99AD0CF7-6120-4D49-9297-74D7AFEFBEC4}"/>
    <dgm:cxn modelId="{6D2E083D-67A6-4DBC-8241-3D0B2E4ED516}" type="presOf" srcId="{9B117384-E209-4A2A-A4E8-84B50D8EBA83}" destId="{24306224-40E3-4BD3-AE82-CE61C8405A28}" srcOrd="0" destOrd="0" presId="urn:microsoft.com/office/officeart/2005/8/layout/cycle4#1"/>
    <dgm:cxn modelId="{8C26FFE9-4987-438B-ABBF-B6B535013D57}" srcId="{F483E0AB-36BF-4840-AB31-F595E29FA401}" destId="{8E639659-3F5C-43C7-9400-9ECA486EFD8B}" srcOrd="3" destOrd="0" parTransId="{EEB896D4-BF7E-402C-A701-0CDB404D564E}" sibTransId="{FBDF778C-D1C4-43D8-9059-AB9371C7E615}"/>
    <dgm:cxn modelId="{CEFF7302-BB1B-4BF1-8409-64588431E87D}" srcId="{8E639659-3F5C-43C7-9400-9ECA486EFD8B}" destId="{CCFDEAFB-B0E1-48E5-9214-2A0649B73FEB}" srcOrd="2" destOrd="0" parTransId="{B8A6E30A-C727-4C33-841F-36C211ECE0E7}" sibTransId="{27C5CCAE-F00F-4258-B82D-1DBD481E073D}"/>
    <dgm:cxn modelId="{4E9179B9-4DD8-4607-8984-D3C428EFEACB}" srcId="{74389412-38CB-4EEC-8073-F1DA990246C2}" destId="{42601DCD-48EE-48C2-BF8C-0393365B34B0}" srcOrd="2" destOrd="0" parTransId="{D25959E7-4BD9-4DAE-BBD0-49E5A0A13F59}" sibTransId="{EC23EB49-2CD3-4189-8562-62A4BEC04AF0}"/>
    <dgm:cxn modelId="{8FDF62E0-527F-4D6C-83FC-D55DC4C6EA65}" type="presOf" srcId="{CCFDEAFB-B0E1-48E5-9214-2A0649B73FEB}" destId="{24306224-40E3-4BD3-AE82-CE61C8405A28}" srcOrd="0" destOrd="2" presId="urn:microsoft.com/office/officeart/2005/8/layout/cycle4#1"/>
    <dgm:cxn modelId="{27588A30-72CC-41B4-8278-E4FF097D0838}" type="presOf" srcId="{74389412-38CB-4EEC-8073-F1DA990246C2}" destId="{2D6F1DFA-D33F-4976-9E90-9218015D64A9}" srcOrd="0" destOrd="0" presId="urn:microsoft.com/office/officeart/2005/8/layout/cycle4#1"/>
    <dgm:cxn modelId="{C611324E-DD7D-44A9-ACFC-BD405DD863A3}" type="presOf" srcId="{22E323C3-B103-4E06-B904-468704DD69F8}" destId="{E70BA328-C568-4538-8468-5240056195EA}" srcOrd="0" destOrd="0" presId="urn:microsoft.com/office/officeart/2005/8/layout/cycle4#1"/>
    <dgm:cxn modelId="{F99A544B-E6E7-438D-8D1A-282636FCF47E}" srcId="{8E639659-3F5C-43C7-9400-9ECA486EFD8B}" destId="{9B117384-E209-4A2A-A4E8-84B50D8EBA83}" srcOrd="0" destOrd="0" parTransId="{2B25C48D-BDCD-4CD9-ACC9-3E12B10E5D93}" sibTransId="{284639CF-9E75-410F-8DE7-C0311306B9DB}"/>
    <dgm:cxn modelId="{1E3B6E57-98B5-43DC-9698-1B5469389E77}" type="presOf" srcId="{097D2E13-0A43-46A7-9C85-8F66660FEA22}" destId="{1365C95A-FF09-4939-9585-6FF1FD590202}" srcOrd="1" destOrd="1" presId="urn:microsoft.com/office/officeart/2005/8/layout/cycle4#1"/>
    <dgm:cxn modelId="{9849B9FC-C283-4B9C-B2C8-6BC37FE2EEF8}" srcId="{2A58493D-D840-4D21-BADB-892F52C2765B}" destId="{80DB8F0E-0584-4227-88E5-0EA537F0BD7B}" srcOrd="0" destOrd="0" parTransId="{6CD5B008-C8F8-4879-B581-B1E3462E7DB4}" sibTransId="{74DDB3FE-DC03-4787-9C8E-BF40C6B14C22}"/>
    <dgm:cxn modelId="{82B11406-B58B-4F96-8FA8-F5A7BFB8B505}" type="presOf" srcId="{60BF146E-32ED-49A7-9622-6EB150A45B8C}" destId="{24306224-40E3-4BD3-AE82-CE61C8405A28}" srcOrd="0" destOrd="1" presId="urn:microsoft.com/office/officeart/2005/8/layout/cycle4#1"/>
    <dgm:cxn modelId="{128A8348-D057-40D3-864A-DEC8533893BC}" type="presOf" srcId="{4161C7C7-FF8C-4485-B947-AD005A87130D}" destId="{983D7330-B899-4B1C-B58F-41A5EC504C16}" srcOrd="0" destOrd="0" presId="urn:microsoft.com/office/officeart/2005/8/layout/cycle4#1"/>
    <dgm:cxn modelId="{8675B6A3-A487-48A8-8D45-347B5D6C068F}" type="presOf" srcId="{42601DCD-48EE-48C2-BF8C-0393365B34B0}" destId="{7E5EE65D-ACE1-4CAB-AE81-652619F679AD}" srcOrd="1" destOrd="2" presId="urn:microsoft.com/office/officeart/2005/8/layout/cycle4#1"/>
    <dgm:cxn modelId="{3CDDC630-D822-4668-9564-0FB8222E3E03}" type="presOf" srcId="{2A58493D-D840-4D21-BADB-892F52C2765B}" destId="{38CC1600-32E7-47A6-9CAA-16434BE81CD3}" srcOrd="0" destOrd="0" presId="urn:microsoft.com/office/officeart/2005/8/layout/cycle4#1"/>
    <dgm:cxn modelId="{05FCD9C7-35F5-4447-B14C-FD319B1A6AD3}" srcId="{F483E0AB-36BF-4840-AB31-F595E29FA401}" destId="{2A58493D-D840-4D21-BADB-892F52C2765B}" srcOrd="1" destOrd="0" parTransId="{3E379897-019F-4AAB-9C4F-E6E8BB6FF46C}" sibTransId="{417741D1-017B-41B5-B74E-1E78A27123BF}"/>
    <dgm:cxn modelId="{AC86E9E2-7CB8-4D16-ADD5-F9FF659BA1AF}" type="presParOf" srcId="{98312319-2538-4198-B6DA-B0F934700EAF}" destId="{9517F00B-FC82-4BA2-B2D8-3163E0B76F23}" srcOrd="0" destOrd="0" presId="urn:microsoft.com/office/officeart/2005/8/layout/cycle4#1"/>
    <dgm:cxn modelId="{2115CBE0-203B-4DAA-8DE2-429C1416BEE4}" type="presParOf" srcId="{9517F00B-FC82-4BA2-B2D8-3163E0B76F23}" destId="{F862E0ED-7B42-4762-92F7-044BDB6C119A}" srcOrd="0" destOrd="0" presId="urn:microsoft.com/office/officeart/2005/8/layout/cycle4#1"/>
    <dgm:cxn modelId="{E33817D7-FD1C-4130-8FE9-55580D469B9F}" type="presParOf" srcId="{F862E0ED-7B42-4762-92F7-044BDB6C119A}" destId="{2B94B00E-2568-4441-956B-A22D3C4EED0E}" srcOrd="0" destOrd="0" presId="urn:microsoft.com/office/officeart/2005/8/layout/cycle4#1"/>
    <dgm:cxn modelId="{496F62EE-403A-4813-9389-A04E57C9677B}" type="presParOf" srcId="{F862E0ED-7B42-4762-92F7-044BDB6C119A}" destId="{1365C95A-FF09-4939-9585-6FF1FD590202}" srcOrd="1" destOrd="0" presId="urn:microsoft.com/office/officeart/2005/8/layout/cycle4#1"/>
    <dgm:cxn modelId="{45E19E7B-680A-43C3-AC68-66126465E120}" type="presParOf" srcId="{9517F00B-FC82-4BA2-B2D8-3163E0B76F23}" destId="{348DF67F-2252-4E59-B27D-35668A38BE1C}" srcOrd="1" destOrd="0" presId="urn:microsoft.com/office/officeart/2005/8/layout/cycle4#1"/>
    <dgm:cxn modelId="{82E4A7D6-F6EE-48CD-AB26-589F390E99D6}" type="presParOf" srcId="{348DF67F-2252-4E59-B27D-35668A38BE1C}" destId="{5AD39154-A209-4AC8-8855-C0F6E69B60AD}" srcOrd="0" destOrd="0" presId="urn:microsoft.com/office/officeart/2005/8/layout/cycle4#1"/>
    <dgm:cxn modelId="{93B22806-1DFD-4908-A8F0-7D2DF18BA91F}" type="presParOf" srcId="{348DF67F-2252-4E59-B27D-35668A38BE1C}" destId="{FB6E1734-39F0-4953-AE16-81F9D681331D}" srcOrd="1" destOrd="0" presId="urn:microsoft.com/office/officeart/2005/8/layout/cycle4#1"/>
    <dgm:cxn modelId="{B8DD74D2-D6F9-4917-93DD-A82F3C82E64F}" type="presParOf" srcId="{9517F00B-FC82-4BA2-B2D8-3163E0B76F23}" destId="{8B5AC227-CED8-471F-B9D7-058182DBCE30}" srcOrd="2" destOrd="0" presId="urn:microsoft.com/office/officeart/2005/8/layout/cycle4#1"/>
    <dgm:cxn modelId="{775653EF-F3BF-42F3-B615-7A979FBDFF95}" type="presParOf" srcId="{8B5AC227-CED8-471F-B9D7-058182DBCE30}" destId="{983D7330-B899-4B1C-B58F-41A5EC504C16}" srcOrd="0" destOrd="0" presId="urn:microsoft.com/office/officeart/2005/8/layout/cycle4#1"/>
    <dgm:cxn modelId="{58C757FB-9809-4671-8FA5-5BEEEA46AEB8}" type="presParOf" srcId="{8B5AC227-CED8-471F-B9D7-058182DBCE30}" destId="{7E5EE65D-ACE1-4CAB-AE81-652619F679AD}" srcOrd="1" destOrd="0" presId="urn:microsoft.com/office/officeart/2005/8/layout/cycle4#1"/>
    <dgm:cxn modelId="{ED5CA097-2C5A-411C-992F-BE85E1C80B37}" type="presParOf" srcId="{9517F00B-FC82-4BA2-B2D8-3163E0B76F23}" destId="{33846F67-5FA4-48C8-B048-A2412538224A}" srcOrd="3" destOrd="0" presId="urn:microsoft.com/office/officeart/2005/8/layout/cycle4#1"/>
    <dgm:cxn modelId="{CFCB1DC3-E051-4A70-8793-A4948BE4B775}" type="presParOf" srcId="{33846F67-5FA4-48C8-B048-A2412538224A}" destId="{24306224-40E3-4BD3-AE82-CE61C8405A28}" srcOrd="0" destOrd="0" presId="urn:microsoft.com/office/officeart/2005/8/layout/cycle4#1"/>
    <dgm:cxn modelId="{EE144C28-52BE-4218-AC50-3D7CBCFF97F1}" type="presParOf" srcId="{33846F67-5FA4-48C8-B048-A2412538224A}" destId="{32420C53-4C5F-4036-B496-5CE0CFF74817}" srcOrd="1" destOrd="0" presId="urn:microsoft.com/office/officeart/2005/8/layout/cycle4#1"/>
    <dgm:cxn modelId="{3A6B1213-6173-41BF-8302-FD580653CBF5}" type="presParOf" srcId="{9517F00B-FC82-4BA2-B2D8-3163E0B76F23}" destId="{EF335ABF-5416-44EE-ACE0-6222B79A39D8}" srcOrd="4" destOrd="0" presId="urn:microsoft.com/office/officeart/2005/8/layout/cycle4#1"/>
    <dgm:cxn modelId="{67ED1BDA-856B-42FB-9C44-AC1E1F08E7CA}" type="presParOf" srcId="{98312319-2538-4198-B6DA-B0F934700EAF}" destId="{B1481DF9-FE19-4B26-9BF1-7AA65010C63A}" srcOrd="1" destOrd="0" presId="urn:microsoft.com/office/officeart/2005/8/layout/cycle4#1"/>
    <dgm:cxn modelId="{7BDE8662-D532-46F5-B9DA-F7F066FFD267}" type="presParOf" srcId="{B1481DF9-FE19-4B26-9BF1-7AA65010C63A}" destId="{E70BA328-C568-4538-8468-5240056195EA}" srcOrd="0" destOrd="0" presId="urn:microsoft.com/office/officeart/2005/8/layout/cycle4#1"/>
    <dgm:cxn modelId="{8CD8560E-12CD-4093-8F78-CE52F9A176C0}" type="presParOf" srcId="{B1481DF9-FE19-4B26-9BF1-7AA65010C63A}" destId="{38CC1600-32E7-47A6-9CAA-16434BE81CD3}" srcOrd="1" destOrd="0" presId="urn:microsoft.com/office/officeart/2005/8/layout/cycle4#1"/>
    <dgm:cxn modelId="{557B0168-1FCB-4C4A-9624-3FB7478BF0B2}" type="presParOf" srcId="{B1481DF9-FE19-4B26-9BF1-7AA65010C63A}" destId="{2D6F1DFA-D33F-4976-9E90-9218015D64A9}" srcOrd="2" destOrd="0" presId="urn:microsoft.com/office/officeart/2005/8/layout/cycle4#1"/>
    <dgm:cxn modelId="{FF3BCED7-380C-400A-8672-A983ADBA4FA2}" type="presParOf" srcId="{B1481DF9-FE19-4B26-9BF1-7AA65010C63A}" destId="{D72309E7-5DFE-401A-87AA-77BE6BBF3E42}" srcOrd="3" destOrd="0" presId="urn:microsoft.com/office/officeart/2005/8/layout/cycle4#1"/>
    <dgm:cxn modelId="{A1465B12-34D8-4B7E-902F-A98720209FB4}" type="presParOf" srcId="{B1481DF9-FE19-4B26-9BF1-7AA65010C63A}" destId="{377CA086-8A14-44C6-B778-A9AC6F5BF926}" srcOrd="4" destOrd="0" presId="urn:microsoft.com/office/officeart/2005/8/layout/cycle4#1"/>
    <dgm:cxn modelId="{B782A581-10A0-473A-96DC-4C4A55FC8947}" type="presParOf" srcId="{98312319-2538-4198-B6DA-B0F934700EAF}" destId="{2477DBA9-141C-43DB-B34F-60ECA3D54DAA}" srcOrd="2" destOrd="0" presId="urn:microsoft.com/office/officeart/2005/8/layout/cycle4#1"/>
    <dgm:cxn modelId="{5BD7BEB8-3BA9-4821-81AC-5D9141588D95}" type="presParOf" srcId="{98312319-2538-4198-B6DA-B0F934700EAF}" destId="{A06D21F1-AE5D-4FC8-B64E-A7E8CD8D7EF2}" srcOrd="3" destOrd="0" presId="urn:microsoft.com/office/officeart/2005/8/layout/cycle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83E0AB-36BF-4840-AB31-F595E29FA401}" type="doc">
      <dgm:prSet loTypeId="urn:microsoft.com/office/officeart/2005/8/layout/cycle4#1" loCatId="cycle" qsTypeId="urn:microsoft.com/office/officeart/2005/8/quickstyle/simple1" qsCatId="simple" csTypeId="urn:microsoft.com/office/officeart/2005/8/colors/colorful5" csCatId="colorful" phldr="1"/>
      <dgm:spPr/>
      <dgm:t>
        <a:bodyPr/>
        <a:lstStyle/>
        <a:p>
          <a:endParaRPr lang="en-GB"/>
        </a:p>
      </dgm:t>
    </dgm:pt>
    <dgm:pt modelId="{22E323C3-B103-4E06-B904-468704DD69F8}">
      <dgm:prSet phldrT="[Text]" custT="1"/>
      <dgm:spPr>
        <a:xfrm>
          <a:off x="2118739" y="336795"/>
          <a:ext cx="2556716" cy="2556716"/>
        </a:xfr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sz="1800" b="1" dirty="0" smtClean="0">
              <a:solidFill>
                <a:sysClr val="windowText" lastClr="000000"/>
              </a:solidFill>
              <a:latin typeface="Calibri"/>
              <a:ea typeface="+mn-ea"/>
              <a:cs typeface="+mn-cs"/>
            </a:rPr>
            <a:t>Representation</a:t>
          </a:r>
        </a:p>
        <a:p>
          <a:r>
            <a:rPr lang="en-GB" sz="1800" b="1" dirty="0" smtClean="0">
              <a:solidFill>
                <a:sysClr val="windowText" lastClr="000000"/>
              </a:solidFill>
              <a:latin typeface="Calibri"/>
              <a:ea typeface="+mn-ea"/>
              <a:cs typeface="+mn-cs"/>
            </a:rPr>
            <a:t>&amp; Structure</a:t>
          </a:r>
          <a:endParaRPr lang="en-GB" sz="1800" b="1" dirty="0">
            <a:solidFill>
              <a:sysClr val="windowText" lastClr="000000"/>
            </a:solidFill>
            <a:latin typeface="Calibri"/>
            <a:ea typeface="+mn-ea"/>
            <a:cs typeface="+mn-cs"/>
          </a:endParaRPr>
        </a:p>
      </dgm:t>
    </dgm:pt>
    <dgm:pt modelId="{AC6A9C30-4265-465E-8BDC-22B8D9E39BF3}" type="parTrans" cxnId="{C09BD8AB-3525-4E8C-BC84-FD2B5EEB7571}">
      <dgm:prSet/>
      <dgm:spPr/>
      <dgm:t>
        <a:bodyPr/>
        <a:lstStyle/>
        <a:p>
          <a:endParaRPr lang="en-GB"/>
        </a:p>
      </dgm:t>
    </dgm:pt>
    <dgm:pt modelId="{5021CA2F-D158-41BD-952B-F57281645E8E}" type="sibTrans" cxnId="{C09BD8AB-3525-4E8C-BC84-FD2B5EEB7571}">
      <dgm:prSet/>
      <dgm:spPr/>
      <dgm:t>
        <a:bodyPr/>
        <a:lstStyle/>
        <a:p>
          <a:endParaRPr lang="en-GB"/>
        </a:p>
      </dgm:t>
    </dgm:pt>
    <dgm:pt modelId="{3530731D-79A7-4A6F-B2B4-28B8C9C75CAB}">
      <dgm:prSet phldrT="[Text]"/>
      <dgm:spPr>
        <a:xfrm>
          <a:off x="896245" y="0"/>
          <a:ext cx="2916900" cy="1889489"/>
        </a:xfr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Access</a:t>
          </a:r>
          <a:endParaRPr lang="en-GB" dirty="0">
            <a:solidFill>
              <a:sysClr val="windowText" lastClr="000000">
                <a:hueOff val="0"/>
                <a:satOff val="0"/>
                <a:lumOff val="0"/>
                <a:alphaOff val="0"/>
              </a:sysClr>
            </a:solidFill>
            <a:latin typeface="Calibri"/>
            <a:ea typeface="+mn-ea"/>
            <a:cs typeface="+mn-cs"/>
          </a:endParaRPr>
        </a:p>
      </dgm:t>
    </dgm:pt>
    <dgm:pt modelId="{823BB718-FCEA-4901-AD19-6C33D2D8EF09}" type="parTrans" cxnId="{00A3D434-C224-42F0-AAAB-275AA7B73AB3}">
      <dgm:prSet/>
      <dgm:spPr/>
      <dgm:t>
        <a:bodyPr/>
        <a:lstStyle/>
        <a:p>
          <a:endParaRPr lang="en-GB"/>
        </a:p>
      </dgm:t>
    </dgm:pt>
    <dgm:pt modelId="{BF63D3F5-E901-414A-8072-D03C4E359189}" type="sibTrans" cxnId="{00A3D434-C224-42F0-AAAB-275AA7B73AB3}">
      <dgm:prSet/>
      <dgm:spPr/>
      <dgm:t>
        <a:bodyPr/>
        <a:lstStyle/>
        <a:p>
          <a:endParaRPr lang="en-GB"/>
        </a:p>
      </dgm:t>
    </dgm:pt>
    <dgm:pt modelId="{2A58493D-D840-4D21-BADB-892F52C2765B}">
      <dgm:prSet phldrT="[Text]" custT="1"/>
      <dgm:spPr>
        <a:xfrm rot="5400000">
          <a:off x="4793318" y="336565"/>
          <a:ext cx="2556716" cy="2556716"/>
        </a:xfrm>
        <a:solidFill>
          <a:srgbClr val="4BACC6">
            <a:hueOff val="-3311292"/>
            <a:satOff val="13270"/>
            <a:lumOff val="2876"/>
            <a:alphaOff val="0"/>
          </a:srgbClr>
        </a:solidFill>
        <a:ln w="25400" cap="flat" cmpd="sng" algn="ctr">
          <a:solidFill>
            <a:sysClr val="window" lastClr="FFFFFF">
              <a:hueOff val="0"/>
              <a:satOff val="0"/>
              <a:lumOff val="0"/>
              <a:alphaOff val="0"/>
            </a:sysClr>
          </a:solidFill>
          <a:prstDash val="solid"/>
        </a:ln>
        <a:effectLst/>
      </dgm:spPr>
      <dgm:t>
        <a:bodyPr/>
        <a:lstStyle/>
        <a:p>
          <a:r>
            <a:rPr lang="en-GB" sz="1900" b="1" dirty="0" smtClean="0">
              <a:solidFill>
                <a:sysClr val="windowText" lastClr="000000"/>
              </a:solidFill>
              <a:latin typeface="Calibri"/>
              <a:ea typeface="+mn-ea"/>
              <a:cs typeface="+mn-cs"/>
            </a:rPr>
            <a:t>Mathematical Thinking</a:t>
          </a:r>
          <a:endParaRPr lang="en-GB" sz="1900" b="1" dirty="0">
            <a:solidFill>
              <a:sysClr val="windowText" lastClr="000000"/>
            </a:solidFill>
            <a:latin typeface="Calibri"/>
            <a:ea typeface="+mn-ea"/>
            <a:cs typeface="+mn-cs"/>
          </a:endParaRPr>
        </a:p>
      </dgm:t>
    </dgm:pt>
    <dgm:pt modelId="{3E379897-019F-4AAB-9C4F-E6E8BB6FF46C}" type="parTrans" cxnId="{05FCD9C7-35F5-4447-B14C-FD319B1A6AD3}">
      <dgm:prSet/>
      <dgm:spPr/>
      <dgm:t>
        <a:bodyPr/>
        <a:lstStyle/>
        <a:p>
          <a:endParaRPr lang="en-GB"/>
        </a:p>
      </dgm:t>
    </dgm:pt>
    <dgm:pt modelId="{417741D1-017B-41B5-B74E-1E78A27123BF}" type="sibTrans" cxnId="{05FCD9C7-35F5-4447-B14C-FD319B1A6AD3}">
      <dgm:prSet/>
      <dgm:spPr/>
      <dgm:t>
        <a:bodyPr/>
        <a:lstStyle/>
        <a:p>
          <a:endParaRPr lang="en-GB"/>
        </a:p>
      </dgm:t>
    </dgm:pt>
    <dgm:pt modelId="{80DB8F0E-0584-4227-88E5-0EA537F0BD7B}">
      <dgm:prSet phldrT="[Text]"/>
      <dgm:spPr>
        <a:xfrm>
          <a:off x="5655398" y="0"/>
          <a:ext cx="2916900" cy="1889489"/>
        </a:xfrm>
        <a:solidFill>
          <a:sysClr val="window" lastClr="FFFFFF">
            <a:alpha val="90000"/>
            <a:hueOff val="0"/>
            <a:satOff val="0"/>
            <a:lumOff val="0"/>
            <a:alphaOff val="0"/>
          </a:sysClr>
        </a:solidFill>
        <a:ln w="25400" cap="flat" cmpd="sng" algn="ctr">
          <a:solidFill>
            <a:srgbClr val="4BACC6">
              <a:hueOff val="-3311292"/>
              <a:satOff val="13270"/>
              <a:lumOff val="2876"/>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Chains of Reasoning</a:t>
          </a:r>
          <a:endParaRPr lang="en-GB" dirty="0">
            <a:solidFill>
              <a:sysClr val="windowText" lastClr="000000">
                <a:hueOff val="0"/>
                <a:satOff val="0"/>
                <a:lumOff val="0"/>
                <a:alphaOff val="0"/>
              </a:sysClr>
            </a:solidFill>
            <a:latin typeface="Calibri"/>
            <a:ea typeface="+mn-ea"/>
            <a:cs typeface="+mn-cs"/>
          </a:endParaRPr>
        </a:p>
      </dgm:t>
    </dgm:pt>
    <dgm:pt modelId="{6CD5B008-C8F8-4879-B581-B1E3462E7DB4}" type="parTrans" cxnId="{9849B9FC-C283-4B9C-B2C8-6BC37FE2EEF8}">
      <dgm:prSet/>
      <dgm:spPr/>
      <dgm:t>
        <a:bodyPr/>
        <a:lstStyle/>
        <a:p>
          <a:endParaRPr lang="en-GB"/>
        </a:p>
      </dgm:t>
    </dgm:pt>
    <dgm:pt modelId="{74DDB3FE-DC03-4787-9C8E-BF40C6B14C22}" type="sibTrans" cxnId="{9849B9FC-C283-4B9C-B2C8-6BC37FE2EEF8}">
      <dgm:prSet/>
      <dgm:spPr/>
      <dgm:t>
        <a:bodyPr/>
        <a:lstStyle/>
        <a:p>
          <a:endParaRPr lang="en-GB"/>
        </a:p>
      </dgm:t>
    </dgm:pt>
    <dgm:pt modelId="{74389412-38CB-4EEC-8073-F1DA990246C2}">
      <dgm:prSet phldrT="[Text]"/>
      <dgm:spPr>
        <a:xfrm rot="10800000">
          <a:off x="4793318" y="3011374"/>
          <a:ext cx="2556716" cy="2556716"/>
        </a:xfrm>
        <a:solidFill>
          <a:srgbClr val="4BACC6">
            <a:hueOff val="-6622584"/>
            <a:satOff val="26541"/>
            <a:lumOff val="5752"/>
            <a:alphaOff val="0"/>
          </a:srgbClr>
        </a:solidFill>
        <a:ln w="25400" cap="flat" cmpd="sng" algn="ctr">
          <a:solidFill>
            <a:sysClr val="window" lastClr="FFFFFF">
              <a:hueOff val="0"/>
              <a:satOff val="0"/>
              <a:lumOff val="0"/>
              <a:alphaOff val="0"/>
            </a:sysClr>
          </a:solidFill>
          <a:prstDash val="solid"/>
        </a:ln>
        <a:effectLst/>
      </dgm:spPr>
      <dgm:t>
        <a:bodyPr/>
        <a:lstStyle/>
        <a:p>
          <a:r>
            <a:rPr lang="en-GB" b="1" dirty="0" smtClean="0">
              <a:solidFill>
                <a:sysClr val="windowText" lastClr="000000"/>
              </a:solidFill>
              <a:latin typeface="Calibri"/>
              <a:ea typeface="+mn-ea"/>
              <a:cs typeface="+mn-cs"/>
            </a:rPr>
            <a:t>Fluency</a:t>
          </a:r>
          <a:endParaRPr lang="en-GB" b="1" dirty="0">
            <a:solidFill>
              <a:sysClr val="windowText" lastClr="000000"/>
            </a:solidFill>
            <a:latin typeface="Calibri"/>
            <a:ea typeface="+mn-ea"/>
            <a:cs typeface="+mn-cs"/>
          </a:endParaRPr>
        </a:p>
      </dgm:t>
    </dgm:pt>
    <dgm:pt modelId="{ACA5FC57-3195-499D-9DDC-C7D250DE6182}" type="parTrans" cxnId="{57140D74-A084-4E10-979A-DCC6953F6A69}">
      <dgm:prSet/>
      <dgm:spPr/>
      <dgm:t>
        <a:bodyPr/>
        <a:lstStyle/>
        <a:p>
          <a:endParaRPr lang="en-GB"/>
        </a:p>
      </dgm:t>
    </dgm:pt>
    <dgm:pt modelId="{51BE3CF1-7132-4D5D-874D-1FB573AC0F39}" type="sibTrans" cxnId="{57140D74-A084-4E10-979A-DCC6953F6A69}">
      <dgm:prSet/>
      <dgm:spPr/>
      <dgm:t>
        <a:bodyPr/>
        <a:lstStyle/>
        <a:p>
          <a:endParaRPr lang="en-GB"/>
        </a:p>
      </dgm:t>
    </dgm:pt>
    <dgm:pt modelId="{4161C7C7-FF8C-4485-B947-AD005A87130D}">
      <dgm:prSet phldrT="[Text]"/>
      <dgm:spPr>
        <a:xfrm>
          <a:off x="5655398" y="4015166"/>
          <a:ext cx="2916900" cy="1889489"/>
        </a:xfrm>
        <a:solidFill>
          <a:sysClr val="window" lastClr="FFFFFF">
            <a:alpha val="90000"/>
            <a:hueOff val="0"/>
            <a:satOff val="0"/>
            <a:lumOff val="0"/>
            <a:alphaOff val="0"/>
          </a:sysClr>
        </a:solidFill>
        <a:ln w="25400" cap="flat" cmpd="sng" algn="ctr">
          <a:solidFill>
            <a:srgbClr val="4BACC6">
              <a:hueOff val="-6622584"/>
              <a:satOff val="26541"/>
              <a:lumOff val="5752"/>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Number Facts</a:t>
          </a:r>
          <a:endParaRPr lang="en-GB" dirty="0">
            <a:solidFill>
              <a:sysClr val="windowText" lastClr="000000">
                <a:hueOff val="0"/>
                <a:satOff val="0"/>
                <a:lumOff val="0"/>
                <a:alphaOff val="0"/>
              </a:sysClr>
            </a:solidFill>
            <a:latin typeface="Calibri"/>
            <a:ea typeface="+mn-ea"/>
            <a:cs typeface="+mn-cs"/>
          </a:endParaRPr>
        </a:p>
      </dgm:t>
    </dgm:pt>
    <dgm:pt modelId="{26EB904A-CFE2-4FEB-8222-733DAD21002A}" type="parTrans" cxnId="{A280EBA6-CD31-4938-8CBA-1B7514895087}">
      <dgm:prSet/>
      <dgm:spPr/>
      <dgm:t>
        <a:bodyPr/>
        <a:lstStyle/>
        <a:p>
          <a:endParaRPr lang="en-GB"/>
        </a:p>
      </dgm:t>
    </dgm:pt>
    <dgm:pt modelId="{1964AFA4-9998-4691-83F9-0CE249B16144}" type="sibTrans" cxnId="{A280EBA6-CD31-4938-8CBA-1B7514895087}">
      <dgm:prSet/>
      <dgm:spPr/>
      <dgm:t>
        <a:bodyPr/>
        <a:lstStyle/>
        <a:p>
          <a:endParaRPr lang="en-GB"/>
        </a:p>
      </dgm:t>
    </dgm:pt>
    <dgm:pt modelId="{8E639659-3F5C-43C7-9400-9ECA486EFD8B}">
      <dgm:prSet phldrT="[Text]"/>
      <dgm:spPr>
        <a:xfrm rot="16200000">
          <a:off x="2118509" y="3011374"/>
          <a:ext cx="2556716" cy="2556716"/>
        </a:xfrm>
        <a:solidFill>
          <a:srgbClr val="4BACC6">
            <a:hueOff val="-9933876"/>
            <a:satOff val="39811"/>
            <a:lumOff val="8628"/>
            <a:alphaOff val="0"/>
          </a:srgbClr>
        </a:solidFill>
        <a:ln w="25400" cap="flat" cmpd="sng" algn="ctr">
          <a:solidFill>
            <a:sysClr val="window" lastClr="FFFFFF">
              <a:hueOff val="0"/>
              <a:satOff val="0"/>
              <a:lumOff val="0"/>
              <a:alphaOff val="0"/>
            </a:sysClr>
          </a:solidFill>
          <a:prstDash val="solid"/>
        </a:ln>
        <a:effectLst/>
      </dgm:spPr>
      <dgm:t>
        <a:bodyPr/>
        <a:lstStyle/>
        <a:p>
          <a:r>
            <a:rPr lang="en-GB" b="1" dirty="0" smtClean="0">
              <a:solidFill>
                <a:sysClr val="windowText" lastClr="000000"/>
              </a:solidFill>
              <a:latin typeface="Calibri"/>
              <a:ea typeface="+mn-ea"/>
              <a:cs typeface="+mn-cs"/>
            </a:rPr>
            <a:t>Variation</a:t>
          </a:r>
          <a:endParaRPr lang="en-GB" b="1" dirty="0">
            <a:solidFill>
              <a:sysClr val="windowText" lastClr="000000"/>
            </a:solidFill>
            <a:latin typeface="Calibri"/>
            <a:ea typeface="+mn-ea"/>
            <a:cs typeface="+mn-cs"/>
          </a:endParaRPr>
        </a:p>
      </dgm:t>
    </dgm:pt>
    <dgm:pt modelId="{EEB896D4-BF7E-402C-A701-0CDB404D564E}" type="parTrans" cxnId="{8C26FFE9-4987-438B-ABBF-B6B535013D57}">
      <dgm:prSet/>
      <dgm:spPr/>
      <dgm:t>
        <a:bodyPr/>
        <a:lstStyle/>
        <a:p>
          <a:endParaRPr lang="en-GB"/>
        </a:p>
      </dgm:t>
    </dgm:pt>
    <dgm:pt modelId="{FBDF778C-D1C4-43D8-9059-AB9371C7E615}" type="sibTrans" cxnId="{8C26FFE9-4987-438B-ABBF-B6B535013D57}">
      <dgm:prSet/>
      <dgm:spPr/>
      <dgm:t>
        <a:bodyPr/>
        <a:lstStyle/>
        <a:p>
          <a:endParaRPr lang="en-GB"/>
        </a:p>
      </dgm:t>
    </dgm:pt>
    <dgm:pt modelId="{9B117384-E209-4A2A-A4E8-84B50D8EBA83}">
      <dgm:prSet phldrT="[Text]"/>
      <dgm:spPr>
        <a:xfrm>
          <a:off x="896245" y="4015166"/>
          <a:ext cx="2916900" cy="1889489"/>
        </a:xfr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Procedural</a:t>
          </a:r>
          <a:endParaRPr lang="en-GB" dirty="0">
            <a:solidFill>
              <a:sysClr val="windowText" lastClr="000000">
                <a:hueOff val="0"/>
                <a:satOff val="0"/>
                <a:lumOff val="0"/>
                <a:alphaOff val="0"/>
              </a:sysClr>
            </a:solidFill>
            <a:latin typeface="Calibri"/>
            <a:ea typeface="+mn-ea"/>
            <a:cs typeface="+mn-cs"/>
          </a:endParaRPr>
        </a:p>
      </dgm:t>
    </dgm:pt>
    <dgm:pt modelId="{2B25C48D-BDCD-4CD9-ACC9-3E12B10E5D93}" type="parTrans" cxnId="{F99A544B-E6E7-438D-8D1A-282636FCF47E}">
      <dgm:prSet/>
      <dgm:spPr/>
      <dgm:t>
        <a:bodyPr/>
        <a:lstStyle/>
        <a:p>
          <a:endParaRPr lang="en-GB"/>
        </a:p>
      </dgm:t>
    </dgm:pt>
    <dgm:pt modelId="{284639CF-9E75-410F-8DE7-C0311306B9DB}" type="sibTrans" cxnId="{F99A544B-E6E7-438D-8D1A-282636FCF47E}">
      <dgm:prSet/>
      <dgm:spPr/>
      <dgm:t>
        <a:bodyPr/>
        <a:lstStyle/>
        <a:p>
          <a:endParaRPr lang="en-GB"/>
        </a:p>
      </dgm:t>
    </dgm:pt>
    <dgm:pt modelId="{60BF146E-32ED-49A7-9622-6EB150A45B8C}">
      <dgm:prSet/>
      <dgm:spPr>
        <a:xfrm>
          <a:off x="896245" y="4015166"/>
          <a:ext cx="2916900" cy="1889489"/>
        </a:xfr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Conceptual</a:t>
          </a:r>
          <a:endParaRPr lang="en-GB" dirty="0">
            <a:solidFill>
              <a:sysClr val="windowText" lastClr="000000">
                <a:hueOff val="0"/>
                <a:satOff val="0"/>
                <a:lumOff val="0"/>
                <a:alphaOff val="0"/>
              </a:sysClr>
            </a:solidFill>
            <a:latin typeface="Calibri"/>
            <a:ea typeface="+mn-ea"/>
            <a:cs typeface="+mn-cs"/>
          </a:endParaRPr>
        </a:p>
      </dgm:t>
    </dgm:pt>
    <dgm:pt modelId="{F48CE58E-8000-4A2B-9C55-0F46D46D9C29}" type="parTrans" cxnId="{D3EB8995-C95F-449E-9A16-DBC49AB31200}">
      <dgm:prSet/>
      <dgm:spPr/>
      <dgm:t>
        <a:bodyPr/>
        <a:lstStyle/>
        <a:p>
          <a:endParaRPr lang="en-GB"/>
        </a:p>
      </dgm:t>
    </dgm:pt>
    <dgm:pt modelId="{FB410023-2686-47EF-815B-7B003D53B854}" type="sibTrans" cxnId="{D3EB8995-C95F-449E-9A16-DBC49AB31200}">
      <dgm:prSet/>
      <dgm:spPr/>
      <dgm:t>
        <a:bodyPr/>
        <a:lstStyle/>
        <a:p>
          <a:endParaRPr lang="en-GB"/>
        </a:p>
      </dgm:t>
    </dgm:pt>
    <dgm:pt modelId="{796FB5F6-1374-466D-BD8A-1BE79B725736}">
      <dgm:prSet phldrT="[Text]"/>
      <dgm:spPr>
        <a:xfrm>
          <a:off x="5655398" y="4015166"/>
          <a:ext cx="2916900" cy="1889489"/>
        </a:xfrm>
        <a:solidFill>
          <a:sysClr val="window" lastClr="FFFFFF">
            <a:alpha val="90000"/>
            <a:hueOff val="0"/>
            <a:satOff val="0"/>
            <a:lumOff val="0"/>
            <a:alphaOff val="0"/>
          </a:sysClr>
        </a:solidFill>
        <a:ln w="25400" cap="flat" cmpd="sng" algn="ctr">
          <a:solidFill>
            <a:srgbClr val="4BACC6">
              <a:hueOff val="-6622584"/>
              <a:satOff val="26541"/>
              <a:lumOff val="5752"/>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Table Facts</a:t>
          </a:r>
          <a:endParaRPr lang="en-GB" dirty="0">
            <a:solidFill>
              <a:sysClr val="windowText" lastClr="000000">
                <a:hueOff val="0"/>
                <a:satOff val="0"/>
                <a:lumOff val="0"/>
                <a:alphaOff val="0"/>
              </a:sysClr>
            </a:solidFill>
            <a:latin typeface="Calibri"/>
            <a:ea typeface="+mn-ea"/>
            <a:cs typeface="+mn-cs"/>
          </a:endParaRPr>
        </a:p>
      </dgm:t>
    </dgm:pt>
    <dgm:pt modelId="{F25CE0FB-22B5-4F8D-9001-AF09712FC8A2}" type="parTrans" cxnId="{DFA808DF-B625-4043-8539-17B00FFE081D}">
      <dgm:prSet/>
      <dgm:spPr/>
      <dgm:t>
        <a:bodyPr/>
        <a:lstStyle/>
        <a:p>
          <a:endParaRPr lang="en-GB"/>
        </a:p>
      </dgm:t>
    </dgm:pt>
    <dgm:pt modelId="{D3697825-63C2-4966-8D86-DEDCFD57BEE3}" type="sibTrans" cxnId="{DFA808DF-B625-4043-8539-17B00FFE081D}">
      <dgm:prSet/>
      <dgm:spPr/>
      <dgm:t>
        <a:bodyPr/>
        <a:lstStyle/>
        <a:p>
          <a:endParaRPr lang="en-GB"/>
        </a:p>
      </dgm:t>
    </dgm:pt>
    <dgm:pt modelId="{097D2E13-0A43-46A7-9C85-8F66660FEA22}">
      <dgm:prSet phldrT="[Text]"/>
      <dgm:spPr>
        <a:xfrm>
          <a:off x="896245" y="0"/>
          <a:ext cx="2916900" cy="1889489"/>
        </a:xfr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ln>
        <a:effectLst/>
      </dgm:spPr>
      <dgm:t>
        <a:bodyPr/>
        <a:lstStyle/>
        <a:p>
          <a:r>
            <a:rPr lang="en-GB" dirty="0" smtClean="0">
              <a:solidFill>
                <a:sysClr val="windowText" lastClr="000000">
                  <a:hueOff val="0"/>
                  <a:satOff val="0"/>
                  <a:lumOff val="0"/>
                  <a:alphaOff val="0"/>
                </a:sysClr>
              </a:solidFill>
              <a:latin typeface="Calibri"/>
              <a:ea typeface="+mn-ea"/>
              <a:cs typeface="+mn-cs"/>
            </a:rPr>
            <a:t>Pattern</a:t>
          </a:r>
          <a:endParaRPr lang="en-GB" dirty="0">
            <a:solidFill>
              <a:sysClr val="windowText" lastClr="000000">
                <a:hueOff val="0"/>
                <a:satOff val="0"/>
                <a:lumOff val="0"/>
                <a:alphaOff val="0"/>
              </a:sysClr>
            </a:solidFill>
            <a:latin typeface="Calibri"/>
            <a:ea typeface="+mn-ea"/>
            <a:cs typeface="+mn-cs"/>
          </a:endParaRPr>
        </a:p>
      </dgm:t>
    </dgm:pt>
    <dgm:pt modelId="{FCC8AB38-0848-44A3-AEC9-DF45086CC2E4}" type="parTrans" cxnId="{71975241-F59E-4816-9B29-48A1822A750C}">
      <dgm:prSet/>
      <dgm:spPr/>
      <dgm:t>
        <a:bodyPr/>
        <a:lstStyle/>
        <a:p>
          <a:endParaRPr lang="en-GB"/>
        </a:p>
      </dgm:t>
    </dgm:pt>
    <dgm:pt modelId="{0F2F9D9C-B84E-4F34-B1D4-54F707B47FD5}" type="sibTrans" cxnId="{71975241-F59E-4816-9B29-48A1822A750C}">
      <dgm:prSet/>
      <dgm:spPr/>
      <dgm:t>
        <a:bodyPr/>
        <a:lstStyle/>
        <a:p>
          <a:endParaRPr lang="en-GB"/>
        </a:p>
      </dgm:t>
    </dgm:pt>
    <dgm:pt modelId="{4722707C-02C0-4593-82C2-F2C42050B480}">
      <dgm:prSet phldrT="[Text]"/>
      <dgm:spPr>
        <a:xfrm>
          <a:off x="896245" y="0"/>
          <a:ext cx="2916900" cy="1889489"/>
        </a:xfr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ln>
        <a:effectLst/>
      </dgm:spPr>
      <dgm:t>
        <a:bodyPr/>
        <a:lstStyle/>
        <a:p>
          <a:r>
            <a:rPr lang="en-GB" b="1" dirty="0" smtClean="0">
              <a:solidFill>
                <a:sysClr val="windowText" lastClr="000000">
                  <a:hueOff val="0"/>
                  <a:satOff val="0"/>
                  <a:lumOff val="0"/>
                  <a:alphaOff val="0"/>
                </a:sysClr>
              </a:solidFill>
              <a:latin typeface="Calibri"/>
              <a:ea typeface="+mn-ea"/>
              <a:cs typeface="+mn-cs"/>
            </a:rPr>
            <a:t>Making Connections</a:t>
          </a:r>
          <a:endParaRPr lang="en-GB" b="1" dirty="0">
            <a:solidFill>
              <a:sysClr val="windowText" lastClr="000000">
                <a:hueOff val="0"/>
                <a:satOff val="0"/>
                <a:lumOff val="0"/>
                <a:alphaOff val="0"/>
              </a:sysClr>
            </a:solidFill>
            <a:latin typeface="Calibri"/>
            <a:ea typeface="+mn-ea"/>
            <a:cs typeface="+mn-cs"/>
          </a:endParaRPr>
        </a:p>
      </dgm:t>
    </dgm:pt>
    <dgm:pt modelId="{A27419D1-E9E8-4BD1-9E2A-EC33C95B4F8C}" type="parTrans" cxnId="{C1FDCE29-0A78-4A53-B286-B0F04AD6A093}">
      <dgm:prSet/>
      <dgm:spPr/>
      <dgm:t>
        <a:bodyPr/>
        <a:lstStyle/>
        <a:p>
          <a:endParaRPr lang="en-GB"/>
        </a:p>
      </dgm:t>
    </dgm:pt>
    <dgm:pt modelId="{99AD0CF7-6120-4D49-9297-74D7AFEFBEC4}" type="sibTrans" cxnId="{C1FDCE29-0A78-4A53-B286-B0F04AD6A093}">
      <dgm:prSet/>
      <dgm:spPr/>
      <dgm:t>
        <a:bodyPr/>
        <a:lstStyle/>
        <a:p>
          <a:endParaRPr lang="en-GB"/>
        </a:p>
      </dgm:t>
    </dgm:pt>
    <dgm:pt modelId="{CCAC4D98-EA18-48FB-9F64-F179F19FCE96}">
      <dgm:prSet phldrT="[Text]"/>
      <dgm:spPr>
        <a:xfrm>
          <a:off x="5655398" y="0"/>
          <a:ext cx="2916900" cy="1889489"/>
        </a:xfrm>
        <a:solidFill>
          <a:sysClr val="window" lastClr="FFFFFF">
            <a:alpha val="90000"/>
            <a:hueOff val="0"/>
            <a:satOff val="0"/>
            <a:lumOff val="0"/>
            <a:alphaOff val="0"/>
          </a:sysClr>
        </a:solidFill>
        <a:ln w="25400" cap="flat" cmpd="sng" algn="ctr">
          <a:solidFill>
            <a:srgbClr val="4BACC6">
              <a:hueOff val="-3311292"/>
              <a:satOff val="13270"/>
              <a:lumOff val="2876"/>
              <a:alphaOff val="0"/>
            </a:srgbClr>
          </a:solidFill>
          <a:prstDash val="solid"/>
        </a:ln>
        <a:effectLst/>
      </dgm:spPr>
      <dgm:t>
        <a:bodyPr/>
        <a:lstStyle/>
        <a:p>
          <a:r>
            <a:rPr lang="en-GB" b="1" dirty="0" smtClean="0">
              <a:solidFill>
                <a:sysClr val="windowText" lastClr="000000">
                  <a:hueOff val="0"/>
                  <a:satOff val="0"/>
                  <a:lumOff val="0"/>
                  <a:alphaOff val="0"/>
                </a:sysClr>
              </a:solidFill>
              <a:latin typeface="Calibri"/>
              <a:ea typeface="+mn-ea"/>
              <a:cs typeface="+mn-cs"/>
            </a:rPr>
            <a:t>Making Connections</a:t>
          </a:r>
          <a:endParaRPr lang="en-GB" b="1" dirty="0">
            <a:solidFill>
              <a:sysClr val="windowText" lastClr="000000">
                <a:hueOff val="0"/>
                <a:satOff val="0"/>
                <a:lumOff val="0"/>
                <a:alphaOff val="0"/>
              </a:sysClr>
            </a:solidFill>
            <a:latin typeface="Calibri"/>
            <a:ea typeface="+mn-ea"/>
            <a:cs typeface="+mn-cs"/>
          </a:endParaRPr>
        </a:p>
      </dgm:t>
    </dgm:pt>
    <dgm:pt modelId="{206EA1B7-81AB-4402-816B-2313B7FDFF96}" type="parTrans" cxnId="{2ECE6DD3-4800-4DD4-A24A-49C397352BCE}">
      <dgm:prSet/>
      <dgm:spPr/>
      <dgm:t>
        <a:bodyPr/>
        <a:lstStyle/>
        <a:p>
          <a:endParaRPr lang="en-GB"/>
        </a:p>
      </dgm:t>
    </dgm:pt>
    <dgm:pt modelId="{DB451673-33A6-4B32-800B-6E953CB1BED6}" type="sibTrans" cxnId="{2ECE6DD3-4800-4DD4-A24A-49C397352BCE}">
      <dgm:prSet/>
      <dgm:spPr/>
      <dgm:t>
        <a:bodyPr/>
        <a:lstStyle/>
        <a:p>
          <a:endParaRPr lang="en-GB"/>
        </a:p>
      </dgm:t>
    </dgm:pt>
    <dgm:pt modelId="{CCFDEAFB-B0E1-48E5-9214-2A0649B73FEB}">
      <dgm:prSet/>
      <dgm:spPr>
        <a:xfrm>
          <a:off x="896245" y="4015166"/>
          <a:ext cx="2916900" cy="1889489"/>
        </a:xfr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gm:spPr>
      <dgm:t>
        <a:bodyPr/>
        <a:lstStyle/>
        <a:p>
          <a:r>
            <a:rPr lang="en-GB" b="1" dirty="0" smtClean="0">
              <a:solidFill>
                <a:sysClr val="windowText" lastClr="000000">
                  <a:hueOff val="0"/>
                  <a:satOff val="0"/>
                  <a:lumOff val="0"/>
                  <a:alphaOff val="0"/>
                </a:sysClr>
              </a:solidFill>
              <a:latin typeface="Calibri"/>
              <a:ea typeface="+mn-ea"/>
              <a:cs typeface="+mn-cs"/>
            </a:rPr>
            <a:t>Making Connections</a:t>
          </a:r>
          <a:endParaRPr lang="en-GB" b="1" dirty="0">
            <a:solidFill>
              <a:sysClr val="windowText" lastClr="000000">
                <a:hueOff val="0"/>
                <a:satOff val="0"/>
                <a:lumOff val="0"/>
                <a:alphaOff val="0"/>
              </a:sysClr>
            </a:solidFill>
            <a:latin typeface="Calibri"/>
            <a:ea typeface="+mn-ea"/>
            <a:cs typeface="+mn-cs"/>
          </a:endParaRPr>
        </a:p>
      </dgm:t>
    </dgm:pt>
    <dgm:pt modelId="{B8A6E30A-C727-4C33-841F-36C211ECE0E7}" type="parTrans" cxnId="{CEFF7302-BB1B-4BF1-8409-64588431E87D}">
      <dgm:prSet/>
      <dgm:spPr/>
      <dgm:t>
        <a:bodyPr/>
        <a:lstStyle/>
        <a:p>
          <a:endParaRPr lang="en-GB"/>
        </a:p>
      </dgm:t>
    </dgm:pt>
    <dgm:pt modelId="{27C5CCAE-F00F-4258-B82D-1DBD481E073D}" type="sibTrans" cxnId="{CEFF7302-BB1B-4BF1-8409-64588431E87D}">
      <dgm:prSet/>
      <dgm:spPr/>
      <dgm:t>
        <a:bodyPr/>
        <a:lstStyle/>
        <a:p>
          <a:endParaRPr lang="en-GB"/>
        </a:p>
      </dgm:t>
    </dgm:pt>
    <dgm:pt modelId="{42601DCD-48EE-48C2-BF8C-0393365B34B0}">
      <dgm:prSet phldrT="[Text]"/>
      <dgm:spPr>
        <a:xfrm>
          <a:off x="5655398" y="4015166"/>
          <a:ext cx="2916900" cy="1889489"/>
        </a:xfrm>
        <a:solidFill>
          <a:sysClr val="window" lastClr="FFFFFF">
            <a:alpha val="90000"/>
            <a:hueOff val="0"/>
            <a:satOff val="0"/>
            <a:lumOff val="0"/>
            <a:alphaOff val="0"/>
          </a:sysClr>
        </a:solidFill>
        <a:ln w="25400" cap="flat" cmpd="sng" algn="ctr">
          <a:solidFill>
            <a:srgbClr val="4BACC6">
              <a:hueOff val="-6622584"/>
              <a:satOff val="26541"/>
              <a:lumOff val="5752"/>
              <a:alphaOff val="0"/>
            </a:srgbClr>
          </a:solidFill>
          <a:prstDash val="solid"/>
        </a:ln>
        <a:effectLst/>
      </dgm:spPr>
      <dgm:t>
        <a:bodyPr/>
        <a:lstStyle/>
        <a:p>
          <a:r>
            <a:rPr lang="en-GB" b="1" dirty="0" smtClean="0">
              <a:solidFill>
                <a:sysClr val="windowText" lastClr="000000">
                  <a:hueOff val="0"/>
                  <a:satOff val="0"/>
                  <a:lumOff val="0"/>
                  <a:alphaOff val="0"/>
                </a:sysClr>
              </a:solidFill>
              <a:latin typeface="Calibri"/>
              <a:ea typeface="+mn-ea"/>
              <a:cs typeface="+mn-cs"/>
            </a:rPr>
            <a:t>Making Connections</a:t>
          </a:r>
          <a:endParaRPr lang="en-GB" b="1" dirty="0">
            <a:solidFill>
              <a:sysClr val="windowText" lastClr="000000">
                <a:hueOff val="0"/>
                <a:satOff val="0"/>
                <a:lumOff val="0"/>
                <a:alphaOff val="0"/>
              </a:sysClr>
            </a:solidFill>
            <a:latin typeface="Calibri"/>
            <a:ea typeface="+mn-ea"/>
            <a:cs typeface="+mn-cs"/>
          </a:endParaRPr>
        </a:p>
      </dgm:t>
    </dgm:pt>
    <dgm:pt modelId="{D25959E7-4BD9-4DAE-BBD0-49E5A0A13F59}" type="parTrans" cxnId="{4E9179B9-4DD8-4607-8984-D3C428EFEACB}">
      <dgm:prSet/>
      <dgm:spPr/>
      <dgm:t>
        <a:bodyPr/>
        <a:lstStyle/>
        <a:p>
          <a:endParaRPr lang="en-GB"/>
        </a:p>
      </dgm:t>
    </dgm:pt>
    <dgm:pt modelId="{EC23EB49-2CD3-4189-8562-62A4BEC04AF0}" type="sibTrans" cxnId="{4E9179B9-4DD8-4607-8984-D3C428EFEACB}">
      <dgm:prSet/>
      <dgm:spPr/>
      <dgm:t>
        <a:bodyPr/>
        <a:lstStyle/>
        <a:p>
          <a:endParaRPr lang="en-GB"/>
        </a:p>
      </dgm:t>
    </dgm:pt>
    <dgm:pt modelId="{98312319-2538-4198-B6DA-B0F934700EAF}" type="pres">
      <dgm:prSet presAssocID="{F483E0AB-36BF-4840-AB31-F595E29FA401}" presName="cycleMatrixDiagram" presStyleCnt="0">
        <dgm:presLayoutVars>
          <dgm:chMax val="1"/>
          <dgm:dir/>
          <dgm:animLvl val="lvl"/>
          <dgm:resizeHandles val="exact"/>
        </dgm:presLayoutVars>
      </dgm:prSet>
      <dgm:spPr/>
      <dgm:t>
        <a:bodyPr/>
        <a:lstStyle/>
        <a:p>
          <a:endParaRPr lang="en-GB"/>
        </a:p>
      </dgm:t>
    </dgm:pt>
    <dgm:pt modelId="{9517F00B-FC82-4BA2-B2D8-3163E0B76F23}" type="pres">
      <dgm:prSet presAssocID="{F483E0AB-36BF-4840-AB31-F595E29FA401}" presName="children" presStyleCnt="0"/>
      <dgm:spPr/>
    </dgm:pt>
    <dgm:pt modelId="{F862E0ED-7B42-4762-92F7-044BDB6C119A}" type="pres">
      <dgm:prSet presAssocID="{F483E0AB-36BF-4840-AB31-F595E29FA401}" presName="child1group" presStyleCnt="0"/>
      <dgm:spPr/>
    </dgm:pt>
    <dgm:pt modelId="{2B94B00E-2568-4441-956B-A22D3C4EED0E}" type="pres">
      <dgm:prSet presAssocID="{F483E0AB-36BF-4840-AB31-F595E29FA401}" presName="child1" presStyleLbl="bgAcc1" presStyleIdx="0" presStyleCnt="4"/>
      <dgm:spPr>
        <a:prstGeom prst="roundRect">
          <a:avLst>
            <a:gd name="adj" fmla="val 10000"/>
          </a:avLst>
        </a:prstGeom>
      </dgm:spPr>
      <dgm:t>
        <a:bodyPr/>
        <a:lstStyle/>
        <a:p>
          <a:endParaRPr lang="en-GB"/>
        </a:p>
      </dgm:t>
    </dgm:pt>
    <dgm:pt modelId="{1365C95A-FF09-4939-9585-6FF1FD590202}" type="pres">
      <dgm:prSet presAssocID="{F483E0AB-36BF-4840-AB31-F595E29FA401}" presName="child1Text" presStyleLbl="bgAcc1" presStyleIdx="0" presStyleCnt="4">
        <dgm:presLayoutVars>
          <dgm:bulletEnabled val="1"/>
        </dgm:presLayoutVars>
      </dgm:prSet>
      <dgm:spPr/>
      <dgm:t>
        <a:bodyPr/>
        <a:lstStyle/>
        <a:p>
          <a:endParaRPr lang="en-GB"/>
        </a:p>
      </dgm:t>
    </dgm:pt>
    <dgm:pt modelId="{348DF67F-2252-4E59-B27D-35668A38BE1C}" type="pres">
      <dgm:prSet presAssocID="{F483E0AB-36BF-4840-AB31-F595E29FA401}" presName="child2group" presStyleCnt="0"/>
      <dgm:spPr/>
    </dgm:pt>
    <dgm:pt modelId="{5AD39154-A209-4AC8-8855-C0F6E69B60AD}" type="pres">
      <dgm:prSet presAssocID="{F483E0AB-36BF-4840-AB31-F595E29FA401}" presName="child2" presStyleLbl="bgAcc1" presStyleIdx="1" presStyleCnt="4"/>
      <dgm:spPr>
        <a:prstGeom prst="roundRect">
          <a:avLst>
            <a:gd name="adj" fmla="val 10000"/>
          </a:avLst>
        </a:prstGeom>
      </dgm:spPr>
      <dgm:t>
        <a:bodyPr/>
        <a:lstStyle/>
        <a:p>
          <a:endParaRPr lang="en-GB"/>
        </a:p>
      </dgm:t>
    </dgm:pt>
    <dgm:pt modelId="{FB6E1734-39F0-4953-AE16-81F9D681331D}" type="pres">
      <dgm:prSet presAssocID="{F483E0AB-36BF-4840-AB31-F595E29FA401}" presName="child2Text" presStyleLbl="bgAcc1" presStyleIdx="1" presStyleCnt="4">
        <dgm:presLayoutVars>
          <dgm:bulletEnabled val="1"/>
        </dgm:presLayoutVars>
      </dgm:prSet>
      <dgm:spPr/>
      <dgm:t>
        <a:bodyPr/>
        <a:lstStyle/>
        <a:p>
          <a:endParaRPr lang="en-GB"/>
        </a:p>
      </dgm:t>
    </dgm:pt>
    <dgm:pt modelId="{8B5AC227-CED8-471F-B9D7-058182DBCE30}" type="pres">
      <dgm:prSet presAssocID="{F483E0AB-36BF-4840-AB31-F595E29FA401}" presName="child3group" presStyleCnt="0"/>
      <dgm:spPr/>
    </dgm:pt>
    <dgm:pt modelId="{983D7330-B899-4B1C-B58F-41A5EC504C16}" type="pres">
      <dgm:prSet presAssocID="{F483E0AB-36BF-4840-AB31-F595E29FA401}" presName="child3" presStyleLbl="bgAcc1" presStyleIdx="2" presStyleCnt="4" custLinFactNeighborY="-1"/>
      <dgm:spPr>
        <a:prstGeom prst="roundRect">
          <a:avLst>
            <a:gd name="adj" fmla="val 10000"/>
          </a:avLst>
        </a:prstGeom>
      </dgm:spPr>
      <dgm:t>
        <a:bodyPr/>
        <a:lstStyle/>
        <a:p>
          <a:endParaRPr lang="en-GB"/>
        </a:p>
      </dgm:t>
    </dgm:pt>
    <dgm:pt modelId="{7E5EE65D-ACE1-4CAB-AE81-652619F679AD}" type="pres">
      <dgm:prSet presAssocID="{F483E0AB-36BF-4840-AB31-F595E29FA401}" presName="child3Text" presStyleLbl="bgAcc1" presStyleIdx="2" presStyleCnt="4">
        <dgm:presLayoutVars>
          <dgm:bulletEnabled val="1"/>
        </dgm:presLayoutVars>
      </dgm:prSet>
      <dgm:spPr/>
      <dgm:t>
        <a:bodyPr/>
        <a:lstStyle/>
        <a:p>
          <a:endParaRPr lang="en-GB"/>
        </a:p>
      </dgm:t>
    </dgm:pt>
    <dgm:pt modelId="{33846F67-5FA4-48C8-B048-A2412538224A}" type="pres">
      <dgm:prSet presAssocID="{F483E0AB-36BF-4840-AB31-F595E29FA401}" presName="child4group" presStyleCnt="0"/>
      <dgm:spPr/>
    </dgm:pt>
    <dgm:pt modelId="{24306224-40E3-4BD3-AE82-CE61C8405A28}" type="pres">
      <dgm:prSet presAssocID="{F483E0AB-36BF-4840-AB31-F595E29FA401}" presName="child4" presStyleLbl="bgAcc1" presStyleIdx="3" presStyleCnt="4" custLinFactNeighborY="3905"/>
      <dgm:spPr>
        <a:prstGeom prst="roundRect">
          <a:avLst>
            <a:gd name="adj" fmla="val 10000"/>
          </a:avLst>
        </a:prstGeom>
      </dgm:spPr>
      <dgm:t>
        <a:bodyPr/>
        <a:lstStyle/>
        <a:p>
          <a:endParaRPr lang="en-GB"/>
        </a:p>
      </dgm:t>
    </dgm:pt>
    <dgm:pt modelId="{32420C53-4C5F-4036-B496-5CE0CFF74817}" type="pres">
      <dgm:prSet presAssocID="{F483E0AB-36BF-4840-AB31-F595E29FA401}" presName="child4Text" presStyleLbl="bgAcc1" presStyleIdx="3" presStyleCnt="4">
        <dgm:presLayoutVars>
          <dgm:bulletEnabled val="1"/>
        </dgm:presLayoutVars>
      </dgm:prSet>
      <dgm:spPr/>
      <dgm:t>
        <a:bodyPr/>
        <a:lstStyle/>
        <a:p>
          <a:endParaRPr lang="en-GB"/>
        </a:p>
      </dgm:t>
    </dgm:pt>
    <dgm:pt modelId="{EF335ABF-5416-44EE-ACE0-6222B79A39D8}" type="pres">
      <dgm:prSet presAssocID="{F483E0AB-36BF-4840-AB31-F595E29FA401}" presName="childPlaceholder" presStyleCnt="0"/>
      <dgm:spPr/>
    </dgm:pt>
    <dgm:pt modelId="{B1481DF9-FE19-4B26-9BF1-7AA65010C63A}" type="pres">
      <dgm:prSet presAssocID="{F483E0AB-36BF-4840-AB31-F595E29FA401}" presName="circle" presStyleCnt="0"/>
      <dgm:spPr/>
    </dgm:pt>
    <dgm:pt modelId="{E70BA328-C568-4538-8468-5240056195EA}" type="pres">
      <dgm:prSet presAssocID="{F483E0AB-36BF-4840-AB31-F595E29FA401}" presName="quadrant1" presStyleLbl="node1" presStyleIdx="0" presStyleCnt="4" custLinFactNeighborX="9" custLinFactNeighborY="9">
        <dgm:presLayoutVars>
          <dgm:chMax val="1"/>
          <dgm:bulletEnabled val="1"/>
        </dgm:presLayoutVars>
      </dgm:prSet>
      <dgm:spPr>
        <a:prstGeom prst="pieWedge">
          <a:avLst/>
        </a:prstGeom>
      </dgm:spPr>
      <dgm:t>
        <a:bodyPr/>
        <a:lstStyle/>
        <a:p>
          <a:endParaRPr lang="en-GB"/>
        </a:p>
      </dgm:t>
    </dgm:pt>
    <dgm:pt modelId="{38CC1600-32E7-47A6-9CAA-16434BE81CD3}" type="pres">
      <dgm:prSet presAssocID="{F483E0AB-36BF-4840-AB31-F595E29FA401}" presName="quadrant2" presStyleLbl="node1" presStyleIdx="1" presStyleCnt="4">
        <dgm:presLayoutVars>
          <dgm:chMax val="1"/>
          <dgm:bulletEnabled val="1"/>
        </dgm:presLayoutVars>
      </dgm:prSet>
      <dgm:spPr>
        <a:prstGeom prst="pieWedge">
          <a:avLst/>
        </a:prstGeom>
      </dgm:spPr>
      <dgm:t>
        <a:bodyPr/>
        <a:lstStyle/>
        <a:p>
          <a:endParaRPr lang="en-GB"/>
        </a:p>
      </dgm:t>
    </dgm:pt>
    <dgm:pt modelId="{2D6F1DFA-D33F-4976-9E90-9218015D64A9}" type="pres">
      <dgm:prSet presAssocID="{F483E0AB-36BF-4840-AB31-F595E29FA401}" presName="quadrant3" presStyleLbl="node1" presStyleIdx="2" presStyleCnt="4">
        <dgm:presLayoutVars>
          <dgm:chMax val="1"/>
          <dgm:bulletEnabled val="1"/>
        </dgm:presLayoutVars>
      </dgm:prSet>
      <dgm:spPr>
        <a:prstGeom prst="pieWedge">
          <a:avLst/>
        </a:prstGeom>
      </dgm:spPr>
      <dgm:t>
        <a:bodyPr/>
        <a:lstStyle/>
        <a:p>
          <a:endParaRPr lang="en-GB"/>
        </a:p>
      </dgm:t>
    </dgm:pt>
    <dgm:pt modelId="{D72309E7-5DFE-401A-87AA-77BE6BBF3E42}" type="pres">
      <dgm:prSet presAssocID="{F483E0AB-36BF-4840-AB31-F595E29FA401}" presName="quadrant4" presStyleLbl="node1" presStyleIdx="3" presStyleCnt="4">
        <dgm:presLayoutVars>
          <dgm:chMax val="1"/>
          <dgm:bulletEnabled val="1"/>
        </dgm:presLayoutVars>
      </dgm:prSet>
      <dgm:spPr>
        <a:prstGeom prst="pieWedge">
          <a:avLst/>
        </a:prstGeom>
      </dgm:spPr>
      <dgm:t>
        <a:bodyPr/>
        <a:lstStyle/>
        <a:p>
          <a:endParaRPr lang="en-GB"/>
        </a:p>
      </dgm:t>
    </dgm:pt>
    <dgm:pt modelId="{377CA086-8A14-44C6-B778-A9AC6F5BF926}" type="pres">
      <dgm:prSet presAssocID="{F483E0AB-36BF-4840-AB31-F595E29FA401}" presName="quadrantPlaceholder" presStyleCnt="0"/>
      <dgm:spPr/>
    </dgm:pt>
    <dgm:pt modelId="{2477DBA9-141C-43DB-B34F-60ECA3D54DAA}" type="pres">
      <dgm:prSet presAssocID="{F483E0AB-36BF-4840-AB31-F595E29FA401}" presName="center1" presStyleLbl="fgShp" presStyleIdx="0" presStyleCnt="2"/>
      <dgm:spPr>
        <a:xfrm>
          <a:off x="4292898" y="2420908"/>
          <a:ext cx="882746" cy="767605"/>
        </a:xfrm>
        <a:prstGeom prst="circularArrow">
          <a:avLst/>
        </a:prstGeom>
        <a:solidFill>
          <a:srgbClr val="4BACC6">
            <a:tint val="4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en-GB"/>
        </a:p>
      </dgm:t>
    </dgm:pt>
    <dgm:pt modelId="{A06D21F1-AE5D-4FC8-B64E-A7E8CD8D7EF2}" type="pres">
      <dgm:prSet presAssocID="{F483E0AB-36BF-4840-AB31-F595E29FA401}" presName="center2" presStyleLbl="fgShp" presStyleIdx="1" presStyleCnt="2"/>
      <dgm:spPr>
        <a:xfrm rot="10800000">
          <a:off x="4292898" y="2716141"/>
          <a:ext cx="882746" cy="767605"/>
        </a:xfrm>
        <a:prstGeom prst="circularArrow">
          <a:avLst/>
        </a:prstGeom>
        <a:solidFill>
          <a:srgbClr val="4BACC6">
            <a:tint val="4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endParaRPr lang="en-GB"/>
        </a:p>
      </dgm:t>
    </dgm:pt>
  </dgm:ptLst>
  <dgm:cxnLst>
    <dgm:cxn modelId="{C3DBB593-72DE-4092-AD4A-2D5F1434CDD8}" type="presOf" srcId="{22E323C3-B103-4E06-B904-468704DD69F8}" destId="{E70BA328-C568-4538-8468-5240056195EA}" srcOrd="0" destOrd="0" presId="urn:microsoft.com/office/officeart/2005/8/layout/cycle4#1"/>
    <dgm:cxn modelId="{64E54178-EF29-42D7-883A-1B25651F4695}" type="presOf" srcId="{42601DCD-48EE-48C2-BF8C-0393365B34B0}" destId="{983D7330-B899-4B1C-B58F-41A5EC504C16}" srcOrd="0" destOrd="2" presId="urn:microsoft.com/office/officeart/2005/8/layout/cycle4#1"/>
    <dgm:cxn modelId="{D3EB8995-C95F-449E-9A16-DBC49AB31200}" srcId="{8E639659-3F5C-43C7-9400-9ECA486EFD8B}" destId="{60BF146E-32ED-49A7-9622-6EB150A45B8C}" srcOrd="1" destOrd="0" parTransId="{F48CE58E-8000-4A2B-9C55-0F46D46D9C29}" sibTransId="{FB410023-2686-47EF-815B-7B003D53B854}"/>
    <dgm:cxn modelId="{ABBA8A1F-C76C-43D2-9B9C-F4AD7F399797}" type="presOf" srcId="{60BF146E-32ED-49A7-9622-6EB150A45B8C}" destId="{24306224-40E3-4BD3-AE82-CE61C8405A28}" srcOrd="0" destOrd="1" presId="urn:microsoft.com/office/officeart/2005/8/layout/cycle4#1"/>
    <dgm:cxn modelId="{F672F097-AD2C-4822-9D35-88EE3AF1BD8C}" type="presOf" srcId="{CCAC4D98-EA18-48FB-9F64-F179F19FCE96}" destId="{FB6E1734-39F0-4953-AE16-81F9D681331D}" srcOrd="1" destOrd="1" presId="urn:microsoft.com/office/officeart/2005/8/layout/cycle4#1"/>
    <dgm:cxn modelId="{50FD8C2A-A507-490E-9A6E-FF1A891A58A5}" type="presOf" srcId="{3530731D-79A7-4A6F-B2B4-28B8C9C75CAB}" destId="{1365C95A-FF09-4939-9585-6FF1FD590202}" srcOrd="1" destOrd="0" presId="urn:microsoft.com/office/officeart/2005/8/layout/cycle4#1"/>
    <dgm:cxn modelId="{EEE9198B-A1EA-4407-B5CC-708E9C0ADEA3}" type="presOf" srcId="{9B117384-E209-4A2A-A4E8-84B50D8EBA83}" destId="{24306224-40E3-4BD3-AE82-CE61C8405A28}" srcOrd="0" destOrd="0" presId="urn:microsoft.com/office/officeart/2005/8/layout/cycle4#1"/>
    <dgm:cxn modelId="{A365141F-9E0A-499C-8C2F-641B2F66CC96}" type="presOf" srcId="{2A58493D-D840-4D21-BADB-892F52C2765B}" destId="{38CC1600-32E7-47A6-9CAA-16434BE81CD3}" srcOrd="0" destOrd="0" presId="urn:microsoft.com/office/officeart/2005/8/layout/cycle4#1"/>
    <dgm:cxn modelId="{9671B75A-03EC-4273-9C30-F876F1FA5A77}" type="presOf" srcId="{4161C7C7-FF8C-4485-B947-AD005A87130D}" destId="{7E5EE65D-ACE1-4CAB-AE81-652619F679AD}" srcOrd="1" destOrd="0" presId="urn:microsoft.com/office/officeart/2005/8/layout/cycle4#1"/>
    <dgm:cxn modelId="{DE703410-32D2-4C0A-85AF-C91980CD7214}" type="presOf" srcId="{80DB8F0E-0584-4227-88E5-0EA537F0BD7B}" destId="{FB6E1734-39F0-4953-AE16-81F9D681331D}" srcOrd="1" destOrd="0" presId="urn:microsoft.com/office/officeart/2005/8/layout/cycle4#1"/>
    <dgm:cxn modelId="{8C26FFE9-4987-438B-ABBF-B6B535013D57}" srcId="{F483E0AB-36BF-4840-AB31-F595E29FA401}" destId="{8E639659-3F5C-43C7-9400-9ECA486EFD8B}" srcOrd="3" destOrd="0" parTransId="{EEB896D4-BF7E-402C-A701-0CDB404D564E}" sibTransId="{FBDF778C-D1C4-43D8-9059-AB9371C7E615}"/>
    <dgm:cxn modelId="{8E3CA06A-AB8D-433C-9EAA-83C323259BAD}" type="presOf" srcId="{CCFDEAFB-B0E1-48E5-9214-2A0649B73FEB}" destId="{24306224-40E3-4BD3-AE82-CE61C8405A28}" srcOrd="0" destOrd="2" presId="urn:microsoft.com/office/officeart/2005/8/layout/cycle4#1"/>
    <dgm:cxn modelId="{BE343A1A-BCA7-4E77-97A7-3A66368944EF}" type="presOf" srcId="{60BF146E-32ED-49A7-9622-6EB150A45B8C}" destId="{32420C53-4C5F-4036-B496-5CE0CFF74817}" srcOrd="1" destOrd="1" presId="urn:microsoft.com/office/officeart/2005/8/layout/cycle4#1"/>
    <dgm:cxn modelId="{7606EF7E-A319-4A2A-8434-1B52FAAA01BD}" type="presOf" srcId="{4722707C-02C0-4593-82C2-F2C42050B480}" destId="{1365C95A-FF09-4939-9585-6FF1FD590202}" srcOrd="1" destOrd="2" presId="urn:microsoft.com/office/officeart/2005/8/layout/cycle4#1"/>
    <dgm:cxn modelId="{C1FDCE29-0A78-4A53-B286-B0F04AD6A093}" srcId="{22E323C3-B103-4E06-B904-468704DD69F8}" destId="{4722707C-02C0-4593-82C2-F2C42050B480}" srcOrd="2" destOrd="0" parTransId="{A27419D1-E9E8-4BD1-9E2A-EC33C95B4F8C}" sibTransId="{99AD0CF7-6120-4D49-9297-74D7AFEFBEC4}"/>
    <dgm:cxn modelId="{05FCD9C7-35F5-4447-B14C-FD319B1A6AD3}" srcId="{F483E0AB-36BF-4840-AB31-F595E29FA401}" destId="{2A58493D-D840-4D21-BADB-892F52C2765B}" srcOrd="1" destOrd="0" parTransId="{3E379897-019F-4AAB-9C4F-E6E8BB6FF46C}" sibTransId="{417741D1-017B-41B5-B74E-1E78A27123BF}"/>
    <dgm:cxn modelId="{DFA808DF-B625-4043-8539-17B00FFE081D}" srcId="{74389412-38CB-4EEC-8073-F1DA990246C2}" destId="{796FB5F6-1374-466D-BD8A-1BE79B725736}" srcOrd="1" destOrd="0" parTransId="{F25CE0FB-22B5-4F8D-9001-AF09712FC8A2}" sibTransId="{D3697825-63C2-4966-8D86-DEDCFD57BEE3}"/>
    <dgm:cxn modelId="{FFDFF9AC-E16F-49A4-98BD-9420E00FABD2}" type="presOf" srcId="{097D2E13-0A43-46A7-9C85-8F66660FEA22}" destId="{2B94B00E-2568-4441-956B-A22D3C4EED0E}" srcOrd="0" destOrd="1" presId="urn:microsoft.com/office/officeart/2005/8/layout/cycle4#1"/>
    <dgm:cxn modelId="{4B0B3D9C-5D05-4B2E-900A-73B21B9C9B12}" type="presOf" srcId="{796FB5F6-1374-466D-BD8A-1BE79B725736}" destId="{7E5EE65D-ACE1-4CAB-AE81-652619F679AD}" srcOrd="1" destOrd="1" presId="urn:microsoft.com/office/officeart/2005/8/layout/cycle4#1"/>
    <dgm:cxn modelId="{A280EBA6-CD31-4938-8CBA-1B7514895087}" srcId="{74389412-38CB-4EEC-8073-F1DA990246C2}" destId="{4161C7C7-FF8C-4485-B947-AD005A87130D}" srcOrd="0" destOrd="0" parTransId="{26EB904A-CFE2-4FEB-8222-733DAD21002A}" sibTransId="{1964AFA4-9998-4691-83F9-0CE249B16144}"/>
    <dgm:cxn modelId="{71975241-F59E-4816-9B29-48A1822A750C}" srcId="{22E323C3-B103-4E06-B904-468704DD69F8}" destId="{097D2E13-0A43-46A7-9C85-8F66660FEA22}" srcOrd="1" destOrd="0" parTransId="{FCC8AB38-0848-44A3-AEC9-DF45086CC2E4}" sibTransId="{0F2F9D9C-B84E-4F34-B1D4-54F707B47FD5}"/>
    <dgm:cxn modelId="{C09BD8AB-3525-4E8C-BC84-FD2B5EEB7571}" srcId="{F483E0AB-36BF-4840-AB31-F595E29FA401}" destId="{22E323C3-B103-4E06-B904-468704DD69F8}" srcOrd="0" destOrd="0" parTransId="{AC6A9C30-4265-465E-8BDC-22B8D9E39BF3}" sibTransId="{5021CA2F-D158-41BD-952B-F57281645E8E}"/>
    <dgm:cxn modelId="{EB2262DB-AD30-4A32-B7EC-B6456FBA3499}" type="presOf" srcId="{4722707C-02C0-4593-82C2-F2C42050B480}" destId="{2B94B00E-2568-4441-956B-A22D3C4EED0E}" srcOrd="0" destOrd="2" presId="urn:microsoft.com/office/officeart/2005/8/layout/cycle4#1"/>
    <dgm:cxn modelId="{57140D74-A084-4E10-979A-DCC6953F6A69}" srcId="{F483E0AB-36BF-4840-AB31-F595E29FA401}" destId="{74389412-38CB-4EEC-8073-F1DA990246C2}" srcOrd="2" destOrd="0" parTransId="{ACA5FC57-3195-499D-9DDC-C7D250DE6182}" sibTransId="{51BE3CF1-7132-4D5D-874D-1FB573AC0F39}"/>
    <dgm:cxn modelId="{34F0A48A-79F5-4F9F-8895-A221E41B2F83}" type="presOf" srcId="{3530731D-79A7-4A6F-B2B4-28B8C9C75CAB}" destId="{2B94B00E-2568-4441-956B-A22D3C4EED0E}" srcOrd="0" destOrd="0" presId="urn:microsoft.com/office/officeart/2005/8/layout/cycle4#1"/>
    <dgm:cxn modelId="{3BA7D11A-4307-40B5-BDF2-8C947302BFD3}" type="presOf" srcId="{796FB5F6-1374-466D-BD8A-1BE79B725736}" destId="{983D7330-B899-4B1C-B58F-41A5EC504C16}" srcOrd="0" destOrd="1" presId="urn:microsoft.com/office/officeart/2005/8/layout/cycle4#1"/>
    <dgm:cxn modelId="{BFFFFA77-9644-4640-A03F-9CDC5CF316E4}" type="presOf" srcId="{CCAC4D98-EA18-48FB-9F64-F179F19FCE96}" destId="{5AD39154-A209-4AC8-8855-C0F6E69B60AD}" srcOrd="0" destOrd="1" presId="urn:microsoft.com/office/officeart/2005/8/layout/cycle4#1"/>
    <dgm:cxn modelId="{DB3F38DE-C167-4515-A75C-A55D7690E748}" type="presOf" srcId="{9B117384-E209-4A2A-A4E8-84B50D8EBA83}" destId="{32420C53-4C5F-4036-B496-5CE0CFF74817}" srcOrd="1" destOrd="0" presId="urn:microsoft.com/office/officeart/2005/8/layout/cycle4#1"/>
    <dgm:cxn modelId="{4E0CA071-C8DC-4505-B73B-297FC555FB29}" type="presOf" srcId="{CCFDEAFB-B0E1-48E5-9214-2A0649B73FEB}" destId="{32420C53-4C5F-4036-B496-5CE0CFF74817}" srcOrd="1" destOrd="2" presId="urn:microsoft.com/office/officeart/2005/8/layout/cycle4#1"/>
    <dgm:cxn modelId="{4E9179B9-4DD8-4607-8984-D3C428EFEACB}" srcId="{74389412-38CB-4EEC-8073-F1DA990246C2}" destId="{42601DCD-48EE-48C2-BF8C-0393365B34B0}" srcOrd="2" destOrd="0" parTransId="{D25959E7-4BD9-4DAE-BBD0-49E5A0A13F59}" sibTransId="{EC23EB49-2CD3-4189-8562-62A4BEC04AF0}"/>
    <dgm:cxn modelId="{2ECE6DD3-4800-4DD4-A24A-49C397352BCE}" srcId="{2A58493D-D840-4D21-BADB-892F52C2765B}" destId="{CCAC4D98-EA18-48FB-9F64-F179F19FCE96}" srcOrd="1" destOrd="0" parTransId="{206EA1B7-81AB-4402-816B-2313B7FDFF96}" sibTransId="{DB451673-33A6-4B32-800B-6E953CB1BED6}"/>
    <dgm:cxn modelId="{897E366E-3D95-45F3-9441-43EDE144B6D1}" type="presOf" srcId="{8E639659-3F5C-43C7-9400-9ECA486EFD8B}" destId="{D72309E7-5DFE-401A-87AA-77BE6BBF3E42}" srcOrd="0" destOrd="0" presId="urn:microsoft.com/office/officeart/2005/8/layout/cycle4#1"/>
    <dgm:cxn modelId="{CEFF7302-BB1B-4BF1-8409-64588431E87D}" srcId="{8E639659-3F5C-43C7-9400-9ECA486EFD8B}" destId="{CCFDEAFB-B0E1-48E5-9214-2A0649B73FEB}" srcOrd="2" destOrd="0" parTransId="{B8A6E30A-C727-4C33-841F-36C211ECE0E7}" sibTransId="{27C5CCAE-F00F-4258-B82D-1DBD481E073D}"/>
    <dgm:cxn modelId="{2EED9F8C-1267-4F70-84AB-4A779A57B6B6}" type="presOf" srcId="{80DB8F0E-0584-4227-88E5-0EA537F0BD7B}" destId="{5AD39154-A209-4AC8-8855-C0F6E69B60AD}" srcOrd="0" destOrd="0" presId="urn:microsoft.com/office/officeart/2005/8/layout/cycle4#1"/>
    <dgm:cxn modelId="{5C165C81-644E-48CA-89DE-D2EC67528014}" type="presOf" srcId="{097D2E13-0A43-46A7-9C85-8F66660FEA22}" destId="{1365C95A-FF09-4939-9585-6FF1FD590202}" srcOrd="1" destOrd="1" presId="urn:microsoft.com/office/officeart/2005/8/layout/cycle4#1"/>
    <dgm:cxn modelId="{F65621D4-E567-417F-9935-384088393273}" type="presOf" srcId="{42601DCD-48EE-48C2-BF8C-0393365B34B0}" destId="{7E5EE65D-ACE1-4CAB-AE81-652619F679AD}" srcOrd="1" destOrd="2" presId="urn:microsoft.com/office/officeart/2005/8/layout/cycle4#1"/>
    <dgm:cxn modelId="{A94F0BB6-82BE-4B63-8ACE-56407FC38310}" type="presOf" srcId="{4161C7C7-FF8C-4485-B947-AD005A87130D}" destId="{983D7330-B899-4B1C-B58F-41A5EC504C16}" srcOrd="0" destOrd="0" presId="urn:microsoft.com/office/officeart/2005/8/layout/cycle4#1"/>
    <dgm:cxn modelId="{F99A544B-E6E7-438D-8D1A-282636FCF47E}" srcId="{8E639659-3F5C-43C7-9400-9ECA486EFD8B}" destId="{9B117384-E209-4A2A-A4E8-84B50D8EBA83}" srcOrd="0" destOrd="0" parTransId="{2B25C48D-BDCD-4CD9-ACC9-3E12B10E5D93}" sibTransId="{284639CF-9E75-410F-8DE7-C0311306B9DB}"/>
    <dgm:cxn modelId="{31E3D2D7-221F-4266-8D88-E347E5820382}" type="presOf" srcId="{F483E0AB-36BF-4840-AB31-F595E29FA401}" destId="{98312319-2538-4198-B6DA-B0F934700EAF}" srcOrd="0" destOrd="0" presId="urn:microsoft.com/office/officeart/2005/8/layout/cycle4#1"/>
    <dgm:cxn modelId="{00A3D434-C224-42F0-AAAB-275AA7B73AB3}" srcId="{22E323C3-B103-4E06-B904-468704DD69F8}" destId="{3530731D-79A7-4A6F-B2B4-28B8C9C75CAB}" srcOrd="0" destOrd="0" parTransId="{823BB718-FCEA-4901-AD19-6C33D2D8EF09}" sibTransId="{BF63D3F5-E901-414A-8072-D03C4E359189}"/>
    <dgm:cxn modelId="{8E3D861F-A679-486F-BEEF-434B2CBEAF0A}" type="presOf" srcId="{74389412-38CB-4EEC-8073-F1DA990246C2}" destId="{2D6F1DFA-D33F-4976-9E90-9218015D64A9}" srcOrd="0" destOrd="0" presId="urn:microsoft.com/office/officeart/2005/8/layout/cycle4#1"/>
    <dgm:cxn modelId="{9849B9FC-C283-4B9C-B2C8-6BC37FE2EEF8}" srcId="{2A58493D-D840-4D21-BADB-892F52C2765B}" destId="{80DB8F0E-0584-4227-88E5-0EA537F0BD7B}" srcOrd="0" destOrd="0" parTransId="{6CD5B008-C8F8-4879-B581-B1E3462E7DB4}" sibTransId="{74DDB3FE-DC03-4787-9C8E-BF40C6B14C22}"/>
    <dgm:cxn modelId="{2250A777-441D-4D19-808F-333AC2AEB7EC}" type="presParOf" srcId="{98312319-2538-4198-B6DA-B0F934700EAF}" destId="{9517F00B-FC82-4BA2-B2D8-3163E0B76F23}" srcOrd="0" destOrd="0" presId="urn:microsoft.com/office/officeart/2005/8/layout/cycle4#1"/>
    <dgm:cxn modelId="{B57A0FB0-3A18-430D-89E0-57E4B03827CE}" type="presParOf" srcId="{9517F00B-FC82-4BA2-B2D8-3163E0B76F23}" destId="{F862E0ED-7B42-4762-92F7-044BDB6C119A}" srcOrd="0" destOrd="0" presId="urn:microsoft.com/office/officeart/2005/8/layout/cycle4#1"/>
    <dgm:cxn modelId="{95C8E814-40AD-4B4F-974E-3B24BB866DE5}" type="presParOf" srcId="{F862E0ED-7B42-4762-92F7-044BDB6C119A}" destId="{2B94B00E-2568-4441-956B-A22D3C4EED0E}" srcOrd="0" destOrd="0" presId="urn:microsoft.com/office/officeart/2005/8/layout/cycle4#1"/>
    <dgm:cxn modelId="{7A244AA5-1B09-4025-B129-46EF9AC65102}" type="presParOf" srcId="{F862E0ED-7B42-4762-92F7-044BDB6C119A}" destId="{1365C95A-FF09-4939-9585-6FF1FD590202}" srcOrd="1" destOrd="0" presId="urn:microsoft.com/office/officeart/2005/8/layout/cycle4#1"/>
    <dgm:cxn modelId="{A282C783-C180-471E-8009-234A6A3DFE6B}" type="presParOf" srcId="{9517F00B-FC82-4BA2-B2D8-3163E0B76F23}" destId="{348DF67F-2252-4E59-B27D-35668A38BE1C}" srcOrd="1" destOrd="0" presId="urn:microsoft.com/office/officeart/2005/8/layout/cycle4#1"/>
    <dgm:cxn modelId="{B8A2FF91-18D4-4ED7-B885-2549573F630C}" type="presParOf" srcId="{348DF67F-2252-4E59-B27D-35668A38BE1C}" destId="{5AD39154-A209-4AC8-8855-C0F6E69B60AD}" srcOrd="0" destOrd="0" presId="urn:microsoft.com/office/officeart/2005/8/layout/cycle4#1"/>
    <dgm:cxn modelId="{5BF314B6-5E92-485C-8A1F-5479CE885B66}" type="presParOf" srcId="{348DF67F-2252-4E59-B27D-35668A38BE1C}" destId="{FB6E1734-39F0-4953-AE16-81F9D681331D}" srcOrd="1" destOrd="0" presId="urn:microsoft.com/office/officeart/2005/8/layout/cycle4#1"/>
    <dgm:cxn modelId="{214056A9-5CC0-42D5-98D6-9D1A7D92D4E2}" type="presParOf" srcId="{9517F00B-FC82-4BA2-B2D8-3163E0B76F23}" destId="{8B5AC227-CED8-471F-B9D7-058182DBCE30}" srcOrd="2" destOrd="0" presId="urn:microsoft.com/office/officeart/2005/8/layout/cycle4#1"/>
    <dgm:cxn modelId="{B4233448-B0FE-4132-8B21-381A9A86E944}" type="presParOf" srcId="{8B5AC227-CED8-471F-B9D7-058182DBCE30}" destId="{983D7330-B899-4B1C-B58F-41A5EC504C16}" srcOrd="0" destOrd="0" presId="urn:microsoft.com/office/officeart/2005/8/layout/cycle4#1"/>
    <dgm:cxn modelId="{82BBCDDD-DA04-41EC-A96F-0918B61037FA}" type="presParOf" srcId="{8B5AC227-CED8-471F-B9D7-058182DBCE30}" destId="{7E5EE65D-ACE1-4CAB-AE81-652619F679AD}" srcOrd="1" destOrd="0" presId="urn:microsoft.com/office/officeart/2005/8/layout/cycle4#1"/>
    <dgm:cxn modelId="{EB645680-261C-485C-9CA6-A2EBF24910E5}" type="presParOf" srcId="{9517F00B-FC82-4BA2-B2D8-3163E0B76F23}" destId="{33846F67-5FA4-48C8-B048-A2412538224A}" srcOrd="3" destOrd="0" presId="urn:microsoft.com/office/officeart/2005/8/layout/cycle4#1"/>
    <dgm:cxn modelId="{73D495C2-0499-4B16-870B-472E264708A4}" type="presParOf" srcId="{33846F67-5FA4-48C8-B048-A2412538224A}" destId="{24306224-40E3-4BD3-AE82-CE61C8405A28}" srcOrd="0" destOrd="0" presId="urn:microsoft.com/office/officeart/2005/8/layout/cycle4#1"/>
    <dgm:cxn modelId="{87463C95-1804-4A1E-BF4F-659B7EF2C322}" type="presParOf" srcId="{33846F67-5FA4-48C8-B048-A2412538224A}" destId="{32420C53-4C5F-4036-B496-5CE0CFF74817}" srcOrd="1" destOrd="0" presId="urn:microsoft.com/office/officeart/2005/8/layout/cycle4#1"/>
    <dgm:cxn modelId="{481AE1B6-73C5-48F2-8B82-E977FB58917E}" type="presParOf" srcId="{9517F00B-FC82-4BA2-B2D8-3163E0B76F23}" destId="{EF335ABF-5416-44EE-ACE0-6222B79A39D8}" srcOrd="4" destOrd="0" presId="urn:microsoft.com/office/officeart/2005/8/layout/cycle4#1"/>
    <dgm:cxn modelId="{37A34508-2FA1-4E32-82A8-52F2F6E959B9}" type="presParOf" srcId="{98312319-2538-4198-B6DA-B0F934700EAF}" destId="{B1481DF9-FE19-4B26-9BF1-7AA65010C63A}" srcOrd="1" destOrd="0" presId="urn:microsoft.com/office/officeart/2005/8/layout/cycle4#1"/>
    <dgm:cxn modelId="{033F924E-83D6-44DD-872C-8746C0DDEC65}" type="presParOf" srcId="{B1481DF9-FE19-4B26-9BF1-7AA65010C63A}" destId="{E70BA328-C568-4538-8468-5240056195EA}" srcOrd="0" destOrd="0" presId="urn:microsoft.com/office/officeart/2005/8/layout/cycle4#1"/>
    <dgm:cxn modelId="{F096A6CE-AE88-4F15-BECC-13AA353D529D}" type="presParOf" srcId="{B1481DF9-FE19-4B26-9BF1-7AA65010C63A}" destId="{38CC1600-32E7-47A6-9CAA-16434BE81CD3}" srcOrd="1" destOrd="0" presId="urn:microsoft.com/office/officeart/2005/8/layout/cycle4#1"/>
    <dgm:cxn modelId="{A31FDA53-4601-48D6-971D-A5BB65779214}" type="presParOf" srcId="{B1481DF9-FE19-4B26-9BF1-7AA65010C63A}" destId="{2D6F1DFA-D33F-4976-9E90-9218015D64A9}" srcOrd="2" destOrd="0" presId="urn:microsoft.com/office/officeart/2005/8/layout/cycle4#1"/>
    <dgm:cxn modelId="{7ED07797-4317-42F5-99EB-437AAB6573A4}" type="presParOf" srcId="{B1481DF9-FE19-4B26-9BF1-7AA65010C63A}" destId="{D72309E7-5DFE-401A-87AA-77BE6BBF3E42}" srcOrd="3" destOrd="0" presId="urn:microsoft.com/office/officeart/2005/8/layout/cycle4#1"/>
    <dgm:cxn modelId="{9D4A9BB3-33A6-480F-ABB5-3B1669F6167D}" type="presParOf" srcId="{B1481DF9-FE19-4B26-9BF1-7AA65010C63A}" destId="{377CA086-8A14-44C6-B778-A9AC6F5BF926}" srcOrd="4" destOrd="0" presId="urn:microsoft.com/office/officeart/2005/8/layout/cycle4#1"/>
    <dgm:cxn modelId="{82A630F8-B732-4390-A79F-93AC7DEDDAC9}" type="presParOf" srcId="{98312319-2538-4198-B6DA-B0F934700EAF}" destId="{2477DBA9-141C-43DB-B34F-60ECA3D54DAA}" srcOrd="2" destOrd="0" presId="urn:microsoft.com/office/officeart/2005/8/layout/cycle4#1"/>
    <dgm:cxn modelId="{19200628-AB36-49A6-85D0-0FA0A644DA50}" type="presParOf" srcId="{98312319-2538-4198-B6DA-B0F934700EAF}" destId="{A06D21F1-AE5D-4FC8-B64E-A7E8CD8D7EF2}" srcOrd="3" destOrd="0" presId="urn:microsoft.com/office/officeart/2005/8/layout/cycle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3D7330-B899-4B1C-B58F-41A5EC504C16}">
      <dsp:nvSpPr>
        <dsp:cNvPr id="0" name=""/>
        <dsp:cNvSpPr/>
      </dsp:nvSpPr>
      <dsp:spPr>
        <a:xfrm>
          <a:off x="5507175" y="3917232"/>
          <a:ext cx="2845767" cy="1843412"/>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6622584"/>
              <a:satOff val="26541"/>
              <a:lumOff val="5752"/>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Number Facts</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Table Facts</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b="1" kern="1200" dirty="0" smtClean="0">
              <a:solidFill>
                <a:sysClr val="windowText" lastClr="000000">
                  <a:hueOff val="0"/>
                  <a:satOff val="0"/>
                  <a:lumOff val="0"/>
                  <a:alphaOff val="0"/>
                </a:sysClr>
              </a:solidFill>
              <a:latin typeface="Calibri"/>
              <a:ea typeface="+mn-ea"/>
              <a:cs typeface="+mn-cs"/>
            </a:rPr>
            <a:t>Making Connections</a:t>
          </a:r>
          <a:endParaRPr lang="en-GB" sz="1800" b="1" kern="1200" dirty="0">
            <a:solidFill>
              <a:sysClr val="windowText" lastClr="000000">
                <a:hueOff val="0"/>
                <a:satOff val="0"/>
                <a:lumOff val="0"/>
                <a:alphaOff val="0"/>
              </a:sysClr>
            </a:solidFill>
            <a:latin typeface="Calibri"/>
            <a:ea typeface="+mn-ea"/>
            <a:cs typeface="+mn-cs"/>
          </a:endParaRPr>
        </a:p>
      </dsp:txBody>
      <dsp:txXfrm>
        <a:off x="6401399" y="4418579"/>
        <a:ext cx="1911049" cy="1301571"/>
      </dsp:txXfrm>
    </dsp:sp>
    <dsp:sp modelId="{24306224-40E3-4BD3-AE82-CE61C8405A28}">
      <dsp:nvSpPr>
        <dsp:cNvPr id="0" name=""/>
        <dsp:cNvSpPr/>
      </dsp:nvSpPr>
      <dsp:spPr>
        <a:xfrm>
          <a:off x="864081" y="3917250"/>
          <a:ext cx="2845767" cy="1843412"/>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Procedural</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Conceptual</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b="1" kern="1200" dirty="0" smtClean="0">
              <a:solidFill>
                <a:sysClr val="windowText" lastClr="000000">
                  <a:hueOff val="0"/>
                  <a:satOff val="0"/>
                  <a:lumOff val="0"/>
                  <a:alphaOff val="0"/>
                </a:sysClr>
              </a:solidFill>
              <a:latin typeface="Calibri"/>
              <a:ea typeface="+mn-ea"/>
              <a:cs typeface="+mn-cs"/>
            </a:rPr>
            <a:t>Making Connections</a:t>
          </a:r>
          <a:endParaRPr lang="en-GB" sz="1800" b="1" kern="1200" dirty="0">
            <a:solidFill>
              <a:sysClr val="windowText" lastClr="000000">
                <a:hueOff val="0"/>
                <a:satOff val="0"/>
                <a:lumOff val="0"/>
                <a:alphaOff val="0"/>
              </a:sysClr>
            </a:solidFill>
            <a:latin typeface="Calibri"/>
            <a:ea typeface="+mn-ea"/>
            <a:cs typeface="+mn-cs"/>
          </a:endParaRPr>
        </a:p>
      </dsp:txBody>
      <dsp:txXfrm>
        <a:off x="904575" y="4418597"/>
        <a:ext cx="1911049" cy="1301571"/>
      </dsp:txXfrm>
    </dsp:sp>
    <dsp:sp modelId="{5AD39154-A209-4AC8-8855-C0F6E69B60AD}">
      <dsp:nvSpPr>
        <dsp:cNvPr id="0" name=""/>
        <dsp:cNvSpPr/>
      </dsp:nvSpPr>
      <dsp:spPr>
        <a:xfrm>
          <a:off x="5507175" y="0"/>
          <a:ext cx="2845767" cy="1843412"/>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3311292"/>
              <a:satOff val="13270"/>
              <a:lumOff val="2876"/>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Chains of Reasoning</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b="1" kern="1200" dirty="0" smtClean="0">
              <a:solidFill>
                <a:sysClr val="windowText" lastClr="000000">
                  <a:hueOff val="0"/>
                  <a:satOff val="0"/>
                  <a:lumOff val="0"/>
                  <a:alphaOff val="0"/>
                </a:sysClr>
              </a:solidFill>
              <a:latin typeface="Calibri"/>
              <a:ea typeface="+mn-ea"/>
              <a:cs typeface="+mn-cs"/>
            </a:rPr>
            <a:t>Making Connections</a:t>
          </a:r>
          <a:endParaRPr lang="en-GB" sz="1800" b="1" kern="1200" dirty="0">
            <a:solidFill>
              <a:sysClr val="windowText" lastClr="000000">
                <a:hueOff val="0"/>
                <a:satOff val="0"/>
                <a:lumOff val="0"/>
                <a:alphaOff val="0"/>
              </a:sysClr>
            </a:solidFill>
            <a:latin typeface="Calibri"/>
            <a:ea typeface="+mn-ea"/>
            <a:cs typeface="+mn-cs"/>
          </a:endParaRPr>
        </a:p>
      </dsp:txBody>
      <dsp:txXfrm>
        <a:off x="6401399" y="40494"/>
        <a:ext cx="1911049" cy="1301571"/>
      </dsp:txXfrm>
    </dsp:sp>
    <dsp:sp modelId="{2B94B00E-2568-4441-956B-A22D3C4EED0E}">
      <dsp:nvSpPr>
        <dsp:cNvPr id="0" name=""/>
        <dsp:cNvSpPr/>
      </dsp:nvSpPr>
      <dsp:spPr>
        <a:xfrm>
          <a:off x="864081" y="0"/>
          <a:ext cx="2845767" cy="1843412"/>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Access</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Pattern</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b="1" kern="1200" dirty="0" smtClean="0">
              <a:solidFill>
                <a:sysClr val="windowText" lastClr="000000">
                  <a:hueOff val="0"/>
                  <a:satOff val="0"/>
                  <a:lumOff val="0"/>
                  <a:alphaOff val="0"/>
                </a:sysClr>
              </a:solidFill>
              <a:latin typeface="Calibri"/>
              <a:ea typeface="+mn-ea"/>
              <a:cs typeface="+mn-cs"/>
            </a:rPr>
            <a:t>Making Connections</a:t>
          </a:r>
          <a:endParaRPr lang="en-GB" sz="1800" b="1" kern="1200" dirty="0">
            <a:solidFill>
              <a:sysClr val="windowText" lastClr="000000">
                <a:hueOff val="0"/>
                <a:satOff val="0"/>
                <a:lumOff val="0"/>
                <a:alphaOff val="0"/>
              </a:sysClr>
            </a:solidFill>
            <a:latin typeface="Calibri"/>
            <a:ea typeface="+mn-ea"/>
            <a:cs typeface="+mn-cs"/>
          </a:endParaRPr>
        </a:p>
      </dsp:txBody>
      <dsp:txXfrm>
        <a:off x="904575" y="40494"/>
        <a:ext cx="1911049" cy="1301571"/>
      </dsp:txXfrm>
    </dsp:sp>
    <dsp:sp modelId="{E70BA328-C568-4538-8468-5240056195EA}">
      <dsp:nvSpPr>
        <dsp:cNvPr id="0" name=""/>
        <dsp:cNvSpPr/>
      </dsp:nvSpPr>
      <dsp:spPr>
        <a:xfrm>
          <a:off x="2056762" y="328582"/>
          <a:ext cx="2494367" cy="2494367"/>
        </a:xfrm>
        <a:prstGeom prst="pieWedge">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GB" sz="1800" b="1" kern="1200" dirty="0" smtClean="0">
              <a:solidFill>
                <a:sysClr val="windowText" lastClr="000000"/>
              </a:solidFill>
              <a:latin typeface="Calibri"/>
              <a:ea typeface="+mn-ea"/>
              <a:cs typeface="+mn-cs"/>
            </a:rPr>
            <a:t>Representation</a:t>
          </a:r>
        </a:p>
        <a:p>
          <a:pPr lvl="0" algn="ctr" defTabSz="800100">
            <a:lnSpc>
              <a:spcPct val="90000"/>
            </a:lnSpc>
            <a:spcBef>
              <a:spcPct val="0"/>
            </a:spcBef>
            <a:spcAft>
              <a:spcPct val="35000"/>
            </a:spcAft>
          </a:pPr>
          <a:r>
            <a:rPr lang="en-GB" sz="1800" b="1" kern="1200" dirty="0" smtClean="0">
              <a:solidFill>
                <a:sysClr val="windowText" lastClr="000000"/>
              </a:solidFill>
              <a:latin typeface="Calibri"/>
              <a:ea typeface="+mn-ea"/>
              <a:cs typeface="+mn-cs"/>
            </a:rPr>
            <a:t>&amp; Structure</a:t>
          </a:r>
          <a:endParaRPr lang="en-GB" sz="1800" b="1" kern="1200" dirty="0">
            <a:solidFill>
              <a:sysClr val="windowText" lastClr="000000"/>
            </a:solidFill>
            <a:latin typeface="Calibri"/>
            <a:ea typeface="+mn-ea"/>
            <a:cs typeface="+mn-cs"/>
          </a:endParaRPr>
        </a:p>
      </dsp:txBody>
      <dsp:txXfrm>
        <a:off x="2787345" y="1059165"/>
        <a:ext cx="1763784" cy="1763784"/>
      </dsp:txXfrm>
    </dsp:sp>
    <dsp:sp modelId="{38CC1600-32E7-47A6-9CAA-16434BE81CD3}">
      <dsp:nvSpPr>
        <dsp:cNvPr id="0" name=""/>
        <dsp:cNvSpPr/>
      </dsp:nvSpPr>
      <dsp:spPr>
        <a:xfrm rot="5400000">
          <a:off x="4666118" y="328357"/>
          <a:ext cx="2494367" cy="2494367"/>
        </a:xfrm>
        <a:prstGeom prst="pieWedge">
          <a:avLst/>
        </a:prstGeom>
        <a:solidFill>
          <a:srgbClr val="4BACC6">
            <a:hueOff val="-3311292"/>
            <a:satOff val="13270"/>
            <a:lumOff val="2876"/>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GB" sz="1900" b="1" kern="1200" dirty="0" smtClean="0">
              <a:solidFill>
                <a:sysClr val="windowText" lastClr="000000"/>
              </a:solidFill>
              <a:latin typeface="Calibri"/>
              <a:ea typeface="+mn-ea"/>
              <a:cs typeface="+mn-cs"/>
            </a:rPr>
            <a:t>Mathematical Thinking</a:t>
          </a:r>
          <a:endParaRPr lang="en-GB" sz="1900" b="1" kern="1200" dirty="0">
            <a:solidFill>
              <a:sysClr val="windowText" lastClr="000000"/>
            </a:solidFill>
            <a:latin typeface="Calibri"/>
            <a:ea typeface="+mn-ea"/>
            <a:cs typeface="+mn-cs"/>
          </a:endParaRPr>
        </a:p>
      </dsp:txBody>
      <dsp:txXfrm rot="-5400000">
        <a:off x="4666118" y="1058940"/>
        <a:ext cx="1763784" cy="1763784"/>
      </dsp:txXfrm>
    </dsp:sp>
    <dsp:sp modelId="{2D6F1DFA-D33F-4976-9E90-9218015D64A9}">
      <dsp:nvSpPr>
        <dsp:cNvPr id="0" name=""/>
        <dsp:cNvSpPr/>
      </dsp:nvSpPr>
      <dsp:spPr>
        <a:xfrm rot="10800000">
          <a:off x="4666118" y="2937938"/>
          <a:ext cx="2494367" cy="2494367"/>
        </a:xfrm>
        <a:prstGeom prst="pieWedge">
          <a:avLst/>
        </a:prstGeom>
        <a:solidFill>
          <a:srgbClr val="4BACC6">
            <a:hueOff val="-6622584"/>
            <a:satOff val="26541"/>
            <a:lumOff val="5752"/>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GB" sz="2800" b="1" kern="1200" dirty="0" smtClean="0">
              <a:solidFill>
                <a:sysClr val="windowText" lastClr="000000"/>
              </a:solidFill>
              <a:latin typeface="Calibri"/>
              <a:ea typeface="+mn-ea"/>
              <a:cs typeface="+mn-cs"/>
            </a:rPr>
            <a:t>Fluency</a:t>
          </a:r>
          <a:endParaRPr lang="en-GB" sz="2800" b="1" kern="1200" dirty="0">
            <a:solidFill>
              <a:sysClr val="windowText" lastClr="000000"/>
            </a:solidFill>
            <a:latin typeface="Calibri"/>
            <a:ea typeface="+mn-ea"/>
            <a:cs typeface="+mn-cs"/>
          </a:endParaRPr>
        </a:p>
      </dsp:txBody>
      <dsp:txXfrm rot="10800000">
        <a:off x="4666118" y="2937938"/>
        <a:ext cx="1763784" cy="1763784"/>
      </dsp:txXfrm>
    </dsp:sp>
    <dsp:sp modelId="{D72309E7-5DFE-401A-87AA-77BE6BBF3E42}">
      <dsp:nvSpPr>
        <dsp:cNvPr id="0" name=""/>
        <dsp:cNvSpPr/>
      </dsp:nvSpPr>
      <dsp:spPr>
        <a:xfrm rot="16200000">
          <a:off x="2056538" y="2937938"/>
          <a:ext cx="2494367" cy="2494367"/>
        </a:xfrm>
        <a:prstGeom prst="pieWedge">
          <a:avLst/>
        </a:prstGeom>
        <a:solidFill>
          <a:srgbClr val="4BACC6">
            <a:hueOff val="-9933876"/>
            <a:satOff val="39811"/>
            <a:lumOff val="8628"/>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GB" sz="2800" b="1" kern="1200" dirty="0" smtClean="0">
              <a:solidFill>
                <a:sysClr val="windowText" lastClr="000000"/>
              </a:solidFill>
              <a:latin typeface="Calibri"/>
              <a:ea typeface="+mn-ea"/>
              <a:cs typeface="+mn-cs"/>
            </a:rPr>
            <a:t>Variation</a:t>
          </a:r>
          <a:endParaRPr lang="en-GB" sz="2800" b="1" kern="1200" dirty="0">
            <a:solidFill>
              <a:sysClr val="windowText" lastClr="000000"/>
            </a:solidFill>
            <a:latin typeface="Calibri"/>
            <a:ea typeface="+mn-ea"/>
            <a:cs typeface="+mn-cs"/>
          </a:endParaRPr>
        </a:p>
      </dsp:txBody>
      <dsp:txXfrm rot="5400000">
        <a:off x="2787121" y="2937938"/>
        <a:ext cx="1763784" cy="1763784"/>
      </dsp:txXfrm>
    </dsp:sp>
    <dsp:sp modelId="{2477DBA9-141C-43DB-B34F-60ECA3D54DAA}">
      <dsp:nvSpPr>
        <dsp:cNvPr id="0" name=""/>
        <dsp:cNvSpPr/>
      </dsp:nvSpPr>
      <dsp:spPr>
        <a:xfrm>
          <a:off x="4177902" y="2361871"/>
          <a:ext cx="861219" cy="748886"/>
        </a:xfrm>
        <a:prstGeom prst="circularArrow">
          <a:avLst/>
        </a:prstGeom>
        <a:solidFill>
          <a:srgbClr val="4BACC6">
            <a:tint val="40000"/>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 modelId="{A06D21F1-AE5D-4FC8-B64E-A7E8CD8D7EF2}">
      <dsp:nvSpPr>
        <dsp:cNvPr id="0" name=""/>
        <dsp:cNvSpPr/>
      </dsp:nvSpPr>
      <dsp:spPr>
        <a:xfrm rot="10800000">
          <a:off x="4177902" y="2649904"/>
          <a:ext cx="861219" cy="748886"/>
        </a:xfrm>
        <a:prstGeom prst="circularArrow">
          <a:avLst/>
        </a:prstGeom>
        <a:solidFill>
          <a:srgbClr val="4BACC6">
            <a:tint val="40000"/>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3D7330-B899-4B1C-B58F-41A5EC504C16}">
      <dsp:nvSpPr>
        <dsp:cNvPr id="0" name=""/>
        <dsp:cNvSpPr/>
      </dsp:nvSpPr>
      <dsp:spPr>
        <a:xfrm>
          <a:off x="5507175" y="3917232"/>
          <a:ext cx="2845767" cy="1843412"/>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6622584"/>
              <a:satOff val="26541"/>
              <a:lumOff val="5752"/>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Number Facts</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Table Facts</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b="1" kern="1200" dirty="0" smtClean="0">
              <a:solidFill>
                <a:sysClr val="windowText" lastClr="000000">
                  <a:hueOff val="0"/>
                  <a:satOff val="0"/>
                  <a:lumOff val="0"/>
                  <a:alphaOff val="0"/>
                </a:sysClr>
              </a:solidFill>
              <a:latin typeface="Calibri"/>
              <a:ea typeface="+mn-ea"/>
              <a:cs typeface="+mn-cs"/>
            </a:rPr>
            <a:t>Making Connections</a:t>
          </a:r>
          <a:endParaRPr lang="en-GB" sz="1800" b="1" kern="1200" dirty="0">
            <a:solidFill>
              <a:sysClr val="windowText" lastClr="000000">
                <a:hueOff val="0"/>
                <a:satOff val="0"/>
                <a:lumOff val="0"/>
                <a:alphaOff val="0"/>
              </a:sysClr>
            </a:solidFill>
            <a:latin typeface="Calibri"/>
            <a:ea typeface="+mn-ea"/>
            <a:cs typeface="+mn-cs"/>
          </a:endParaRPr>
        </a:p>
      </dsp:txBody>
      <dsp:txXfrm>
        <a:off x="6401399" y="4418579"/>
        <a:ext cx="1911049" cy="1301571"/>
      </dsp:txXfrm>
    </dsp:sp>
    <dsp:sp modelId="{24306224-40E3-4BD3-AE82-CE61C8405A28}">
      <dsp:nvSpPr>
        <dsp:cNvPr id="0" name=""/>
        <dsp:cNvSpPr/>
      </dsp:nvSpPr>
      <dsp:spPr>
        <a:xfrm>
          <a:off x="864081" y="3917250"/>
          <a:ext cx="2845767" cy="1843412"/>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Procedural</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Conceptual</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b="1" kern="1200" dirty="0" smtClean="0">
              <a:solidFill>
                <a:sysClr val="windowText" lastClr="000000">
                  <a:hueOff val="0"/>
                  <a:satOff val="0"/>
                  <a:lumOff val="0"/>
                  <a:alphaOff val="0"/>
                </a:sysClr>
              </a:solidFill>
              <a:latin typeface="Calibri"/>
              <a:ea typeface="+mn-ea"/>
              <a:cs typeface="+mn-cs"/>
            </a:rPr>
            <a:t>Making Connections</a:t>
          </a:r>
          <a:endParaRPr lang="en-GB" sz="1800" b="1" kern="1200" dirty="0">
            <a:solidFill>
              <a:sysClr val="windowText" lastClr="000000">
                <a:hueOff val="0"/>
                <a:satOff val="0"/>
                <a:lumOff val="0"/>
                <a:alphaOff val="0"/>
              </a:sysClr>
            </a:solidFill>
            <a:latin typeface="Calibri"/>
            <a:ea typeface="+mn-ea"/>
            <a:cs typeface="+mn-cs"/>
          </a:endParaRPr>
        </a:p>
      </dsp:txBody>
      <dsp:txXfrm>
        <a:off x="904575" y="4418597"/>
        <a:ext cx="1911049" cy="1301571"/>
      </dsp:txXfrm>
    </dsp:sp>
    <dsp:sp modelId="{5AD39154-A209-4AC8-8855-C0F6E69B60AD}">
      <dsp:nvSpPr>
        <dsp:cNvPr id="0" name=""/>
        <dsp:cNvSpPr/>
      </dsp:nvSpPr>
      <dsp:spPr>
        <a:xfrm>
          <a:off x="5507175" y="0"/>
          <a:ext cx="2845767" cy="1843412"/>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3311292"/>
              <a:satOff val="13270"/>
              <a:lumOff val="2876"/>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Chains of Reasoning</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b="1" kern="1200" dirty="0" smtClean="0">
              <a:solidFill>
                <a:sysClr val="windowText" lastClr="000000">
                  <a:hueOff val="0"/>
                  <a:satOff val="0"/>
                  <a:lumOff val="0"/>
                  <a:alphaOff val="0"/>
                </a:sysClr>
              </a:solidFill>
              <a:latin typeface="Calibri"/>
              <a:ea typeface="+mn-ea"/>
              <a:cs typeface="+mn-cs"/>
            </a:rPr>
            <a:t>Making Connections</a:t>
          </a:r>
          <a:endParaRPr lang="en-GB" sz="1800" b="1" kern="1200" dirty="0">
            <a:solidFill>
              <a:sysClr val="windowText" lastClr="000000">
                <a:hueOff val="0"/>
                <a:satOff val="0"/>
                <a:lumOff val="0"/>
                <a:alphaOff val="0"/>
              </a:sysClr>
            </a:solidFill>
            <a:latin typeface="Calibri"/>
            <a:ea typeface="+mn-ea"/>
            <a:cs typeface="+mn-cs"/>
          </a:endParaRPr>
        </a:p>
      </dsp:txBody>
      <dsp:txXfrm>
        <a:off x="6401399" y="40494"/>
        <a:ext cx="1911049" cy="1301571"/>
      </dsp:txXfrm>
    </dsp:sp>
    <dsp:sp modelId="{2B94B00E-2568-4441-956B-A22D3C4EED0E}">
      <dsp:nvSpPr>
        <dsp:cNvPr id="0" name=""/>
        <dsp:cNvSpPr/>
      </dsp:nvSpPr>
      <dsp:spPr>
        <a:xfrm>
          <a:off x="864081" y="0"/>
          <a:ext cx="2845767" cy="1843412"/>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Access</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kern="1200" dirty="0" smtClean="0">
              <a:solidFill>
                <a:sysClr val="windowText" lastClr="000000">
                  <a:hueOff val="0"/>
                  <a:satOff val="0"/>
                  <a:lumOff val="0"/>
                  <a:alphaOff val="0"/>
                </a:sysClr>
              </a:solidFill>
              <a:latin typeface="Calibri"/>
              <a:ea typeface="+mn-ea"/>
              <a:cs typeface="+mn-cs"/>
            </a:rPr>
            <a:t>Pattern</a:t>
          </a:r>
          <a:endParaRPr lang="en-GB" sz="1800" kern="1200" dirty="0">
            <a:solidFill>
              <a:sysClr val="windowText" lastClr="000000">
                <a:hueOff val="0"/>
                <a:satOff val="0"/>
                <a:lumOff val="0"/>
                <a:alphaOff val="0"/>
              </a:sysClr>
            </a:solidFill>
            <a:latin typeface="Calibri"/>
            <a:ea typeface="+mn-ea"/>
            <a:cs typeface="+mn-cs"/>
          </a:endParaRPr>
        </a:p>
        <a:p>
          <a:pPr marL="171450" lvl="1" indent="-171450" algn="l" defTabSz="800100">
            <a:lnSpc>
              <a:spcPct val="90000"/>
            </a:lnSpc>
            <a:spcBef>
              <a:spcPct val="0"/>
            </a:spcBef>
            <a:spcAft>
              <a:spcPct val="15000"/>
            </a:spcAft>
            <a:buChar char="••"/>
          </a:pPr>
          <a:r>
            <a:rPr lang="en-GB" sz="1800" b="1" kern="1200" dirty="0" smtClean="0">
              <a:solidFill>
                <a:sysClr val="windowText" lastClr="000000">
                  <a:hueOff val="0"/>
                  <a:satOff val="0"/>
                  <a:lumOff val="0"/>
                  <a:alphaOff val="0"/>
                </a:sysClr>
              </a:solidFill>
              <a:latin typeface="Calibri"/>
              <a:ea typeface="+mn-ea"/>
              <a:cs typeface="+mn-cs"/>
            </a:rPr>
            <a:t>Making Connections</a:t>
          </a:r>
          <a:endParaRPr lang="en-GB" sz="1800" b="1" kern="1200" dirty="0">
            <a:solidFill>
              <a:sysClr val="windowText" lastClr="000000">
                <a:hueOff val="0"/>
                <a:satOff val="0"/>
                <a:lumOff val="0"/>
                <a:alphaOff val="0"/>
              </a:sysClr>
            </a:solidFill>
            <a:latin typeface="Calibri"/>
            <a:ea typeface="+mn-ea"/>
            <a:cs typeface="+mn-cs"/>
          </a:endParaRPr>
        </a:p>
      </dsp:txBody>
      <dsp:txXfrm>
        <a:off x="904575" y="40494"/>
        <a:ext cx="1911049" cy="1301571"/>
      </dsp:txXfrm>
    </dsp:sp>
    <dsp:sp modelId="{E70BA328-C568-4538-8468-5240056195EA}">
      <dsp:nvSpPr>
        <dsp:cNvPr id="0" name=""/>
        <dsp:cNvSpPr/>
      </dsp:nvSpPr>
      <dsp:spPr>
        <a:xfrm>
          <a:off x="2056762" y="328582"/>
          <a:ext cx="2494367" cy="2494367"/>
        </a:xfrm>
        <a:prstGeom prst="pieWedge">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GB" sz="1800" b="1" kern="1200" dirty="0" smtClean="0">
              <a:solidFill>
                <a:sysClr val="windowText" lastClr="000000"/>
              </a:solidFill>
              <a:latin typeface="Calibri"/>
              <a:ea typeface="+mn-ea"/>
              <a:cs typeface="+mn-cs"/>
            </a:rPr>
            <a:t>Representation</a:t>
          </a:r>
        </a:p>
        <a:p>
          <a:pPr lvl="0" algn="ctr" defTabSz="800100">
            <a:lnSpc>
              <a:spcPct val="90000"/>
            </a:lnSpc>
            <a:spcBef>
              <a:spcPct val="0"/>
            </a:spcBef>
            <a:spcAft>
              <a:spcPct val="35000"/>
            </a:spcAft>
          </a:pPr>
          <a:r>
            <a:rPr lang="en-GB" sz="1800" b="1" kern="1200" dirty="0" smtClean="0">
              <a:solidFill>
                <a:sysClr val="windowText" lastClr="000000"/>
              </a:solidFill>
              <a:latin typeface="Calibri"/>
              <a:ea typeface="+mn-ea"/>
              <a:cs typeface="+mn-cs"/>
            </a:rPr>
            <a:t>&amp; Structure</a:t>
          </a:r>
          <a:endParaRPr lang="en-GB" sz="1800" b="1" kern="1200" dirty="0">
            <a:solidFill>
              <a:sysClr val="windowText" lastClr="000000"/>
            </a:solidFill>
            <a:latin typeface="Calibri"/>
            <a:ea typeface="+mn-ea"/>
            <a:cs typeface="+mn-cs"/>
          </a:endParaRPr>
        </a:p>
      </dsp:txBody>
      <dsp:txXfrm>
        <a:off x="2787345" y="1059165"/>
        <a:ext cx="1763784" cy="1763784"/>
      </dsp:txXfrm>
    </dsp:sp>
    <dsp:sp modelId="{38CC1600-32E7-47A6-9CAA-16434BE81CD3}">
      <dsp:nvSpPr>
        <dsp:cNvPr id="0" name=""/>
        <dsp:cNvSpPr/>
      </dsp:nvSpPr>
      <dsp:spPr>
        <a:xfrm rot="5400000">
          <a:off x="4666118" y="328357"/>
          <a:ext cx="2494367" cy="2494367"/>
        </a:xfrm>
        <a:prstGeom prst="pieWedge">
          <a:avLst/>
        </a:prstGeom>
        <a:solidFill>
          <a:srgbClr val="4BACC6">
            <a:hueOff val="-3311292"/>
            <a:satOff val="13270"/>
            <a:lumOff val="2876"/>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GB" sz="1900" b="1" kern="1200" dirty="0" smtClean="0">
              <a:solidFill>
                <a:sysClr val="windowText" lastClr="000000"/>
              </a:solidFill>
              <a:latin typeface="Calibri"/>
              <a:ea typeface="+mn-ea"/>
              <a:cs typeface="+mn-cs"/>
            </a:rPr>
            <a:t>Mathematical Thinking</a:t>
          </a:r>
          <a:endParaRPr lang="en-GB" sz="1900" b="1" kern="1200" dirty="0">
            <a:solidFill>
              <a:sysClr val="windowText" lastClr="000000"/>
            </a:solidFill>
            <a:latin typeface="Calibri"/>
            <a:ea typeface="+mn-ea"/>
            <a:cs typeface="+mn-cs"/>
          </a:endParaRPr>
        </a:p>
      </dsp:txBody>
      <dsp:txXfrm rot="-5400000">
        <a:off x="4666118" y="1058940"/>
        <a:ext cx="1763784" cy="1763784"/>
      </dsp:txXfrm>
    </dsp:sp>
    <dsp:sp modelId="{2D6F1DFA-D33F-4976-9E90-9218015D64A9}">
      <dsp:nvSpPr>
        <dsp:cNvPr id="0" name=""/>
        <dsp:cNvSpPr/>
      </dsp:nvSpPr>
      <dsp:spPr>
        <a:xfrm rot="10800000">
          <a:off x="4666118" y="2937938"/>
          <a:ext cx="2494367" cy="2494367"/>
        </a:xfrm>
        <a:prstGeom prst="pieWedge">
          <a:avLst/>
        </a:prstGeom>
        <a:solidFill>
          <a:srgbClr val="4BACC6">
            <a:hueOff val="-6622584"/>
            <a:satOff val="26541"/>
            <a:lumOff val="5752"/>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GB" sz="2800" b="1" kern="1200" dirty="0" smtClean="0">
              <a:solidFill>
                <a:sysClr val="windowText" lastClr="000000"/>
              </a:solidFill>
              <a:latin typeface="Calibri"/>
              <a:ea typeface="+mn-ea"/>
              <a:cs typeface="+mn-cs"/>
            </a:rPr>
            <a:t>Fluency</a:t>
          </a:r>
          <a:endParaRPr lang="en-GB" sz="2800" b="1" kern="1200" dirty="0">
            <a:solidFill>
              <a:sysClr val="windowText" lastClr="000000"/>
            </a:solidFill>
            <a:latin typeface="Calibri"/>
            <a:ea typeface="+mn-ea"/>
            <a:cs typeface="+mn-cs"/>
          </a:endParaRPr>
        </a:p>
      </dsp:txBody>
      <dsp:txXfrm rot="10800000">
        <a:off x="4666118" y="2937938"/>
        <a:ext cx="1763784" cy="1763784"/>
      </dsp:txXfrm>
    </dsp:sp>
    <dsp:sp modelId="{D72309E7-5DFE-401A-87AA-77BE6BBF3E42}">
      <dsp:nvSpPr>
        <dsp:cNvPr id="0" name=""/>
        <dsp:cNvSpPr/>
      </dsp:nvSpPr>
      <dsp:spPr>
        <a:xfrm rot="16200000">
          <a:off x="2056538" y="2937938"/>
          <a:ext cx="2494367" cy="2494367"/>
        </a:xfrm>
        <a:prstGeom prst="pieWedge">
          <a:avLst/>
        </a:prstGeom>
        <a:solidFill>
          <a:srgbClr val="4BACC6">
            <a:hueOff val="-9933876"/>
            <a:satOff val="39811"/>
            <a:lumOff val="8628"/>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GB" sz="2800" b="1" kern="1200" dirty="0" smtClean="0">
              <a:solidFill>
                <a:sysClr val="windowText" lastClr="000000"/>
              </a:solidFill>
              <a:latin typeface="Calibri"/>
              <a:ea typeface="+mn-ea"/>
              <a:cs typeface="+mn-cs"/>
            </a:rPr>
            <a:t>Variation</a:t>
          </a:r>
          <a:endParaRPr lang="en-GB" sz="2800" b="1" kern="1200" dirty="0">
            <a:solidFill>
              <a:sysClr val="windowText" lastClr="000000"/>
            </a:solidFill>
            <a:latin typeface="Calibri"/>
            <a:ea typeface="+mn-ea"/>
            <a:cs typeface="+mn-cs"/>
          </a:endParaRPr>
        </a:p>
      </dsp:txBody>
      <dsp:txXfrm rot="5400000">
        <a:off x="2787121" y="2937938"/>
        <a:ext cx="1763784" cy="1763784"/>
      </dsp:txXfrm>
    </dsp:sp>
    <dsp:sp modelId="{2477DBA9-141C-43DB-B34F-60ECA3D54DAA}">
      <dsp:nvSpPr>
        <dsp:cNvPr id="0" name=""/>
        <dsp:cNvSpPr/>
      </dsp:nvSpPr>
      <dsp:spPr>
        <a:xfrm>
          <a:off x="4177902" y="2361871"/>
          <a:ext cx="861219" cy="748886"/>
        </a:xfrm>
        <a:prstGeom prst="circularArrow">
          <a:avLst/>
        </a:prstGeom>
        <a:solidFill>
          <a:srgbClr val="4BACC6">
            <a:tint val="40000"/>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 modelId="{A06D21F1-AE5D-4FC8-B64E-A7E8CD8D7EF2}">
      <dsp:nvSpPr>
        <dsp:cNvPr id="0" name=""/>
        <dsp:cNvSpPr/>
      </dsp:nvSpPr>
      <dsp:spPr>
        <a:xfrm rot="10800000">
          <a:off x="4177902" y="2649904"/>
          <a:ext cx="861219" cy="748886"/>
        </a:xfrm>
        <a:prstGeom prst="circularArrow">
          <a:avLst/>
        </a:prstGeom>
        <a:solidFill>
          <a:srgbClr val="4BACC6">
            <a:tint val="40000"/>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27E955-E0D7-471B-A896-46A2C6EB14E7}" type="datetimeFigureOut">
              <a:rPr lang="en-GB" smtClean="0"/>
              <a:t>05/12/2017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85DA39-E352-44B2-8AF2-00CBF341A850}" type="slidenum">
              <a:rPr lang="en-GB" smtClean="0"/>
              <a:t>‹#›</a:t>
            </a:fld>
            <a:endParaRPr lang="en-GB"/>
          </a:p>
        </p:txBody>
      </p:sp>
    </p:spTree>
    <p:extLst>
      <p:ext uri="{BB962C8B-B14F-4D97-AF65-F5344CB8AC3E}">
        <p14:creationId xmlns:p14="http://schemas.microsoft.com/office/powerpoint/2010/main" val="3939594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20000"/>
              </a:spcBef>
              <a:spcAft>
                <a:spcPct val="0"/>
              </a:spcAft>
              <a:buClr>
                <a:srgbClr val="00628C"/>
              </a:buClr>
              <a:buFont typeface="Arial" charset="0"/>
              <a:buChar char="●"/>
              <a:defRPr sz="2800">
                <a:solidFill>
                  <a:schemeClr val="tx1"/>
                </a:solidFill>
                <a:latin typeface="Arial" charset="0"/>
              </a:defRPr>
            </a:lvl6pPr>
            <a:lvl7pPr marL="2971800" indent="-228600" eaLnBrk="0" fontAlgn="base" hangingPunct="0">
              <a:spcBef>
                <a:spcPct val="20000"/>
              </a:spcBef>
              <a:spcAft>
                <a:spcPct val="0"/>
              </a:spcAft>
              <a:buClr>
                <a:srgbClr val="00628C"/>
              </a:buClr>
              <a:buFont typeface="Arial" charset="0"/>
              <a:buChar char="●"/>
              <a:defRPr sz="2800">
                <a:solidFill>
                  <a:schemeClr val="tx1"/>
                </a:solidFill>
                <a:latin typeface="Arial" charset="0"/>
              </a:defRPr>
            </a:lvl7pPr>
            <a:lvl8pPr marL="3429000" indent="-228600" eaLnBrk="0" fontAlgn="base" hangingPunct="0">
              <a:spcBef>
                <a:spcPct val="20000"/>
              </a:spcBef>
              <a:spcAft>
                <a:spcPct val="0"/>
              </a:spcAft>
              <a:buClr>
                <a:srgbClr val="00628C"/>
              </a:buClr>
              <a:buFont typeface="Arial" charset="0"/>
              <a:buChar char="●"/>
              <a:defRPr sz="2800">
                <a:solidFill>
                  <a:schemeClr val="tx1"/>
                </a:solidFill>
                <a:latin typeface="Arial" charset="0"/>
              </a:defRPr>
            </a:lvl8pPr>
            <a:lvl9pPr marL="3886200" indent="-228600" eaLnBrk="0" fontAlgn="base" hangingPunct="0">
              <a:spcBef>
                <a:spcPct val="20000"/>
              </a:spcBef>
              <a:spcAft>
                <a:spcPct val="0"/>
              </a:spcAft>
              <a:buClr>
                <a:srgbClr val="00628C"/>
              </a:buClr>
              <a:buFont typeface="Arial" charset="0"/>
              <a:buChar char="●"/>
              <a:defRPr sz="2800">
                <a:solidFill>
                  <a:schemeClr val="tx1"/>
                </a:solidFill>
                <a:latin typeface="Arial" charset="0"/>
              </a:defRPr>
            </a:lvl9pPr>
          </a:lstStyle>
          <a:p>
            <a:pPr eaLnBrk="1" hangingPunct="1"/>
            <a:fld id="{8CAD3130-309B-49C0-A72E-D9D3D1A4A7C9}" type="slidenum">
              <a:rPr lang="en-GB" altLang="en-US" sz="1200">
                <a:solidFill>
                  <a:prstClr val="black"/>
                </a:solidFill>
              </a:rPr>
              <a:pPr eaLnBrk="1" hangingPunct="1"/>
              <a:t>1</a:t>
            </a:fld>
            <a:endParaRPr lang="en-GB" altLang="en-US" sz="120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Arial" pitchFamily="34" charset="0"/>
              </a:defRPr>
            </a:lvl1pPr>
            <a:lvl2pPr marL="710783" indent="-273378">
              <a:defRPr sz="2700">
                <a:solidFill>
                  <a:schemeClr val="tx1"/>
                </a:solidFill>
                <a:latin typeface="Arial" pitchFamily="34" charset="0"/>
              </a:defRPr>
            </a:lvl2pPr>
            <a:lvl3pPr marL="1093512" indent="-218703">
              <a:defRPr sz="2700">
                <a:solidFill>
                  <a:schemeClr val="tx1"/>
                </a:solidFill>
                <a:latin typeface="Arial" pitchFamily="34" charset="0"/>
              </a:defRPr>
            </a:lvl3pPr>
            <a:lvl4pPr marL="1530916" indent="-218703">
              <a:defRPr sz="2700">
                <a:solidFill>
                  <a:schemeClr val="tx1"/>
                </a:solidFill>
                <a:latin typeface="Arial" pitchFamily="34" charset="0"/>
              </a:defRPr>
            </a:lvl4pPr>
            <a:lvl5pPr marL="1968321" indent="-218703">
              <a:defRPr sz="2700">
                <a:solidFill>
                  <a:schemeClr val="tx1"/>
                </a:solidFill>
                <a:latin typeface="Arial" pitchFamily="34" charset="0"/>
              </a:defRPr>
            </a:lvl5pPr>
            <a:lvl6pPr marL="2405726" indent="-218703" eaLnBrk="0" fontAlgn="base" hangingPunct="0">
              <a:spcBef>
                <a:spcPct val="0"/>
              </a:spcBef>
              <a:spcAft>
                <a:spcPct val="0"/>
              </a:spcAft>
              <a:defRPr sz="2700">
                <a:solidFill>
                  <a:schemeClr val="tx1"/>
                </a:solidFill>
                <a:latin typeface="Arial" pitchFamily="34" charset="0"/>
              </a:defRPr>
            </a:lvl6pPr>
            <a:lvl7pPr marL="2843130" indent="-218703" eaLnBrk="0" fontAlgn="base" hangingPunct="0">
              <a:spcBef>
                <a:spcPct val="0"/>
              </a:spcBef>
              <a:spcAft>
                <a:spcPct val="0"/>
              </a:spcAft>
              <a:defRPr sz="2700">
                <a:solidFill>
                  <a:schemeClr val="tx1"/>
                </a:solidFill>
                <a:latin typeface="Arial" pitchFamily="34" charset="0"/>
              </a:defRPr>
            </a:lvl7pPr>
            <a:lvl8pPr marL="3280536" indent="-218703" eaLnBrk="0" fontAlgn="base" hangingPunct="0">
              <a:spcBef>
                <a:spcPct val="0"/>
              </a:spcBef>
              <a:spcAft>
                <a:spcPct val="0"/>
              </a:spcAft>
              <a:defRPr sz="2700">
                <a:solidFill>
                  <a:schemeClr val="tx1"/>
                </a:solidFill>
                <a:latin typeface="Arial" pitchFamily="34" charset="0"/>
              </a:defRPr>
            </a:lvl8pPr>
            <a:lvl9pPr marL="3717940" indent="-218703" eaLnBrk="0" fontAlgn="base" hangingPunct="0">
              <a:spcBef>
                <a:spcPct val="0"/>
              </a:spcBef>
              <a:spcAft>
                <a:spcPct val="0"/>
              </a:spcAft>
              <a:defRPr sz="2700">
                <a:solidFill>
                  <a:schemeClr val="tx1"/>
                </a:solidFill>
                <a:latin typeface="Arial" pitchFamily="34" charset="0"/>
              </a:defRPr>
            </a:lvl9pPr>
          </a:lstStyle>
          <a:p>
            <a:fld id="{B0DC414F-495E-4ECD-A725-7703D5457F46}" type="slidenum">
              <a:rPr lang="en-GB" altLang="en-US" sz="1100"/>
              <a:pPr/>
              <a:t>2</a:t>
            </a:fld>
            <a:endParaRPr lang="en-GB" altLang="en-US" sz="11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Arial" pitchFamily="34" charset="0"/>
              </a:defRPr>
            </a:lvl1pPr>
            <a:lvl2pPr marL="710783" indent="-273378">
              <a:defRPr sz="2700">
                <a:solidFill>
                  <a:schemeClr val="tx1"/>
                </a:solidFill>
                <a:latin typeface="Arial" pitchFamily="34" charset="0"/>
              </a:defRPr>
            </a:lvl2pPr>
            <a:lvl3pPr marL="1093512" indent="-218703">
              <a:defRPr sz="2700">
                <a:solidFill>
                  <a:schemeClr val="tx1"/>
                </a:solidFill>
                <a:latin typeface="Arial" pitchFamily="34" charset="0"/>
              </a:defRPr>
            </a:lvl3pPr>
            <a:lvl4pPr marL="1530916" indent="-218703">
              <a:defRPr sz="2700">
                <a:solidFill>
                  <a:schemeClr val="tx1"/>
                </a:solidFill>
                <a:latin typeface="Arial" pitchFamily="34" charset="0"/>
              </a:defRPr>
            </a:lvl4pPr>
            <a:lvl5pPr marL="1968321" indent="-218703">
              <a:defRPr sz="2700">
                <a:solidFill>
                  <a:schemeClr val="tx1"/>
                </a:solidFill>
                <a:latin typeface="Arial" pitchFamily="34" charset="0"/>
              </a:defRPr>
            </a:lvl5pPr>
            <a:lvl6pPr marL="2405726" indent="-218703" eaLnBrk="0" fontAlgn="base" hangingPunct="0">
              <a:spcBef>
                <a:spcPct val="0"/>
              </a:spcBef>
              <a:spcAft>
                <a:spcPct val="0"/>
              </a:spcAft>
              <a:defRPr sz="2700">
                <a:solidFill>
                  <a:schemeClr val="tx1"/>
                </a:solidFill>
                <a:latin typeface="Arial" pitchFamily="34" charset="0"/>
              </a:defRPr>
            </a:lvl6pPr>
            <a:lvl7pPr marL="2843130" indent="-218703" eaLnBrk="0" fontAlgn="base" hangingPunct="0">
              <a:spcBef>
                <a:spcPct val="0"/>
              </a:spcBef>
              <a:spcAft>
                <a:spcPct val="0"/>
              </a:spcAft>
              <a:defRPr sz="2700">
                <a:solidFill>
                  <a:schemeClr val="tx1"/>
                </a:solidFill>
                <a:latin typeface="Arial" pitchFamily="34" charset="0"/>
              </a:defRPr>
            </a:lvl7pPr>
            <a:lvl8pPr marL="3280536" indent="-218703" eaLnBrk="0" fontAlgn="base" hangingPunct="0">
              <a:spcBef>
                <a:spcPct val="0"/>
              </a:spcBef>
              <a:spcAft>
                <a:spcPct val="0"/>
              </a:spcAft>
              <a:defRPr sz="2700">
                <a:solidFill>
                  <a:schemeClr val="tx1"/>
                </a:solidFill>
                <a:latin typeface="Arial" pitchFamily="34" charset="0"/>
              </a:defRPr>
            </a:lvl8pPr>
            <a:lvl9pPr marL="3717940" indent="-218703" eaLnBrk="0" fontAlgn="base" hangingPunct="0">
              <a:spcBef>
                <a:spcPct val="0"/>
              </a:spcBef>
              <a:spcAft>
                <a:spcPct val="0"/>
              </a:spcAft>
              <a:defRPr sz="2700">
                <a:solidFill>
                  <a:schemeClr val="tx1"/>
                </a:solidFill>
                <a:latin typeface="Arial" pitchFamily="34" charset="0"/>
              </a:defRPr>
            </a:lvl9pPr>
          </a:lstStyle>
          <a:p>
            <a:fld id="{B0DC414F-495E-4ECD-A725-7703D5457F46}" type="slidenum">
              <a:rPr lang="en-GB" altLang="en-US" sz="1100"/>
              <a:pPr/>
              <a:t>4</a:t>
            </a:fld>
            <a:endParaRPr lang="en-GB" altLang="en-US" sz="11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Arial" pitchFamily="34" charset="0"/>
              </a:defRPr>
            </a:lvl1pPr>
            <a:lvl2pPr marL="710783" indent="-273378">
              <a:defRPr sz="2700">
                <a:solidFill>
                  <a:schemeClr val="tx1"/>
                </a:solidFill>
                <a:latin typeface="Arial" pitchFamily="34" charset="0"/>
              </a:defRPr>
            </a:lvl2pPr>
            <a:lvl3pPr marL="1093512" indent="-218703">
              <a:defRPr sz="2700">
                <a:solidFill>
                  <a:schemeClr val="tx1"/>
                </a:solidFill>
                <a:latin typeface="Arial" pitchFamily="34" charset="0"/>
              </a:defRPr>
            </a:lvl3pPr>
            <a:lvl4pPr marL="1530916" indent="-218703">
              <a:defRPr sz="2700">
                <a:solidFill>
                  <a:schemeClr val="tx1"/>
                </a:solidFill>
                <a:latin typeface="Arial" pitchFamily="34" charset="0"/>
              </a:defRPr>
            </a:lvl4pPr>
            <a:lvl5pPr marL="1968321" indent="-218703">
              <a:defRPr sz="2700">
                <a:solidFill>
                  <a:schemeClr val="tx1"/>
                </a:solidFill>
                <a:latin typeface="Arial" pitchFamily="34" charset="0"/>
              </a:defRPr>
            </a:lvl5pPr>
            <a:lvl6pPr marL="2405726" indent="-218703" eaLnBrk="0" fontAlgn="base" hangingPunct="0">
              <a:spcBef>
                <a:spcPct val="0"/>
              </a:spcBef>
              <a:spcAft>
                <a:spcPct val="0"/>
              </a:spcAft>
              <a:defRPr sz="2700">
                <a:solidFill>
                  <a:schemeClr val="tx1"/>
                </a:solidFill>
                <a:latin typeface="Arial" pitchFamily="34" charset="0"/>
              </a:defRPr>
            </a:lvl6pPr>
            <a:lvl7pPr marL="2843130" indent="-218703" eaLnBrk="0" fontAlgn="base" hangingPunct="0">
              <a:spcBef>
                <a:spcPct val="0"/>
              </a:spcBef>
              <a:spcAft>
                <a:spcPct val="0"/>
              </a:spcAft>
              <a:defRPr sz="2700">
                <a:solidFill>
                  <a:schemeClr val="tx1"/>
                </a:solidFill>
                <a:latin typeface="Arial" pitchFamily="34" charset="0"/>
              </a:defRPr>
            </a:lvl7pPr>
            <a:lvl8pPr marL="3280536" indent="-218703" eaLnBrk="0" fontAlgn="base" hangingPunct="0">
              <a:spcBef>
                <a:spcPct val="0"/>
              </a:spcBef>
              <a:spcAft>
                <a:spcPct val="0"/>
              </a:spcAft>
              <a:defRPr sz="2700">
                <a:solidFill>
                  <a:schemeClr val="tx1"/>
                </a:solidFill>
                <a:latin typeface="Arial" pitchFamily="34" charset="0"/>
              </a:defRPr>
            </a:lvl8pPr>
            <a:lvl9pPr marL="3717940" indent="-218703" eaLnBrk="0" fontAlgn="base" hangingPunct="0">
              <a:spcBef>
                <a:spcPct val="0"/>
              </a:spcBef>
              <a:spcAft>
                <a:spcPct val="0"/>
              </a:spcAft>
              <a:defRPr sz="2700">
                <a:solidFill>
                  <a:schemeClr val="tx1"/>
                </a:solidFill>
                <a:latin typeface="Arial" pitchFamily="34" charset="0"/>
              </a:defRPr>
            </a:lvl9pPr>
          </a:lstStyle>
          <a:p>
            <a:fld id="{B0DC414F-495E-4ECD-A725-7703D5457F46}" type="slidenum">
              <a:rPr lang="en-GB" altLang="en-US" sz="1100"/>
              <a:pPr/>
              <a:t>15</a:t>
            </a:fld>
            <a:endParaRPr lang="en-GB" altLang="en-US" sz="11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585C1AF-DEEF-4A1A-8A80-6E96CF6F2C43}" type="slidenum">
              <a:rPr lang="en-US" smtClean="0"/>
              <a:pPr>
                <a:defRPr/>
              </a:pPr>
              <a:t>17</a:t>
            </a:fld>
            <a:endParaRPr lang="en-US"/>
          </a:p>
        </p:txBody>
      </p:sp>
    </p:spTree>
    <p:extLst>
      <p:ext uri="{BB962C8B-B14F-4D97-AF65-F5344CB8AC3E}">
        <p14:creationId xmlns:p14="http://schemas.microsoft.com/office/powerpoint/2010/main" val="212650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585C1AF-DEEF-4A1A-8A80-6E96CF6F2C43}" type="slidenum">
              <a:rPr lang="en-US" smtClean="0"/>
              <a:pPr>
                <a:defRPr/>
              </a:pPr>
              <a:t>18</a:t>
            </a:fld>
            <a:endParaRPr lang="en-US"/>
          </a:p>
        </p:txBody>
      </p:sp>
    </p:spTree>
    <p:extLst>
      <p:ext uri="{BB962C8B-B14F-4D97-AF65-F5344CB8AC3E}">
        <p14:creationId xmlns:p14="http://schemas.microsoft.com/office/powerpoint/2010/main" val="212650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585C1AF-DEEF-4A1A-8A80-6E96CF6F2C43}" type="slidenum">
              <a:rPr lang="en-US" smtClean="0"/>
              <a:pPr>
                <a:defRPr/>
              </a:pPr>
              <a:t>19</a:t>
            </a:fld>
            <a:endParaRPr lang="en-US"/>
          </a:p>
        </p:txBody>
      </p:sp>
    </p:spTree>
    <p:extLst>
      <p:ext uri="{BB962C8B-B14F-4D97-AF65-F5344CB8AC3E}">
        <p14:creationId xmlns:p14="http://schemas.microsoft.com/office/powerpoint/2010/main" val="212650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585C1AF-DEEF-4A1A-8A80-6E96CF6F2C43}" type="slidenum">
              <a:rPr lang="en-US" smtClean="0"/>
              <a:pPr>
                <a:defRPr/>
              </a:pPr>
              <a:t>20</a:t>
            </a:fld>
            <a:endParaRPr lang="en-US"/>
          </a:p>
        </p:txBody>
      </p:sp>
    </p:spTree>
    <p:extLst>
      <p:ext uri="{BB962C8B-B14F-4D97-AF65-F5344CB8AC3E}">
        <p14:creationId xmlns:p14="http://schemas.microsoft.com/office/powerpoint/2010/main" val="212650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585C1AF-DEEF-4A1A-8A80-6E96CF6F2C43}" type="slidenum">
              <a:rPr lang="en-US" smtClean="0"/>
              <a:pPr>
                <a:defRPr/>
              </a:pPr>
              <a:t>27</a:t>
            </a:fld>
            <a:endParaRPr lang="en-US"/>
          </a:p>
        </p:txBody>
      </p:sp>
    </p:spTree>
    <p:extLst>
      <p:ext uri="{BB962C8B-B14F-4D97-AF65-F5344CB8AC3E}">
        <p14:creationId xmlns:p14="http://schemas.microsoft.com/office/powerpoint/2010/main" val="212650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D5F1928-CB6E-42F1-ADCF-493F6A1B9D19}" type="datetimeFigureOut">
              <a:rPr lang="en-GB" smtClean="0"/>
              <a:t>05/12/2017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A1F110-2A20-4E6B-8203-AC8960D2D78D}" type="slidenum">
              <a:rPr lang="en-GB" smtClean="0"/>
              <a:t>‹#›</a:t>
            </a:fld>
            <a:endParaRPr lang="en-GB"/>
          </a:p>
        </p:txBody>
      </p:sp>
    </p:spTree>
    <p:extLst>
      <p:ext uri="{BB962C8B-B14F-4D97-AF65-F5344CB8AC3E}">
        <p14:creationId xmlns:p14="http://schemas.microsoft.com/office/powerpoint/2010/main" val="2311923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D5F1928-CB6E-42F1-ADCF-493F6A1B9D19}" type="datetimeFigureOut">
              <a:rPr lang="en-GB" smtClean="0"/>
              <a:t>05/12/2017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A1F110-2A20-4E6B-8203-AC8960D2D78D}" type="slidenum">
              <a:rPr lang="en-GB" smtClean="0"/>
              <a:t>‹#›</a:t>
            </a:fld>
            <a:endParaRPr lang="en-GB"/>
          </a:p>
        </p:txBody>
      </p:sp>
    </p:spTree>
    <p:extLst>
      <p:ext uri="{BB962C8B-B14F-4D97-AF65-F5344CB8AC3E}">
        <p14:creationId xmlns:p14="http://schemas.microsoft.com/office/powerpoint/2010/main" val="2624367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5F1928-CB6E-42F1-ADCF-493F6A1B9D19}" type="datetimeFigureOut">
              <a:rPr lang="en-GB" smtClean="0"/>
              <a:t>05/12/2017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A1F110-2A20-4E6B-8203-AC8960D2D78D}" type="slidenum">
              <a:rPr lang="en-GB" smtClean="0"/>
              <a:t>‹#›</a:t>
            </a:fld>
            <a:endParaRPr lang="en-GB"/>
          </a:p>
        </p:txBody>
      </p:sp>
    </p:spTree>
    <p:extLst>
      <p:ext uri="{BB962C8B-B14F-4D97-AF65-F5344CB8AC3E}">
        <p14:creationId xmlns:p14="http://schemas.microsoft.com/office/powerpoint/2010/main" val="1537167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D5F1928-CB6E-42F1-ADCF-493F6A1B9D19}" type="datetimeFigureOut">
              <a:rPr lang="en-GB" smtClean="0"/>
              <a:t>05/12/2017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DA1F110-2A20-4E6B-8203-AC8960D2D78D}" type="slidenum">
              <a:rPr lang="en-GB" smtClean="0"/>
              <a:t>‹#›</a:t>
            </a:fld>
            <a:endParaRPr lang="en-GB"/>
          </a:p>
        </p:txBody>
      </p:sp>
    </p:spTree>
    <p:extLst>
      <p:ext uri="{BB962C8B-B14F-4D97-AF65-F5344CB8AC3E}">
        <p14:creationId xmlns:p14="http://schemas.microsoft.com/office/powerpoint/2010/main" val="2107773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D5F1928-CB6E-42F1-ADCF-493F6A1B9D19}" type="datetimeFigureOut">
              <a:rPr lang="en-GB" smtClean="0"/>
              <a:t>05/12/2017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DA1F110-2A20-4E6B-8203-AC8960D2D78D}" type="slidenum">
              <a:rPr lang="en-GB" smtClean="0"/>
              <a:t>‹#›</a:t>
            </a:fld>
            <a:endParaRPr lang="en-GB"/>
          </a:p>
        </p:txBody>
      </p:sp>
    </p:spTree>
    <p:extLst>
      <p:ext uri="{BB962C8B-B14F-4D97-AF65-F5344CB8AC3E}">
        <p14:creationId xmlns:p14="http://schemas.microsoft.com/office/powerpoint/2010/main" val="1805778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D5F1928-CB6E-42F1-ADCF-493F6A1B9D19}" type="datetimeFigureOut">
              <a:rPr lang="en-GB" smtClean="0"/>
              <a:t>05/12/2017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DA1F110-2A20-4E6B-8203-AC8960D2D78D}" type="slidenum">
              <a:rPr lang="en-GB" smtClean="0"/>
              <a:t>‹#›</a:t>
            </a:fld>
            <a:endParaRPr lang="en-GB"/>
          </a:p>
        </p:txBody>
      </p:sp>
    </p:spTree>
    <p:extLst>
      <p:ext uri="{BB962C8B-B14F-4D97-AF65-F5344CB8AC3E}">
        <p14:creationId xmlns:p14="http://schemas.microsoft.com/office/powerpoint/2010/main" val="3307016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5F1928-CB6E-42F1-ADCF-493F6A1B9D19}" type="datetimeFigureOut">
              <a:rPr lang="en-GB" smtClean="0"/>
              <a:t>05/12/2017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DA1F110-2A20-4E6B-8203-AC8960D2D78D}" type="slidenum">
              <a:rPr lang="en-GB" smtClean="0"/>
              <a:t>‹#›</a:t>
            </a:fld>
            <a:endParaRPr lang="en-GB"/>
          </a:p>
        </p:txBody>
      </p:sp>
    </p:spTree>
    <p:extLst>
      <p:ext uri="{BB962C8B-B14F-4D97-AF65-F5344CB8AC3E}">
        <p14:creationId xmlns:p14="http://schemas.microsoft.com/office/powerpoint/2010/main" val="3885219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5F1928-CB6E-42F1-ADCF-493F6A1B9D19}" type="datetimeFigureOut">
              <a:rPr lang="en-GB" smtClean="0"/>
              <a:t>05/12/2017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DA1F110-2A20-4E6B-8203-AC8960D2D78D}" type="slidenum">
              <a:rPr lang="en-GB" smtClean="0"/>
              <a:t>‹#›</a:t>
            </a:fld>
            <a:endParaRPr lang="en-GB"/>
          </a:p>
        </p:txBody>
      </p:sp>
    </p:spTree>
    <p:extLst>
      <p:ext uri="{BB962C8B-B14F-4D97-AF65-F5344CB8AC3E}">
        <p14:creationId xmlns:p14="http://schemas.microsoft.com/office/powerpoint/2010/main" val="1274986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5F1928-CB6E-42F1-ADCF-493F6A1B9D19}" type="datetimeFigureOut">
              <a:rPr lang="en-GB" smtClean="0"/>
              <a:t>05/12/2017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DA1F110-2A20-4E6B-8203-AC8960D2D78D}" type="slidenum">
              <a:rPr lang="en-GB" smtClean="0"/>
              <a:t>‹#›</a:t>
            </a:fld>
            <a:endParaRPr lang="en-GB"/>
          </a:p>
        </p:txBody>
      </p:sp>
    </p:spTree>
    <p:extLst>
      <p:ext uri="{BB962C8B-B14F-4D97-AF65-F5344CB8AC3E}">
        <p14:creationId xmlns:p14="http://schemas.microsoft.com/office/powerpoint/2010/main" val="2982262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D5F1928-CB6E-42F1-ADCF-493F6A1B9D19}" type="datetimeFigureOut">
              <a:rPr lang="en-GB" smtClean="0"/>
              <a:t>05/12/2017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A1F110-2A20-4E6B-8203-AC8960D2D78D}" type="slidenum">
              <a:rPr lang="en-GB" smtClean="0"/>
              <a:t>‹#›</a:t>
            </a:fld>
            <a:endParaRPr lang="en-GB"/>
          </a:p>
        </p:txBody>
      </p:sp>
    </p:spTree>
    <p:extLst>
      <p:ext uri="{BB962C8B-B14F-4D97-AF65-F5344CB8AC3E}">
        <p14:creationId xmlns:p14="http://schemas.microsoft.com/office/powerpoint/2010/main" val="1508895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D5F1928-CB6E-42F1-ADCF-493F6A1B9D19}" type="datetimeFigureOut">
              <a:rPr lang="en-GB" smtClean="0"/>
              <a:t>05/12/2017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A1F110-2A20-4E6B-8203-AC8960D2D78D}" type="slidenum">
              <a:rPr lang="en-GB" smtClean="0"/>
              <a:t>‹#›</a:t>
            </a:fld>
            <a:endParaRPr lang="en-GB"/>
          </a:p>
        </p:txBody>
      </p:sp>
    </p:spTree>
    <p:extLst>
      <p:ext uri="{BB962C8B-B14F-4D97-AF65-F5344CB8AC3E}">
        <p14:creationId xmlns:p14="http://schemas.microsoft.com/office/powerpoint/2010/main" val="3183525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500" y="4006850"/>
            <a:ext cx="3222625"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6"/>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987675" y="6165850"/>
            <a:ext cx="597058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4036" name="Rectangle 4"/>
          <p:cNvSpPr>
            <a:spLocks noGrp="1" noChangeArrowheads="1"/>
          </p:cNvSpPr>
          <p:nvPr>
            <p:ph type="ctrTitle"/>
          </p:nvPr>
        </p:nvSpPr>
        <p:spPr>
          <a:xfrm>
            <a:off x="466725" y="341313"/>
            <a:ext cx="7239000" cy="758825"/>
          </a:xfrm>
        </p:spPr>
        <p:txBody>
          <a:bodyPr/>
          <a:lstStyle>
            <a:lvl1pPr>
              <a:defRPr>
                <a:solidFill>
                  <a:schemeClr val="bg1"/>
                </a:solidFill>
              </a:defRPr>
            </a:lvl1pPr>
          </a:lstStyle>
          <a:p>
            <a:r>
              <a:rPr lang="en-GB"/>
              <a:t>Click to edit Master title style</a:t>
            </a:r>
          </a:p>
        </p:txBody>
      </p:sp>
      <p:sp>
        <p:nvSpPr>
          <p:cNvPr id="44037" name="Rectangle 5"/>
          <p:cNvSpPr>
            <a:spLocks noGrp="1" noChangeArrowheads="1"/>
          </p:cNvSpPr>
          <p:nvPr>
            <p:ph type="subTitle" idx="1"/>
          </p:nvPr>
        </p:nvSpPr>
        <p:spPr>
          <a:xfrm>
            <a:off x="466725" y="1255713"/>
            <a:ext cx="7239000" cy="1600200"/>
          </a:xfrm>
        </p:spPr>
        <p:txBody>
          <a:bodyPr/>
          <a:lstStyle>
            <a:lvl1pPr marL="0" indent="0">
              <a:defRPr sz="3500">
                <a:solidFill>
                  <a:schemeClr val="bg1"/>
                </a:solidFill>
              </a:defRPr>
            </a:lvl1pPr>
          </a:lstStyle>
          <a:p>
            <a:r>
              <a:rPr lang="en-GB"/>
              <a:t>Click to edit Master subtitle style</a:t>
            </a:r>
          </a:p>
        </p:txBody>
      </p:sp>
      <p:sp>
        <p:nvSpPr>
          <p:cNvPr id="7" name="Rectangle 6"/>
          <p:cNvSpPr>
            <a:spLocks noGrp="1" noChangeArrowheads="1"/>
          </p:cNvSpPr>
          <p:nvPr>
            <p:ph type="dt" sz="half" idx="10"/>
          </p:nvPr>
        </p:nvSpPr>
        <p:spPr/>
        <p:txBody>
          <a:bodyPr/>
          <a:lstStyle>
            <a:lvl1pPr>
              <a:defRPr>
                <a:solidFill>
                  <a:schemeClr val="accent2"/>
                </a:solidFill>
              </a:defRPr>
            </a:lvl1pPr>
          </a:lstStyle>
          <a:p>
            <a:pPr>
              <a:defRPr/>
            </a:pPr>
            <a:endParaRPr lang="en-GB">
              <a:solidFill>
                <a:srgbClr val="99CCCC"/>
              </a:solidFill>
            </a:endParaRPr>
          </a:p>
        </p:txBody>
      </p:sp>
      <p:sp>
        <p:nvSpPr>
          <p:cNvPr id="8" name="Rectangle 7"/>
          <p:cNvSpPr>
            <a:spLocks noGrp="1" noChangeArrowheads="1"/>
          </p:cNvSpPr>
          <p:nvPr>
            <p:ph type="ftr" sz="quarter" idx="11"/>
          </p:nvPr>
        </p:nvSpPr>
        <p:spPr>
          <a:xfrm>
            <a:off x="2627313" y="6248400"/>
            <a:ext cx="6408737" cy="457200"/>
          </a:xfrm>
        </p:spPr>
        <p:txBody>
          <a:bodyPr/>
          <a:lstStyle>
            <a:lvl1pPr>
              <a:defRPr>
                <a:solidFill>
                  <a:schemeClr val="accent2"/>
                </a:solidFill>
              </a:defRPr>
            </a:lvl1pPr>
          </a:lstStyle>
          <a:p>
            <a:pPr>
              <a:defRPr/>
            </a:pPr>
            <a:endParaRPr lang="en-GB">
              <a:solidFill>
                <a:srgbClr val="99CCCC"/>
              </a:solidFill>
            </a:endParaRPr>
          </a:p>
        </p:txBody>
      </p:sp>
    </p:spTree>
    <p:extLst>
      <p:ext uri="{BB962C8B-B14F-4D97-AF65-F5344CB8AC3E}">
        <p14:creationId xmlns:p14="http://schemas.microsoft.com/office/powerpoint/2010/main" val="123488766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D414E2B-D611-43CD-9A3B-B4419640BAAA}"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510616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630CBCD0-4A41-49C2-84AB-40333BC20794}"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519208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762000" y="1827213"/>
            <a:ext cx="388461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99013" y="1827213"/>
            <a:ext cx="38846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DD0CCC7-4E9B-4A71-AF21-F47AF7BC86E2}"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583837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6"/>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2F074F9E-CC55-4D65-A0A2-390745A18536}"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759126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48C9183F-3CE8-4715-8CF8-ADEEAAA33995}"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142334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2B4145F6-31E6-4880-A391-C5A9572B4DED}"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4676283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8FCED259-D026-43BE-B1B3-21052F8378A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830156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6BEFF398-1AFC-4BC8-9961-582088115DE4}"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628824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C3B3D93-1DA7-40F8-9283-3FBFBD3DB70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246398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301625"/>
            <a:ext cx="1981200" cy="564038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762000" y="301625"/>
            <a:ext cx="5791200" cy="5640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B5C12459-CFD1-41AF-88C1-22AF271ACCF1}"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6052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5F1928-CB6E-42F1-ADCF-493F6A1B9D19}" type="datetimeFigureOut">
              <a:rPr lang="en-GB" smtClean="0"/>
              <a:t>05/12/2017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A1F110-2A20-4E6B-8203-AC8960D2D78D}" type="slidenum">
              <a:rPr lang="en-GB" smtClean="0"/>
              <a:t>‹#›</a:t>
            </a:fld>
            <a:endParaRPr lang="en-GB"/>
          </a:p>
        </p:txBody>
      </p:sp>
      <p:pic>
        <p:nvPicPr>
          <p:cNvPr id="9" name="Picture 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762875" y="5466479"/>
            <a:ext cx="1381125" cy="1390650"/>
          </a:xfrm>
          <a:prstGeom prst="rect">
            <a:avLst/>
          </a:prstGeom>
        </p:spPr>
      </p:pic>
    </p:spTree>
    <p:extLst>
      <p:ext uri="{BB962C8B-B14F-4D97-AF65-F5344CB8AC3E}">
        <p14:creationId xmlns:p14="http://schemas.microsoft.com/office/powerpoint/2010/main" val="16263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8"/>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029450" y="142875"/>
            <a:ext cx="2011363"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p:cNvSpPr>
            <a:spLocks noGrp="1" noChangeArrowheads="1"/>
          </p:cNvSpPr>
          <p:nvPr>
            <p:ph type="title"/>
          </p:nvPr>
        </p:nvSpPr>
        <p:spPr bwMode="auto">
          <a:xfrm>
            <a:off x="762000" y="301625"/>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GB" altLang="en-US" smtClean="0"/>
              <a:t>Click to edit Master title style</a:t>
            </a:r>
          </a:p>
        </p:txBody>
      </p:sp>
      <p:sp>
        <p:nvSpPr>
          <p:cNvPr id="6148" name="Rectangle 5"/>
          <p:cNvSpPr>
            <a:spLocks noGrp="1" noChangeArrowheads="1"/>
          </p:cNvSpPr>
          <p:nvPr>
            <p:ph type="body" idx="1"/>
          </p:nvPr>
        </p:nvSpPr>
        <p:spPr bwMode="auto">
          <a:xfrm>
            <a:off x="762000" y="1827213"/>
            <a:ext cx="792162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p:txBody>
      </p:sp>
      <p:sp>
        <p:nvSpPr>
          <p:cNvPr id="43014" name="Rectangle 6"/>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FontTx/>
              <a:buNone/>
              <a:defRPr sz="1200">
                <a:latin typeface="Arial" charset="0"/>
              </a:defRPr>
            </a:lvl1pPr>
          </a:lstStyle>
          <a:p>
            <a:pPr fontAlgn="base">
              <a:spcAft>
                <a:spcPct val="0"/>
              </a:spcAft>
              <a:defRPr/>
            </a:pPr>
            <a:endParaRPr lang="en-GB">
              <a:solidFill>
                <a:srgbClr val="000000"/>
              </a:solidFill>
            </a:endParaRPr>
          </a:p>
        </p:txBody>
      </p:sp>
      <p:sp>
        <p:nvSpPr>
          <p:cNvPr id="43015" name="Rectangle 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spcBef>
                <a:spcPct val="0"/>
              </a:spcBef>
              <a:buClrTx/>
              <a:buFontTx/>
              <a:buNone/>
              <a:defRPr sz="1200">
                <a:latin typeface="Arial" charset="0"/>
              </a:defRPr>
            </a:lvl1pPr>
          </a:lstStyle>
          <a:p>
            <a:pPr fontAlgn="base">
              <a:spcAft>
                <a:spcPct val="0"/>
              </a:spcAft>
              <a:defRPr/>
            </a:pPr>
            <a:endParaRPr lang="en-GB">
              <a:solidFill>
                <a:srgbClr val="000000"/>
              </a:solidFill>
            </a:endParaRPr>
          </a:p>
        </p:txBody>
      </p:sp>
      <p:sp>
        <p:nvSpPr>
          <p:cNvPr id="43016" name="Rectangle 8"/>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FontTx/>
              <a:buNone/>
              <a:defRPr sz="1200">
                <a:latin typeface="Arial" charset="0"/>
              </a:defRPr>
            </a:lvl1pPr>
          </a:lstStyle>
          <a:p>
            <a:pPr fontAlgn="base">
              <a:spcAft>
                <a:spcPct val="0"/>
              </a:spcAft>
              <a:defRPr/>
            </a:pPr>
            <a:fld id="{C146E2F6-468D-485A-9F01-62B2E4D43E77}" type="slidenum">
              <a:rPr lang="en-GB">
                <a:solidFill>
                  <a:srgbClr val="000000"/>
                </a:solidFill>
              </a:rPr>
              <a:pPr fontAlgn="base">
                <a:spcAft>
                  <a:spcPct val="0"/>
                </a:spcAft>
                <a:defRPr/>
              </a:pPr>
              <a:t>‹#›</a:t>
            </a:fld>
            <a:endParaRPr lang="en-GB">
              <a:solidFill>
                <a:srgbClr val="000000"/>
              </a:solidFill>
            </a:endParaRPr>
          </a:p>
        </p:txBody>
      </p:sp>
    </p:spTree>
    <p:extLst>
      <p:ext uri="{BB962C8B-B14F-4D97-AF65-F5344CB8AC3E}">
        <p14:creationId xmlns:p14="http://schemas.microsoft.com/office/powerpoint/2010/main" val="790349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600" b="1">
          <a:solidFill>
            <a:srgbClr val="00628C"/>
          </a:solidFill>
          <a:latin typeface="+mj-lt"/>
          <a:ea typeface="+mj-ea"/>
          <a:cs typeface="+mj-cs"/>
        </a:defRPr>
      </a:lvl1pPr>
      <a:lvl2pPr algn="l" rtl="0" eaLnBrk="0" fontAlgn="base" hangingPunct="0">
        <a:spcBef>
          <a:spcPct val="0"/>
        </a:spcBef>
        <a:spcAft>
          <a:spcPct val="0"/>
        </a:spcAft>
        <a:defRPr sz="3600" b="1">
          <a:solidFill>
            <a:srgbClr val="00628C"/>
          </a:solidFill>
          <a:latin typeface="Arial" charset="0"/>
        </a:defRPr>
      </a:lvl2pPr>
      <a:lvl3pPr algn="l" rtl="0" eaLnBrk="0" fontAlgn="base" hangingPunct="0">
        <a:spcBef>
          <a:spcPct val="0"/>
        </a:spcBef>
        <a:spcAft>
          <a:spcPct val="0"/>
        </a:spcAft>
        <a:defRPr sz="3600" b="1">
          <a:solidFill>
            <a:srgbClr val="00628C"/>
          </a:solidFill>
          <a:latin typeface="Arial" charset="0"/>
        </a:defRPr>
      </a:lvl3pPr>
      <a:lvl4pPr algn="l" rtl="0" eaLnBrk="0" fontAlgn="base" hangingPunct="0">
        <a:spcBef>
          <a:spcPct val="0"/>
        </a:spcBef>
        <a:spcAft>
          <a:spcPct val="0"/>
        </a:spcAft>
        <a:defRPr sz="3600" b="1">
          <a:solidFill>
            <a:srgbClr val="00628C"/>
          </a:solidFill>
          <a:latin typeface="Arial" charset="0"/>
        </a:defRPr>
      </a:lvl4pPr>
      <a:lvl5pPr algn="l" rtl="0" eaLnBrk="0" fontAlgn="base" hangingPunct="0">
        <a:spcBef>
          <a:spcPct val="0"/>
        </a:spcBef>
        <a:spcAft>
          <a:spcPct val="0"/>
        </a:spcAft>
        <a:defRPr sz="3600" b="1">
          <a:solidFill>
            <a:srgbClr val="00628C"/>
          </a:solidFill>
          <a:latin typeface="Arial" charset="0"/>
        </a:defRPr>
      </a:lvl5pPr>
      <a:lvl6pPr marL="457200" algn="l" rtl="0" fontAlgn="base">
        <a:spcBef>
          <a:spcPct val="0"/>
        </a:spcBef>
        <a:spcAft>
          <a:spcPct val="0"/>
        </a:spcAft>
        <a:defRPr sz="3600" b="1">
          <a:solidFill>
            <a:srgbClr val="00628C"/>
          </a:solidFill>
          <a:latin typeface="Arial" charset="0"/>
        </a:defRPr>
      </a:lvl6pPr>
      <a:lvl7pPr marL="914400" algn="l" rtl="0" fontAlgn="base">
        <a:spcBef>
          <a:spcPct val="0"/>
        </a:spcBef>
        <a:spcAft>
          <a:spcPct val="0"/>
        </a:spcAft>
        <a:defRPr sz="3600" b="1">
          <a:solidFill>
            <a:srgbClr val="00628C"/>
          </a:solidFill>
          <a:latin typeface="Arial" charset="0"/>
        </a:defRPr>
      </a:lvl7pPr>
      <a:lvl8pPr marL="1371600" algn="l" rtl="0" fontAlgn="base">
        <a:spcBef>
          <a:spcPct val="0"/>
        </a:spcBef>
        <a:spcAft>
          <a:spcPct val="0"/>
        </a:spcAft>
        <a:defRPr sz="3600" b="1">
          <a:solidFill>
            <a:srgbClr val="00628C"/>
          </a:solidFill>
          <a:latin typeface="Arial" charset="0"/>
        </a:defRPr>
      </a:lvl8pPr>
      <a:lvl9pPr marL="1828800" algn="l" rtl="0" fontAlgn="base">
        <a:spcBef>
          <a:spcPct val="0"/>
        </a:spcBef>
        <a:spcAft>
          <a:spcPct val="0"/>
        </a:spcAft>
        <a:defRPr sz="3600" b="1">
          <a:solidFill>
            <a:srgbClr val="00628C"/>
          </a:solidFill>
          <a:latin typeface="Arial" charset="0"/>
        </a:defRPr>
      </a:lvl9pPr>
    </p:titleStyle>
    <p:bodyStyle>
      <a:lvl1pPr marL="342900" indent="-342900" algn="l" rtl="0" eaLnBrk="0" fontAlgn="base" hangingPunct="0">
        <a:spcBef>
          <a:spcPct val="20000"/>
        </a:spcBef>
        <a:spcAft>
          <a:spcPct val="0"/>
        </a:spcAft>
        <a:buClr>
          <a:schemeClr val="tx2"/>
        </a:buClr>
        <a:buFont typeface="Arial" charset="0"/>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00628C"/>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rgbClr val="00628C"/>
        </a:buClr>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Clr>
          <a:schemeClr val="accent2"/>
        </a:buClr>
        <a:buFont typeface="Arial" charset="0"/>
        <a:buChar char="●"/>
        <a:defRPr sz="1900">
          <a:solidFill>
            <a:schemeClr val="tx1"/>
          </a:solidFill>
          <a:latin typeface="+mn-lt"/>
        </a:defRPr>
      </a:lvl4pPr>
      <a:lvl5pPr marL="2057400" indent="-228600" algn="l" rtl="0" eaLnBrk="0" fontAlgn="base" hangingPunct="0">
        <a:spcBef>
          <a:spcPct val="20000"/>
        </a:spcBef>
        <a:spcAft>
          <a:spcPct val="0"/>
        </a:spcAft>
        <a:buClr>
          <a:schemeClr val="tx2"/>
        </a:buClr>
        <a:buFont typeface="Arial" charset="0"/>
        <a:buChar char="●"/>
        <a:defRPr sz="1900">
          <a:solidFill>
            <a:schemeClr val="tx1"/>
          </a:solidFill>
          <a:latin typeface="+mn-lt"/>
        </a:defRPr>
      </a:lvl5pPr>
      <a:lvl6pPr marL="2514600" indent="-228600" algn="l" rtl="0" fontAlgn="base">
        <a:spcBef>
          <a:spcPct val="20000"/>
        </a:spcBef>
        <a:spcAft>
          <a:spcPct val="0"/>
        </a:spcAft>
        <a:buClr>
          <a:schemeClr val="tx2"/>
        </a:buClr>
        <a:buFont typeface="Arial" charset="0"/>
        <a:buChar char="●"/>
        <a:defRPr sz="1900">
          <a:solidFill>
            <a:schemeClr val="tx1"/>
          </a:solidFill>
          <a:latin typeface="+mn-lt"/>
        </a:defRPr>
      </a:lvl6pPr>
      <a:lvl7pPr marL="2971800" indent="-228600" algn="l" rtl="0" fontAlgn="base">
        <a:spcBef>
          <a:spcPct val="20000"/>
        </a:spcBef>
        <a:spcAft>
          <a:spcPct val="0"/>
        </a:spcAft>
        <a:buClr>
          <a:schemeClr val="tx2"/>
        </a:buClr>
        <a:buFont typeface="Arial" charset="0"/>
        <a:buChar char="●"/>
        <a:defRPr sz="1900">
          <a:solidFill>
            <a:schemeClr val="tx1"/>
          </a:solidFill>
          <a:latin typeface="+mn-lt"/>
        </a:defRPr>
      </a:lvl7pPr>
      <a:lvl8pPr marL="3429000" indent="-228600" algn="l" rtl="0" fontAlgn="base">
        <a:spcBef>
          <a:spcPct val="20000"/>
        </a:spcBef>
        <a:spcAft>
          <a:spcPct val="0"/>
        </a:spcAft>
        <a:buClr>
          <a:schemeClr val="tx2"/>
        </a:buClr>
        <a:buFont typeface="Arial" charset="0"/>
        <a:buChar char="●"/>
        <a:defRPr sz="1900">
          <a:solidFill>
            <a:schemeClr val="tx1"/>
          </a:solidFill>
          <a:latin typeface="+mn-lt"/>
        </a:defRPr>
      </a:lvl8pPr>
      <a:lvl9pPr marL="3886200" indent="-228600" algn="l" rtl="0" fontAlgn="base">
        <a:spcBef>
          <a:spcPct val="20000"/>
        </a:spcBef>
        <a:spcAft>
          <a:spcPct val="0"/>
        </a:spcAft>
        <a:buClr>
          <a:schemeClr val="tx2"/>
        </a:buClr>
        <a:buFont typeface="Arial" charset="0"/>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1.png"/><Relationship Id="rId7" Type="http://schemas.openxmlformats.org/officeDocument/2006/relationships/image" Target="../media/image25.png"/><Relationship Id="rId12"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7.png"/><Relationship Id="rId5" Type="http://schemas.openxmlformats.org/officeDocument/2006/relationships/image" Target="../media/image23.png"/><Relationship Id="rId10" Type="http://schemas.microsoft.com/office/2007/relationships/hdphoto" Target="../media/hdphoto2.wdp"/><Relationship Id="rId4" Type="http://schemas.openxmlformats.org/officeDocument/2006/relationships/image" Target="../media/image22.png"/><Relationship Id="rId9"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slide" Target="slide26.xml"/><Relationship Id="rId5" Type="http://schemas.openxmlformats.org/officeDocument/2006/relationships/slide" Target="slide20.xml"/><Relationship Id="rId4" Type="http://schemas.openxmlformats.org/officeDocument/2006/relationships/slide" Target="slide18.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http://whatis.techtarget.com/definition/Fibonacci-sequence"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hyperlink" Target="https://youtu.be/nt2OlMAJj6o?t=14s" TargetMode="Externa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gi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www.piday.org/"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79512" y="620688"/>
            <a:ext cx="8713788" cy="5400675"/>
          </a:xfrm>
        </p:spPr>
        <p:txBody>
          <a:bodyPr>
            <a:noAutofit/>
          </a:bodyPr>
          <a:lstStyle/>
          <a:p>
            <a:pPr marL="0" indent="0" algn="ctr">
              <a:buNone/>
              <a:tabLst>
                <a:tab pos="92075" algn="l"/>
              </a:tabLst>
              <a:defRPr/>
            </a:pPr>
            <a:r>
              <a:rPr lang="en-GB" dirty="0" smtClean="0"/>
              <a:t>Welcome to Emmanuel</a:t>
            </a:r>
          </a:p>
          <a:p>
            <a:pPr marL="0" indent="0">
              <a:buNone/>
              <a:tabLst>
                <a:tab pos="92075" algn="l"/>
              </a:tabLst>
              <a:defRPr/>
            </a:pPr>
            <a:endParaRPr lang="en-GB" sz="2600" dirty="0"/>
          </a:p>
          <a:p>
            <a:pPr marL="0" indent="0">
              <a:buNone/>
              <a:tabLst>
                <a:tab pos="92075" algn="l"/>
              </a:tabLst>
              <a:defRPr/>
            </a:pPr>
            <a:r>
              <a:rPr lang="en-GB" sz="2600" dirty="0" smtClean="0"/>
              <a:t>Please take a seat using the following rules(!)</a:t>
            </a:r>
          </a:p>
          <a:p>
            <a:pPr marL="0" indent="0">
              <a:buNone/>
              <a:tabLst>
                <a:tab pos="92075" algn="l"/>
              </a:tabLst>
              <a:defRPr/>
            </a:pPr>
            <a:endParaRPr lang="en-GB" sz="2600" dirty="0"/>
          </a:p>
          <a:p>
            <a:pPr marL="0" indent="0">
              <a:buNone/>
              <a:tabLst>
                <a:tab pos="92075" algn="l"/>
              </a:tabLst>
              <a:defRPr/>
            </a:pPr>
            <a:r>
              <a:rPr lang="en-GB" sz="2600" dirty="0" smtClean="0"/>
              <a:t>At least one member of staff from each of the four Trust academies must be on each table.</a:t>
            </a:r>
          </a:p>
          <a:p>
            <a:pPr marL="0" indent="0">
              <a:buNone/>
              <a:tabLst>
                <a:tab pos="92075" algn="l"/>
              </a:tabLst>
              <a:defRPr/>
            </a:pPr>
            <a:endParaRPr lang="en-GB" sz="2600" dirty="0"/>
          </a:p>
          <a:p>
            <a:pPr marL="0" indent="0">
              <a:buNone/>
              <a:tabLst>
                <a:tab pos="92075" algn="l"/>
              </a:tabLst>
              <a:defRPr/>
            </a:pPr>
            <a:r>
              <a:rPr lang="en-GB" sz="2600" dirty="0" smtClean="0"/>
              <a:t>No two people seated next to each other can work at the same Academy.</a:t>
            </a:r>
          </a:p>
          <a:p>
            <a:pPr marL="0" indent="0">
              <a:buNone/>
              <a:tabLst>
                <a:tab pos="92075" algn="l"/>
              </a:tabLst>
              <a:defRPr/>
            </a:pPr>
            <a:endParaRPr lang="en-GB" sz="2600" dirty="0"/>
          </a:p>
          <a:p>
            <a:pPr marL="0" indent="0">
              <a:buNone/>
              <a:tabLst>
                <a:tab pos="92075" algn="l"/>
              </a:tabLst>
              <a:defRPr/>
            </a:pPr>
            <a:r>
              <a:rPr lang="en-GB" sz="2600" dirty="0" smtClean="0"/>
              <a:t>Introduce yourselves around the table.</a:t>
            </a:r>
          </a:p>
          <a:p>
            <a:pPr marL="0" indent="0">
              <a:buNone/>
              <a:tabLst>
                <a:tab pos="92075" algn="l"/>
              </a:tabLst>
              <a:defRPr/>
            </a:pPr>
            <a:endParaRPr lang="en-GB" sz="2600" dirty="0"/>
          </a:p>
          <a:p>
            <a:pPr marL="0" indent="0">
              <a:buNone/>
              <a:tabLst>
                <a:tab pos="92075" algn="l"/>
              </a:tabLst>
              <a:defRPr/>
            </a:pPr>
            <a:r>
              <a:rPr lang="en-GB" sz="2600" dirty="0" smtClean="0"/>
              <a:t>Phones away please…</a:t>
            </a:r>
          </a:p>
          <a:p>
            <a:pPr marL="0" indent="0">
              <a:buNone/>
              <a:tabLst>
                <a:tab pos="92075" algn="l"/>
              </a:tabLst>
              <a:defRPr/>
            </a:pPr>
            <a:endParaRPr lang="en-GB" sz="2600" dirty="0"/>
          </a:p>
          <a:p>
            <a:pPr marL="0" indent="0">
              <a:buNone/>
              <a:tabLst>
                <a:tab pos="92075" algn="l"/>
              </a:tabLst>
              <a:defRPr/>
            </a:pPr>
            <a:endParaRPr lang="en-GB" sz="2600" dirty="0"/>
          </a:p>
          <a:p>
            <a:pPr marL="0" indent="0">
              <a:buNone/>
              <a:tabLst>
                <a:tab pos="92075" algn="l"/>
              </a:tabLst>
              <a:defRPr/>
            </a:pPr>
            <a:endParaRPr lang="en-GB" sz="2600" dirty="0"/>
          </a:p>
          <a:p>
            <a:pPr marL="0" indent="0">
              <a:buNone/>
              <a:tabLst>
                <a:tab pos="92075" algn="l"/>
              </a:tabLst>
              <a:defRPr/>
            </a:pPr>
            <a:endParaRPr lang="en-GB" sz="2600" dirty="0" smtClean="0"/>
          </a:p>
          <a:p>
            <a:pPr>
              <a:defRPr/>
            </a:pPr>
            <a:endParaRPr lang="en-GB" dirty="0"/>
          </a:p>
        </p:txBody>
      </p:sp>
    </p:spTree>
    <p:extLst>
      <p:ext uri="{BB962C8B-B14F-4D97-AF65-F5344CB8AC3E}">
        <p14:creationId xmlns:p14="http://schemas.microsoft.com/office/powerpoint/2010/main" val="1492988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442107" y="332656"/>
            <a:ext cx="4537845" cy="584775"/>
          </a:xfrm>
          <a:prstGeom prst="rect">
            <a:avLst/>
          </a:prstGeom>
        </p:spPr>
        <p:txBody>
          <a:bodyPr wrap="none">
            <a:spAutoFit/>
          </a:bodyPr>
          <a:lstStyle/>
          <a:p>
            <a:pPr algn="ctr">
              <a:tabLst>
                <a:tab pos="92075" algn="l"/>
              </a:tabLst>
              <a:defRPr/>
            </a:pPr>
            <a:r>
              <a:rPr lang="en-GB" sz="3200" dirty="0" smtClean="0"/>
              <a:t>Deepening Understanding</a:t>
            </a:r>
            <a:endParaRPr lang="en-GB" sz="3200" dirty="0"/>
          </a:p>
        </p:txBody>
      </p:sp>
      <p:sp>
        <p:nvSpPr>
          <p:cNvPr id="8" name="Content Placeholder 2"/>
          <p:cNvSpPr>
            <a:spLocks noGrp="1"/>
          </p:cNvSpPr>
          <p:nvPr>
            <p:ph idx="4294967295"/>
          </p:nvPr>
        </p:nvSpPr>
        <p:spPr>
          <a:xfrm>
            <a:off x="179512" y="1268760"/>
            <a:ext cx="8713788" cy="5400675"/>
          </a:xfrm>
        </p:spPr>
        <p:txBody>
          <a:bodyPr>
            <a:noAutofit/>
          </a:bodyPr>
          <a:lstStyle/>
          <a:p>
            <a:pPr marL="0" indent="0">
              <a:buNone/>
              <a:tabLst>
                <a:tab pos="92075" algn="l"/>
              </a:tabLst>
              <a:defRPr/>
            </a:pPr>
            <a:r>
              <a:rPr lang="en-GB" sz="2600" dirty="0" smtClean="0"/>
              <a:t>In each of the 5 sessions this year, we will concentrate on the five different aspects of the 5 big ideas for deepening understanding, through the lens of one of the topics or units of work that we all teach.</a:t>
            </a:r>
          </a:p>
          <a:p>
            <a:pPr marL="0" indent="0">
              <a:buNone/>
              <a:tabLst>
                <a:tab pos="92075" algn="l"/>
              </a:tabLst>
              <a:defRPr/>
            </a:pPr>
            <a:endParaRPr lang="en-GB" sz="2600" dirty="0"/>
          </a:p>
          <a:p>
            <a:pPr marL="0" indent="0">
              <a:buNone/>
              <a:tabLst>
                <a:tab pos="92075" algn="l"/>
              </a:tabLst>
              <a:defRPr/>
            </a:pPr>
            <a:r>
              <a:rPr lang="en-GB" sz="2600" dirty="0" smtClean="0"/>
              <a:t>Today we will look at </a:t>
            </a:r>
            <a:r>
              <a:rPr lang="en-GB" sz="2600" dirty="0" smtClean="0">
                <a:solidFill>
                  <a:srgbClr val="7030A0"/>
                </a:solidFill>
              </a:rPr>
              <a:t>Coherence</a:t>
            </a:r>
            <a:r>
              <a:rPr lang="en-GB" sz="2600" dirty="0" smtClean="0"/>
              <a:t> through the topic of </a:t>
            </a:r>
            <a:r>
              <a:rPr lang="en-GB" sz="2600" dirty="0" smtClean="0">
                <a:solidFill>
                  <a:srgbClr val="7030A0"/>
                </a:solidFill>
              </a:rPr>
              <a:t>quadratics</a:t>
            </a:r>
            <a:r>
              <a:rPr lang="en-GB" sz="2600" dirty="0" smtClean="0"/>
              <a:t>.</a:t>
            </a:r>
          </a:p>
          <a:p>
            <a:pPr marL="0" indent="0">
              <a:buNone/>
              <a:tabLst>
                <a:tab pos="92075" algn="l"/>
              </a:tabLst>
              <a:defRPr/>
            </a:pPr>
            <a:endParaRPr lang="en-GB" sz="2600" dirty="0">
              <a:solidFill>
                <a:srgbClr val="7030A0"/>
              </a:solidFill>
            </a:endParaRPr>
          </a:p>
          <a:p>
            <a:pPr marL="0" indent="0">
              <a:buNone/>
              <a:tabLst>
                <a:tab pos="92075" algn="l"/>
              </a:tabLst>
              <a:defRPr/>
            </a:pPr>
            <a:r>
              <a:rPr lang="en-GB" sz="2400" dirty="0" smtClean="0"/>
              <a:t>We will think about </a:t>
            </a:r>
            <a:r>
              <a:rPr lang="en-GB" sz="2400" dirty="0"/>
              <a:t>how we can work collaboratively on the key aspects of teaching for deeper understanding and begin work on a support for teachers’ planning.</a:t>
            </a:r>
          </a:p>
          <a:p>
            <a:pPr marL="0" indent="0">
              <a:buNone/>
              <a:tabLst>
                <a:tab pos="92075" algn="l"/>
              </a:tabLst>
              <a:defRPr/>
            </a:pPr>
            <a:endParaRPr lang="en-GB" sz="2600" dirty="0" smtClean="0">
              <a:solidFill>
                <a:srgbClr val="7030A0"/>
              </a:solidFill>
            </a:endParaRPr>
          </a:p>
          <a:p>
            <a:pPr marL="0" indent="0">
              <a:buNone/>
              <a:tabLst>
                <a:tab pos="92075" algn="l"/>
              </a:tabLst>
              <a:defRPr/>
            </a:pPr>
            <a:endParaRPr lang="en-GB" sz="2600" dirty="0"/>
          </a:p>
          <a:p>
            <a:pPr marL="0" indent="0">
              <a:buNone/>
              <a:tabLst>
                <a:tab pos="92075" algn="l"/>
              </a:tabLst>
              <a:defRPr/>
            </a:pPr>
            <a:endParaRPr lang="en-GB" sz="2600" dirty="0"/>
          </a:p>
          <a:p>
            <a:pPr marL="0" indent="0">
              <a:buNone/>
              <a:tabLst>
                <a:tab pos="92075" algn="l"/>
              </a:tabLst>
              <a:defRPr/>
            </a:pPr>
            <a:endParaRPr lang="en-GB" sz="2600" dirty="0"/>
          </a:p>
          <a:p>
            <a:pPr marL="0" indent="0">
              <a:buNone/>
              <a:tabLst>
                <a:tab pos="92075" algn="l"/>
              </a:tabLst>
              <a:defRPr/>
            </a:pPr>
            <a:endParaRPr lang="en-GB" sz="2600" dirty="0" smtClean="0"/>
          </a:p>
          <a:p>
            <a:pPr>
              <a:defRPr/>
            </a:pPr>
            <a:endParaRPr lang="en-GB" dirty="0"/>
          </a:p>
        </p:txBody>
      </p:sp>
    </p:spTree>
    <p:extLst>
      <p:ext uri="{BB962C8B-B14F-4D97-AF65-F5344CB8AC3E}">
        <p14:creationId xmlns:p14="http://schemas.microsoft.com/office/powerpoint/2010/main" val="1376389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556792"/>
            <a:ext cx="5657850" cy="478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3386" y="2720355"/>
            <a:ext cx="2657475"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33808" y="497392"/>
            <a:ext cx="8424936" cy="892552"/>
          </a:xfrm>
          <a:prstGeom prst="rect">
            <a:avLst/>
          </a:prstGeom>
        </p:spPr>
        <p:txBody>
          <a:bodyPr wrap="square">
            <a:spAutoFit/>
          </a:bodyPr>
          <a:lstStyle/>
          <a:p>
            <a:pPr>
              <a:tabLst>
                <a:tab pos="92075" algn="l"/>
              </a:tabLst>
              <a:defRPr/>
            </a:pPr>
            <a:r>
              <a:rPr lang="en-GB" sz="2600" dirty="0" smtClean="0"/>
              <a:t>How did students fare in the </a:t>
            </a:r>
            <a:r>
              <a:rPr lang="en-GB" sz="2600" dirty="0" smtClean="0"/>
              <a:t>quadratics questions </a:t>
            </a:r>
            <a:r>
              <a:rPr lang="en-GB" sz="2600" dirty="0" smtClean="0"/>
              <a:t>in this year’s exams?</a:t>
            </a:r>
            <a:endParaRPr lang="en-GB" sz="2600" dirty="0"/>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76" y="3072382"/>
            <a:ext cx="8153400" cy="146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721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328843872"/>
              </p:ext>
            </p:extLst>
          </p:nvPr>
        </p:nvGraphicFramePr>
        <p:xfrm>
          <a:off x="-310828" y="980705"/>
          <a:ext cx="9217024" cy="5760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p:cNvSpPr/>
          <p:nvPr/>
        </p:nvSpPr>
        <p:spPr bwMode="auto">
          <a:xfrm>
            <a:off x="13716" y="2899496"/>
            <a:ext cx="1892300" cy="1825625"/>
          </a:xfrm>
          <a:prstGeom prst="ellipse">
            <a:avLst/>
          </a:prstGeom>
          <a:solidFill>
            <a:srgbClr val="1F497D">
              <a:lumMod val="20000"/>
              <a:lumOff val="80000"/>
            </a:srgbClr>
          </a:solidFill>
          <a:ln w="254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GB" sz="1800" b="1" kern="0" dirty="0">
                <a:solidFill>
                  <a:prstClr val="black"/>
                </a:solidFill>
                <a:latin typeface="Calibri"/>
              </a:rPr>
              <a:t>Coherence</a:t>
            </a:r>
          </a:p>
        </p:txBody>
      </p:sp>
      <p:cxnSp>
        <p:nvCxnSpPr>
          <p:cNvPr id="69637" name="Straight Arrow Connector 6"/>
          <p:cNvCxnSpPr>
            <a:cxnSpLocks noChangeShapeType="1"/>
          </p:cNvCxnSpPr>
          <p:nvPr/>
        </p:nvCxnSpPr>
        <p:spPr bwMode="auto">
          <a:xfrm>
            <a:off x="1921891" y="3861048"/>
            <a:ext cx="5326063" cy="0"/>
          </a:xfrm>
          <a:prstGeom prst="straightConnector1">
            <a:avLst/>
          </a:prstGeom>
          <a:noFill/>
          <a:ln w="76200" algn="ctr">
            <a:solidFill>
              <a:srgbClr val="4A7EBB"/>
            </a:solidFill>
            <a:round/>
            <a:headEnd/>
            <a:tailEnd type="arrow" w="med" len="med"/>
          </a:ln>
          <a:extLst>
            <a:ext uri="{909E8E84-426E-40DD-AFC4-6F175D3DCCD1}">
              <a14:hiddenFill xmlns:a14="http://schemas.microsoft.com/office/drawing/2010/main">
                <a:noFill/>
              </a14:hiddenFill>
            </a:ext>
          </a:extLst>
        </p:spPr>
      </p:cxnSp>
      <p:sp>
        <p:nvSpPr>
          <p:cNvPr id="7" name="Rectangle 6"/>
          <p:cNvSpPr/>
          <p:nvPr/>
        </p:nvSpPr>
        <p:spPr bwMode="auto">
          <a:xfrm>
            <a:off x="7322566" y="2967759"/>
            <a:ext cx="1785938" cy="1685925"/>
          </a:xfrm>
          <a:prstGeom prst="rect">
            <a:avLst/>
          </a:prstGeom>
          <a:solidFill>
            <a:srgbClr val="1F497D">
              <a:lumMod val="20000"/>
              <a:lumOff val="80000"/>
            </a:srgbClr>
          </a:solidFill>
          <a:ln w="254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GB" sz="1900" kern="0">
                <a:solidFill>
                  <a:prstClr val="black"/>
                </a:solidFill>
                <a:latin typeface="Calibri"/>
              </a:rPr>
              <a:t>Small  connected steps </a:t>
            </a:r>
            <a:r>
              <a:rPr lang="en-GB" sz="1900" kern="0" dirty="0">
                <a:solidFill>
                  <a:prstClr val="black"/>
                </a:solidFill>
                <a:latin typeface="Calibri"/>
              </a:rPr>
              <a:t>are easier to take </a:t>
            </a:r>
          </a:p>
        </p:txBody>
      </p:sp>
      <p:sp>
        <p:nvSpPr>
          <p:cNvPr id="6" name="Rectangle 5"/>
          <p:cNvSpPr/>
          <p:nvPr/>
        </p:nvSpPr>
        <p:spPr>
          <a:xfrm>
            <a:off x="2442107" y="332656"/>
            <a:ext cx="4537845" cy="584775"/>
          </a:xfrm>
          <a:prstGeom prst="rect">
            <a:avLst/>
          </a:prstGeom>
        </p:spPr>
        <p:txBody>
          <a:bodyPr wrap="none">
            <a:spAutoFit/>
          </a:bodyPr>
          <a:lstStyle/>
          <a:p>
            <a:pPr algn="ctr">
              <a:tabLst>
                <a:tab pos="92075" algn="l"/>
              </a:tabLst>
              <a:defRPr/>
            </a:pPr>
            <a:r>
              <a:rPr lang="en-GB" sz="3200" dirty="0" smtClean="0"/>
              <a:t>Deepening Understanding</a:t>
            </a:r>
            <a:endParaRPr lang="en-GB" sz="3200" dirty="0"/>
          </a:p>
        </p:txBody>
      </p:sp>
    </p:spTree>
    <p:extLst>
      <p:ext uri="{BB962C8B-B14F-4D97-AF65-F5344CB8AC3E}">
        <p14:creationId xmlns:p14="http://schemas.microsoft.com/office/powerpoint/2010/main" val="5978967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11-11 at 09.58.43.png"/>
          <p:cNvPicPr>
            <a:picLocks noChangeAspect="1"/>
          </p:cNvPicPr>
          <p:nvPr/>
        </p:nvPicPr>
        <p:blipFill rotWithShape="1">
          <a:blip r:embed="rId2">
            <a:extLst>
              <a:ext uri="{28A0092B-C50C-407E-A947-70E740481C1C}">
                <a14:useLocalDpi xmlns:a14="http://schemas.microsoft.com/office/drawing/2010/main" val="0"/>
              </a:ext>
            </a:extLst>
          </a:blip>
          <a:srcRect l="15502" t="15452" r="15424" b="4581"/>
          <a:stretch/>
        </p:blipFill>
        <p:spPr>
          <a:xfrm>
            <a:off x="483424" y="813325"/>
            <a:ext cx="8244408" cy="5965293"/>
          </a:xfrm>
          <a:prstGeom prst="rect">
            <a:avLst/>
          </a:prstGeom>
          <a:ln>
            <a:solidFill>
              <a:schemeClr val="tx1"/>
            </a:solidFill>
          </a:ln>
        </p:spPr>
      </p:pic>
    </p:spTree>
    <p:extLst>
      <p:ext uri="{BB962C8B-B14F-4D97-AF65-F5344CB8AC3E}">
        <p14:creationId xmlns:p14="http://schemas.microsoft.com/office/powerpoint/2010/main" val="16246388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179512" y="620688"/>
            <a:ext cx="8460432" cy="4896544"/>
          </a:xfrm>
        </p:spPr>
        <p:txBody>
          <a:bodyPr/>
          <a:lstStyle/>
          <a:p>
            <a:pPr marL="0" indent="0">
              <a:buNone/>
            </a:pPr>
            <a:r>
              <a:rPr lang="en-GB" sz="2600" dirty="0"/>
              <a:t>Plan a unit of work incorporating the big ideas: </a:t>
            </a:r>
          </a:p>
          <a:p>
            <a:pPr marL="0" indent="0">
              <a:buNone/>
            </a:pPr>
            <a:endParaRPr lang="en-GB" sz="1200" dirty="0">
              <a:solidFill>
                <a:srgbClr val="00628C"/>
              </a:solidFill>
            </a:endParaRPr>
          </a:p>
          <a:p>
            <a:pPr marL="0" indent="0">
              <a:buNone/>
            </a:pPr>
            <a:r>
              <a:rPr lang="en-GB" sz="2600" dirty="0"/>
              <a:t>Coherence</a:t>
            </a:r>
          </a:p>
          <a:p>
            <a:pPr lvl="0">
              <a:buFontTx/>
              <a:buChar char="-"/>
            </a:pPr>
            <a:r>
              <a:rPr lang="en-GB" sz="2400" dirty="0"/>
              <a:t>Focussing on one key point each lesson </a:t>
            </a:r>
            <a:r>
              <a:rPr lang="en-GB" sz="2400" dirty="0" smtClean="0"/>
              <a:t>allows </a:t>
            </a:r>
            <a:r>
              <a:rPr lang="en-GB" sz="2400" dirty="0"/>
              <a:t>for deep and sustainable learning</a:t>
            </a:r>
          </a:p>
          <a:p>
            <a:pPr marL="0" lvl="0" indent="0">
              <a:buNone/>
            </a:pPr>
            <a:endParaRPr lang="en-GB" sz="2400" dirty="0"/>
          </a:p>
        </p:txBody>
      </p:sp>
    </p:spTree>
    <p:extLst>
      <p:ext uri="{BB962C8B-B14F-4D97-AF65-F5344CB8AC3E}">
        <p14:creationId xmlns:p14="http://schemas.microsoft.com/office/powerpoint/2010/main" val="17444013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6-19 at 13.15.11.png"/>
          <p:cNvPicPr>
            <a:picLocks noChangeAspect="1"/>
          </p:cNvPicPr>
          <p:nvPr/>
        </p:nvPicPr>
        <p:blipFill rotWithShape="1">
          <a:blip r:embed="rId2">
            <a:extLst>
              <a:ext uri="{28A0092B-C50C-407E-A947-70E740481C1C}">
                <a14:useLocalDpi xmlns:a14="http://schemas.microsoft.com/office/drawing/2010/main" val="0"/>
              </a:ext>
            </a:extLst>
          </a:blip>
          <a:srcRect l="30863" t="6098" r="30118" b="3615"/>
          <a:stretch/>
        </p:blipFill>
        <p:spPr>
          <a:xfrm>
            <a:off x="1763688" y="260648"/>
            <a:ext cx="4411954" cy="6380544"/>
          </a:xfrm>
          <a:prstGeom prst="rect">
            <a:avLst/>
          </a:prstGeom>
          <a:ln>
            <a:solidFill>
              <a:schemeClr val="tx1"/>
            </a:solidFill>
          </a:ln>
        </p:spPr>
      </p:pic>
    </p:spTree>
    <p:extLst>
      <p:ext uri="{BB962C8B-B14F-4D97-AF65-F5344CB8AC3E}">
        <p14:creationId xmlns:p14="http://schemas.microsoft.com/office/powerpoint/2010/main" val="19047326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71400"/>
            <a:ext cx="7924800" cy="1143000"/>
          </a:xfrm>
        </p:spPr>
        <p:txBody>
          <a:bodyPr>
            <a:normAutofit/>
          </a:bodyPr>
          <a:lstStyle/>
          <a:p>
            <a:r>
              <a:rPr lang="en-US" sz="3200" dirty="0">
                <a:latin typeface="+mn-lt"/>
                <a:ea typeface="+mn-ea"/>
                <a:cs typeface="+mn-cs"/>
              </a:rPr>
              <a:t>Algebra</a:t>
            </a:r>
          </a:p>
        </p:txBody>
      </p:sp>
      <p:sp>
        <p:nvSpPr>
          <p:cNvPr id="3" name="Content Placeholder 2"/>
          <p:cNvSpPr>
            <a:spLocks noGrp="1"/>
          </p:cNvSpPr>
          <p:nvPr>
            <p:ph idx="1"/>
          </p:nvPr>
        </p:nvSpPr>
        <p:spPr>
          <a:xfrm>
            <a:off x="323528" y="1124744"/>
            <a:ext cx="8496944" cy="1944216"/>
          </a:xfrm>
        </p:spPr>
        <p:txBody>
          <a:bodyPr/>
          <a:lstStyle/>
          <a:p>
            <a:r>
              <a:rPr lang="en-US" sz="1800" b="1" dirty="0"/>
              <a:t>Algebra: Notation, vocabulary and manipulation 4</a:t>
            </a:r>
          </a:p>
          <a:p>
            <a:r>
              <a:rPr lang="en-US" sz="1800" dirty="0"/>
              <a:t>Simplify and manipulate algebraic expressions (including those involving surds</a:t>
            </a:r>
          </a:p>
          <a:p>
            <a:r>
              <a:rPr lang="en-US" sz="1800" b="1" dirty="0"/>
              <a:t>and algebraic fractions</a:t>
            </a:r>
            <a:r>
              <a:rPr lang="en-US" sz="1800" dirty="0"/>
              <a:t>) by: </a:t>
            </a:r>
            <a:endParaRPr lang="en-GB" sz="1800" dirty="0"/>
          </a:p>
          <a:p>
            <a:pPr lvl="0"/>
            <a:r>
              <a:rPr lang="en-US" sz="1800" u="sng" dirty="0"/>
              <a:t>- </a:t>
            </a:r>
            <a:r>
              <a:rPr lang="en-US" sz="1800" u="sng" dirty="0" err="1"/>
              <a:t>factorising</a:t>
            </a:r>
            <a:r>
              <a:rPr lang="en-US" sz="1800" u="sng" dirty="0"/>
              <a:t> quadratic expressions of the form </a:t>
            </a:r>
            <a:r>
              <a:rPr lang="en-US" sz="1800" i="1" u="sng" dirty="0"/>
              <a:t>x</a:t>
            </a:r>
            <a:r>
              <a:rPr lang="en-US" sz="1800" u="sng" baseline="30000" dirty="0"/>
              <a:t>2</a:t>
            </a:r>
            <a:r>
              <a:rPr lang="en-US" sz="1800" u="sng" dirty="0"/>
              <a:t> + </a:t>
            </a:r>
            <a:r>
              <a:rPr lang="en-US" sz="1800" u="sng" dirty="0" err="1"/>
              <a:t>b</a:t>
            </a:r>
            <a:r>
              <a:rPr lang="en-US" sz="1800" i="1" u="sng" dirty="0" err="1"/>
              <a:t>x</a:t>
            </a:r>
            <a:r>
              <a:rPr lang="en-US" sz="1800" u="sng" dirty="0"/>
              <a:t> + c, including the difference</a:t>
            </a:r>
          </a:p>
          <a:p>
            <a:pPr lvl="0"/>
            <a:r>
              <a:rPr lang="en-US" sz="1800" u="sng" dirty="0"/>
              <a:t>of two squares</a:t>
            </a:r>
            <a:r>
              <a:rPr lang="en-US" sz="1800" b="1" dirty="0"/>
              <a:t>; </a:t>
            </a:r>
            <a:r>
              <a:rPr lang="en-US" sz="1800" b="1" dirty="0" err="1"/>
              <a:t>factorising</a:t>
            </a:r>
            <a:r>
              <a:rPr lang="en-US" sz="1800" b="1" dirty="0"/>
              <a:t> quadratic expressions of the form a</a:t>
            </a:r>
            <a:r>
              <a:rPr lang="en-US" sz="1800" b="1" i="1" dirty="0"/>
              <a:t>x</a:t>
            </a:r>
            <a:r>
              <a:rPr lang="en-US" sz="1800" b="1" baseline="30000" dirty="0"/>
              <a:t>2</a:t>
            </a:r>
            <a:r>
              <a:rPr lang="en-US" sz="1800" b="1" dirty="0"/>
              <a:t> </a:t>
            </a:r>
            <a:r>
              <a:rPr lang="en-US" sz="1800" dirty="0"/>
              <a:t>+ </a:t>
            </a:r>
            <a:r>
              <a:rPr lang="en-US" sz="1800" b="1" dirty="0" err="1"/>
              <a:t>b</a:t>
            </a:r>
            <a:r>
              <a:rPr lang="en-US" sz="1800" b="1" i="1" dirty="0" err="1"/>
              <a:t>x</a:t>
            </a:r>
            <a:r>
              <a:rPr lang="en-US" sz="1800" b="1" dirty="0"/>
              <a:t> </a:t>
            </a:r>
            <a:r>
              <a:rPr lang="en-US" sz="1800" dirty="0"/>
              <a:t>+ </a:t>
            </a:r>
            <a:r>
              <a:rPr lang="en-US" sz="1800" b="1" dirty="0"/>
              <a:t>c </a:t>
            </a:r>
            <a:endParaRPr lang="en-US" sz="1800" b="1" dirty="0" smtClean="0"/>
          </a:p>
          <a:p>
            <a:pPr lvl="0"/>
            <a:endParaRPr lang="en-US" sz="1800" b="1" dirty="0"/>
          </a:p>
          <a:p>
            <a:pPr lvl="5"/>
            <a:endParaRPr lang="en-US" sz="600" b="1" dirty="0" smtClean="0"/>
          </a:p>
          <a:p>
            <a:pPr lvl="0"/>
            <a:endParaRPr lang="en-US" sz="1800" b="1" dirty="0"/>
          </a:p>
          <a:p>
            <a:pPr marL="0" lvl="0" indent="0">
              <a:buNone/>
            </a:pPr>
            <a:endParaRPr lang="en-GB" sz="1800" dirty="0"/>
          </a:p>
          <a:p>
            <a:endParaRPr lang="en-US" sz="1800" dirty="0"/>
          </a:p>
        </p:txBody>
      </p:sp>
      <p:sp>
        <p:nvSpPr>
          <p:cNvPr id="7" name="TextBox 6"/>
          <p:cNvSpPr txBox="1"/>
          <p:nvPr/>
        </p:nvSpPr>
        <p:spPr>
          <a:xfrm>
            <a:off x="467544" y="3717032"/>
            <a:ext cx="7416824" cy="646331"/>
          </a:xfrm>
          <a:prstGeom prst="rect">
            <a:avLst/>
          </a:prstGeom>
          <a:noFill/>
        </p:spPr>
        <p:txBody>
          <a:bodyPr wrap="square" rtlCol="0">
            <a:spAutoFit/>
          </a:bodyPr>
          <a:lstStyle/>
          <a:p>
            <a:r>
              <a:rPr lang="en-GB" dirty="0" smtClean="0"/>
              <a:t>How can this very broad statement be broken down into key ideas when planning a scheme?</a:t>
            </a:r>
            <a:endParaRPr lang="en-GB" dirty="0"/>
          </a:p>
        </p:txBody>
      </p:sp>
    </p:spTree>
    <p:extLst>
      <p:ext uri="{BB962C8B-B14F-4D97-AF65-F5344CB8AC3E}">
        <p14:creationId xmlns:p14="http://schemas.microsoft.com/office/powerpoint/2010/main" val="135757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11-26 at 23.00.10.png"/>
          <p:cNvPicPr>
            <a:picLocks noChangeAspect="1"/>
          </p:cNvPicPr>
          <p:nvPr/>
        </p:nvPicPr>
        <p:blipFill rotWithShape="1">
          <a:blip r:embed="rId2">
            <a:extLst>
              <a:ext uri="{28A0092B-C50C-407E-A947-70E740481C1C}">
                <a14:useLocalDpi xmlns:a14="http://schemas.microsoft.com/office/drawing/2010/main" val="0"/>
              </a:ext>
            </a:extLst>
          </a:blip>
          <a:srcRect l="18230" t="22220" r="22120" b="4758"/>
          <a:stretch/>
        </p:blipFill>
        <p:spPr>
          <a:xfrm>
            <a:off x="147666" y="764704"/>
            <a:ext cx="7092280" cy="5426390"/>
          </a:xfrm>
          <a:prstGeom prst="rect">
            <a:avLst/>
          </a:prstGeom>
          <a:ln>
            <a:solidFill>
              <a:schemeClr val="tx1"/>
            </a:solidFill>
          </a:ln>
        </p:spPr>
      </p:pic>
      <p:sp>
        <p:nvSpPr>
          <p:cNvPr id="2" name="Rounded Rectangle 1"/>
          <p:cNvSpPr/>
          <p:nvPr/>
        </p:nvSpPr>
        <p:spPr>
          <a:xfrm>
            <a:off x="539552" y="4941168"/>
            <a:ext cx="6624736" cy="576064"/>
          </a:xfrm>
          <a:prstGeom prst="roundRect">
            <a:avLst/>
          </a:prstGeom>
          <a:solidFill>
            <a:srgbClr val="FFFF6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1843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94518"/>
            <a:ext cx="8136904" cy="751929"/>
          </a:xfrm>
        </p:spPr>
        <p:txBody>
          <a:bodyPr>
            <a:normAutofit fontScale="90000"/>
          </a:bodyPr>
          <a:lstStyle/>
          <a:p>
            <a:r>
              <a:rPr lang="en-US" dirty="0" smtClean="0"/>
              <a:t>For each of the key points:</a:t>
            </a:r>
            <a:endParaRPr lang="en-US" dirty="0"/>
          </a:p>
        </p:txBody>
      </p:sp>
      <p:sp>
        <p:nvSpPr>
          <p:cNvPr id="10" name="Pentagon 9"/>
          <p:cNvSpPr/>
          <p:nvPr/>
        </p:nvSpPr>
        <p:spPr bwMode="auto">
          <a:xfrm>
            <a:off x="4852007" y="4249996"/>
            <a:ext cx="822960" cy="822960"/>
          </a:xfrm>
          <a:prstGeom prst="homePlat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Pentagon 10"/>
          <p:cNvSpPr/>
          <p:nvPr/>
        </p:nvSpPr>
        <p:spPr bwMode="auto">
          <a:xfrm>
            <a:off x="5652120" y="5085184"/>
            <a:ext cx="720080" cy="504056"/>
          </a:xfrm>
          <a:prstGeom prst="homePlat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pPr>
            <a:endParaRPr kumimoji="0" lang="en-US" sz="2800" b="0" i="0" u="none" strike="noStrike" cap="none" normalizeH="0" baseline="0">
              <a:ln>
                <a:noFill/>
              </a:ln>
              <a:solidFill>
                <a:schemeClr val="tx1"/>
              </a:solidFill>
              <a:effectLst/>
              <a:latin typeface="Arial" charset="0"/>
            </a:endParaRPr>
          </a:p>
        </p:txBody>
      </p:sp>
      <p:sp>
        <p:nvSpPr>
          <p:cNvPr id="13" name="Freeform 12"/>
          <p:cNvSpPr/>
          <p:nvPr/>
        </p:nvSpPr>
        <p:spPr>
          <a:xfrm>
            <a:off x="-1689030" y="2215011"/>
            <a:ext cx="12029844" cy="4999801"/>
          </a:xfrm>
          <a:custGeom>
            <a:avLst/>
            <a:gdLst>
              <a:gd name="connsiteX0" fmla="*/ 4268401 w 12029844"/>
              <a:gd name="connsiteY0" fmla="*/ 364514 h 4999801"/>
              <a:gd name="connsiteX1" fmla="*/ 3744671 w 12029844"/>
              <a:gd name="connsiteY1" fmla="*/ 2996414 h 4999801"/>
              <a:gd name="connsiteX2" fmla="*/ 11993419 w 12029844"/>
              <a:gd name="connsiteY2" fmla="*/ 24069 h 4999801"/>
              <a:gd name="connsiteX3" fmla="*/ 0 w 12029844"/>
              <a:gd name="connsiteY3" fmla="*/ 4999801 h 4999801"/>
            </a:gdLst>
            <a:ahLst/>
            <a:cxnLst>
              <a:cxn ang="0">
                <a:pos x="connsiteX0" y="connsiteY0"/>
              </a:cxn>
              <a:cxn ang="0">
                <a:pos x="connsiteX1" y="connsiteY1"/>
              </a:cxn>
              <a:cxn ang="0">
                <a:pos x="connsiteX2" y="connsiteY2"/>
              </a:cxn>
              <a:cxn ang="0">
                <a:pos x="connsiteX3" y="connsiteY3"/>
              </a:cxn>
            </a:cxnLst>
            <a:rect l="l" t="t" r="r" b="b"/>
            <a:pathLst>
              <a:path w="12029844" h="4999801">
                <a:moveTo>
                  <a:pt x="4268401" y="364514"/>
                </a:moveTo>
                <a:cubicBezTo>
                  <a:pt x="3362784" y="1708834"/>
                  <a:pt x="2457168" y="3053155"/>
                  <a:pt x="3744671" y="2996414"/>
                </a:cubicBezTo>
                <a:cubicBezTo>
                  <a:pt x="5032174" y="2939673"/>
                  <a:pt x="12617531" y="-309829"/>
                  <a:pt x="11993419" y="24069"/>
                </a:cubicBezTo>
                <a:cubicBezTo>
                  <a:pt x="11369307" y="357967"/>
                  <a:pt x="2522633" y="4067942"/>
                  <a:pt x="0" y="4999801"/>
                </a:cubicBezTo>
              </a:path>
            </a:pathLst>
          </a:custGeom>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pPr>
            <a:endParaRPr kumimoji="0" lang="en-US" sz="2800" b="0" i="0" u="none" strike="noStrike" cap="none" normalizeH="0" baseline="0">
              <a:ln>
                <a:noFill/>
              </a:ln>
              <a:solidFill>
                <a:schemeClr val="tx1"/>
              </a:solidFill>
              <a:effectLst/>
              <a:latin typeface="Arial" charset="0"/>
            </a:endParaRPr>
          </a:p>
        </p:txBody>
      </p:sp>
      <p:sp>
        <p:nvSpPr>
          <p:cNvPr id="9" name="Quad Arrow 8"/>
          <p:cNvSpPr/>
          <p:nvPr/>
        </p:nvSpPr>
        <p:spPr bwMode="auto">
          <a:xfrm>
            <a:off x="5090165" y="2374092"/>
            <a:ext cx="822960" cy="822960"/>
          </a:xfrm>
          <a:prstGeom prst="quad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p>
        </p:txBody>
      </p:sp>
      <p:sp>
        <p:nvSpPr>
          <p:cNvPr id="8" name="Right Bracket 7"/>
          <p:cNvSpPr/>
          <p:nvPr/>
        </p:nvSpPr>
        <p:spPr bwMode="auto">
          <a:xfrm>
            <a:off x="5796136" y="4221088"/>
            <a:ext cx="73152" cy="914400"/>
          </a:xfrm>
          <a:prstGeom prst="rightBracke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pPr>
            <a:endParaRPr kumimoji="0" lang="en-US" sz="2800" b="0" i="0" u="none" strike="noStrike" cap="none" normalizeH="0" baseline="0">
              <a:ln>
                <a:noFill/>
              </a:ln>
              <a:solidFill>
                <a:schemeClr val="tx1"/>
              </a:solidFill>
              <a:effectLst/>
              <a:latin typeface="Arial" charset="0"/>
            </a:endParaRPr>
          </a:p>
        </p:txBody>
      </p:sp>
      <p:sp>
        <p:nvSpPr>
          <p:cNvPr id="15" name="Right Bracket 14"/>
          <p:cNvSpPr/>
          <p:nvPr/>
        </p:nvSpPr>
        <p:spPr bwMode="auto">
          <a:xfrm>
            <a:off x="4429697" y="2073027"/>
            <a:ext cx="304800" cy="822960"/>
          </a:xfrm>
          <a:prstGeom prst="rightBracke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00"/>
          </a:p>
        </p:txBody>
      </p:sp>
      <p:cxnSp>
        <p:nvCxnSpPr>
          <p:cNvPr id="16" name="Curved Connector 15"/>
          <p:cNvCxnSpPr/>
          <p:nvPr/>
        </p:nvCxnSpPr>
        <p:spPr bwMode="auto">
          <a:xfrm>
            <a:off x="4460861" y="3117746"/>
            <a:ext cx="685800" cy="685800"/>
          </a:xfrm>
          <a:prstGeom prst="curvedConnector3">
            <a:avLst/>
          </a:prstGeom>
          <a:noFill/>
          <a:ln>
            <a:noFill/>
            <a:tailEnd type="triangle" w="lg"/>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Curved Connector 23"/>
          <p:cNvCxnSpPr/>
          <p:nvPr/>
        </p:nvCxnSpPr>
        <p:spPr bwMode="auto">
          <a:xfrm rot="16200000" flipH="1">
            <a:off x="2771800" y="1700808"/>
            <a:ext cx="3888432" cy="3744416"/>
          </a:xfrm>
          <a:prstGeom prst="curvedConnector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Freeform 25"/>
          <p:cNvSpPr/>
          <p:nvPr/>
        </p:nvSpPr>
        <p:spPr>
          <a:xfrm>
            <a:off x="2033233" y="1577797"/>
            <a:ext cx="5632053" cy="3811347"/>
          </a:xfrm>
          <a:custGeom>
            <a:avLst/>
            <a:gdLst>
              <a:gd name="connsiteX0" fmla="*/ 5060017 w 5632053"/>
              <a:gd name="connsiteY0" fmla="*/ 12630 h 3811347"/>
              <a:gd name="connsiteX1" fmla="*/ 3469756 w 5632053"/>
              <a:gd name="connsiteY1" fmla="*/ 12630 h 3811347"/>
              <a:gd name="connsiteX2" fmla="*/ 3435434 w 5632053"/>
              <a:gd name="connsiteY2" fmla="*/ 24072 h 3811347"/>
              <a:gd name="connsiteX3" fmla="*/ 3378230 w 5632053"/>
              <a:gd name="connsiteY3" fmla="*/ 35514 h 3811347"/>
              <a:gd name="connsiteX4" fmla="*/ 3286704 w 5632053"/>
              <a:gd name="connsiteY4" fmla="*/ 58397 h 3811347"/>
              <a:gd name="connsiteX5" fmla="*/ 2760431 w 5632053"/>
              <a:gd name="connsiteY5" fmla="*/ 69839 h 3811347"/>
              <a:gd name="connsiteX6" fmla="*/ 2646024 w 5632053"/>
              <a:gd name="connsiteY6" fmla="*/ 81281 h 3811347"/>
              <a:gd name="connsiteX7" fmla="*/ 2588820 w 5632053"/>
              <a:gd name="connsiteY7" fmla="*/ 92723 h 3811347"/>
              <a:gd name="connsiteX8" fmla="*/ 2394328 w 5632053"/>
              <a:gd name="connsiteY8" fmla="*/ 104165 h 3811347"/>
              <a:gd name="connsiteX9" fmla="*/ 2279921 w 5632053"/>
              <a:gd name="connsiteY9" fmla="*/ 115607 h 3811347"/>
              <a:gd name="connsiteX10" fmla="*/ 2176954 w 5632053"/>
              <a:gd name="connsiteY10" fmla="*/ 138491 h 3811347"/>
              <a:gd name="connsiteX11" fmla="*/ 1845173 w 5632053"/>
              <a:gd name="connsiteY11" fmla="*/ 161375 h 3811347"/>
              <a:gd name="connsiteX12" fmla="*/ 1765088 w 5632053"/>
              <a:gd name="connsiteY12" fmla="*/ 172817 h 3811347"/>
              <a:gd name="connsiteX13" fmla="*/ 1193052 w 5632053"/>
              <a:gd name="connsiteY13" fmla="*/ 195700 h 3811347"/>
              <a:gd name="connsiteX14" fmla="*/ 1112967 w 5632053"/>
              <a:gd name="connsiteY14" fmla="*/ 207142 h 3811347"/>
              <a:gd name="connsiteX15" fmla="*/ 1067204 w 5632053"/>
              <a:gd name="connsiteY15" fmla="*/ 218584 h 3811347"/>
              <a:gd name="connsiteX16" fmla="*/ 918474 w 5632053"/>
              <a:gd name="connsiteY16" fmla="*/ 275794 h 3811347"/>
              <a:gd name="connsiteX17" fmla="*/ 849830 w 5632053"/>
              <a:gd name="connsiteY17" fmla="*/ 321561 h 3811347"/>
              <a:gd name="connsiteX18" fmla="*/ 792626 w 5632053"/>
              <a:gd name="connsiteY18" fmla="*/ 367329 h 3811347"/>
              <a:gd name="connsiteX19" fmla="*/ 769745 w 5632053"/>
              <a:gd name="connsiteY19" fmla="*/ 401655 h 3811347"/>
              <a:gd name="connsiteX20" fmla="*/ 735423 w 5632053"/>
              <a:gd name="connsiteY20" fmla="*/ 435981 h 3811347"/>
              <a:gd name="connsiteX21" fmla="*/ 712541 w 5632053"/>
              <a:gd name="connsiteY21" fmla="*/ 481748 h 3811347"/>
              <a:gd name="connsiteX22" fmla="*/ 689660 w 5632053"/>
              <a:gd name="connsiteY22" fmla="*/ 516074 h 3811347"/>
              <a:gd name="connsiteX23" fmla="*/ 701100 w 5632053"/>
              <a:gd name="connsiteY23" fmla="*/ 710587 h 3811347"/>
              <a:gd name="connsiteX24" fmla="*/ 746863 w 5632053"/>
              <a:gd name="connsiteY24" fmla="*/ 802122 h 3811347"/>
              <a:gd name="connsiteX25" fmla="*/ 826948 w 5632053"/>
              <a:gd name="connsiteY25" fmla="*/ 905099 h 3811347"/>
              <a:gd name="connsiteX26" fmla="*/ 918474 w 5632053"/>
              <a:gd name="connsiteY26" fmla="*/ 985193 h 3811347"/>
              <a:gd name="connsiteX27" fmla="*/ 1021441 w 5632053"/>
              <a:gd name="connsiteY27" fmla="*/ 1076728 h 3811347"/>
              <a:gd name="connsiteX28" fmla="*/ 1090085 w 5632053"/>
              <a:gd name="connsiteY28" fmla="*/ 1122496 h 3811347"/>
              <a:gd name="connsiteX29" fmla="*/ 1112967 w 5632053"/>
              <a:gd name="connsiteY29" fmla="*/ 1145380 h 3811347"/>
              <a:gd name="connsiteX30" fmla="*/ 1147289 w 5632053"/>
              <a:gd name="connsiteY30" fmla="*/ 1156822 h 3811347"/>
              <a:gd name="connsiteX31" fmla="*/ 1250255 w 5632053"/>
              <a:gd name="connsiteY31" fmla="*/ 1236915 h 3811347"/>
              <a:gd name="connsiteX32" fmla="*/ 1341781 w 5632053"/>
              <a:gd name="connsiteY32" fmla="*/ 1282683 h 3811347"/>
              <a:gd name="connsiteX33" fmla="*/ 1376103 w 5632053"/>
              <a:gd name="connsiteY33" fmla="*/ 1294125 h 3811347"/>
              <a:gd name="connsiteX34" fmla="*/ 1410425 w 5632053"/>
              <a:gd name="connsiteY34" fmla="*/ 1317008 h 3811347"/>
              <a:gd name="connsiteX35" fmla="*/ 1456188 w 5632053"/>
              <a:gd name="connsiteY35" fmla="*/ 1339892 h 3811347"/>
              <a:gd name="connsiteX36" fmla="*/ 1524833 w 5632053"/>
              <a:gd name="connsiteY36" fmla="*/ 1362776 h 3811347"/>
              <a:gd name="connsiteX37" fmla="*/ 1536273 w 5632053"/>
              <a:gd name="connsiteY37" fmla="*/ 1317008 h 3811347"/>
              <a:gd name="connsiteX38" fmla="*/ 1593477 w 5632053"/>
              <a:gd name="connsiteY38" fmla="*/ 1294125 h 3811347"/>
              <a:gd name="connsiteX39" fmla="*/ 1685003 w 5632053"/>
              <a:gd name="connsiteY39" fmla="*/ 1271241 h 3811347"/>
              <a:gd name="connsiteX40" fmla="*/ 1719325 w 5632053"/>
              <a:gd name="connsiteY40" fmla="*/ 1259799 h 3811347"/>
              <a:gd name="connsiteX41" fmla="*/ 1845173 w 5632053"/>
              <a:gd name="connsiteY41" fmla="*/ 1236915 h 3811347"/>
              <a:gd name="connsiteX42" fmla="*/ 2005343 w 5632053"/>
              <a:gd name="connsiteY42" fmla="*/ 1225473 h 3811347"/>
              <a:gd name="connsiteX43" fmla="*/ 2657465 w 5632053"/>
              <a:gd name="connsiteY43" fmla="*/ 1259799 h 3811347"/>
              <a:gd name="connsiteX44" fmla="*/ 3137975 w 5632053"/>
              <a:gd name="connsiteY44" fmla="*/ 1385660 h 3811347"/>
              <a:gd name="connsiteX45" fmla="*/ 3710011 w 5632053"/>
              <a:gd name="connsiteY45" fmla="*/ 1568731 h 3811347"/>
              <a:gd name="connsiteX46" fmla="*/ 3824419 w 5632053"/>
              <a:gd name="connsiteY46" fmla="*/ 1603056 h 3811347"/>
              <a:gd name="connsiteX47" fmla="*/ 4041792 w 5632053"/>
              <a:gd name="connsiteY47" fmla="*/ 1671708 h 3811347"/>
              <a:gd name="connsiteX48" fmla="*/ 4133318 w 5632053"/>
              <a:gd name="connsiteY48" fmla="*/ 1694592 h 3811347"/>
              <a:gd name="connsiteX49" fmla="*/ 4407896 w 5632053"/>
              <a:gd name="connsiteY49" fmla="*/ 1774685 h 3811347"/>
              <a:gd name="connsiteX50" fmla="*/ 4659592 w 5632053"/>
              <a:gd name="connsiteY50" fmla="*/ 1797569 h 3811347"/>
              <a:gd name="connsiteX51" fmla="*/ 4785440 w 5632053"/>
              <a:gd name="connsiteY51" fmla="*/ 1774685 h 3811347"/>
              <a:gd name="connsiteX52" fmla="*/ 4819762 w 5632053"/>
              <a:gd name="connsiteY52" fmla="*/ 1751801 h 3811347"/>
              <a:gd name="connsiteX53" fmla="*/ 4899847 w 5632053"/>
              <a:gd name="connsiteY53" fmla="*/ 1660266 h 3811347"/>
              <a:gd name="connsiteX54" fmla="*/ 5048576 w 5632053"/>
              <a:gd name="connsiteY54" fmla="*/ 1854779 h 3811347"/>
              <a:gd name="connsiteX55" fmla="*/ 5128661 w 5632053"/>
              <a:gd name="connsiteY55" fmla="*/ 1957756 h 3811347"/>
              <a:gd name="connsiteX56" fmla="*/ 5185865 w 5632053"/>
              <a:gd name="connsiteY56" fmla="*/ 2014965 h 3811347"/>
              <a:gd name="connsiteX57" fmla="*/ 5254509 w 5632053"/>
              <a:gd name="connsiteY57" fmla="*/ 2117943 h 3811347"/>
              <a:gd name="connsiteX58" fmla="*/ 5426120 w 5632053"/>
              <a:gd name="connsiteY58" fmla="*/ 2312455 h 3811347"/>
              <a:gd name="connsiteX59" fmla="*/ 5551968 w 5632053"/>
              <a:gd name="connsiteY59" fmla="*/ 2472642 h 3811347"/>
              <a:gd name="connsiteX60" fmla="*/ 5586290 w 5632053"/>
              <a:gd name="connsiteY60" fmla="*/ 2529852 h 3811347"/>
              <a:gd name="connsiteX61" fmla="*/ 5609172 w 5632053"/>
              <a:gd name="connsiteY61" fmla="*/ 2552736 h 3811347"/>
              <a:gd name="connsiteX62" fmla="*/ 5632053 w 5632053"/>
              <a:gd name="connsiteY62" fmla="*/ 2587061 h 3811347"/>
              <a:gd name="connsiteX63" fmla="*/ 5609172 w 5632053"/>
              <a:gd name="connsiteY63" fmla="*/ 2815900 h 3811347"/>
              <a:gd name="connsiteX64" fmla="*/ 5574850 w 5632053"/>
              <a:gd name="connsiteY64" fmla="*/ 2895993 h 3811347"/>
              <a:gd name="connsiteX65" fmla="*/ 5471883 w 5632053"/>
              <a:gd name="connsiteY65" fmla="*/ 3090506 h 3811347"/>
              <a:gd name="connsiteX66" fmla="*/ 5380357 w 5632053"/>
              <a:gd name="connsiteY66" fmla="*/ 3227809 h 3811347"/>
              <a:gd name="connsiteX67" fmla="*/ 5254509 w 5632053"/>
              <a:gd name="connsiteY67" fmla="*/ 3353670 h 3811347"/>
              <a:gd name="connsiteX68" fmla="*/ 5185865 w 5632053"/>
              <a:gd name="connsiteY68" fmla="*/ 3399438 h 3811347"/>
              <a:gd name="connsiteX69" fmla="*/ 5014254 w 5632053"/>
              <a:gd name="connsiteY69" fmla="*/ 3456647 h 3811347"/>
              <a:gd name="connsiteX70" fmla="*/ 4682473 w 5632053"/>
              <a:gd name="connsiteY70" fmla="*/ 3502415 h 3811347"/>
              <a:gd name="connsiteX71" fmla="*/ 4499421 w 5632053"/>
              <a:gd name="connsiteY71" fmla="*/ 3559624 h 3811347"/>
              <a:gd name="connsiteX72" fmla="*/ 4385014 w 5632053"/>
              <a:gd name="connsiteY72" fmla="*/ 3593950 h 3811347"/>
              <a:gd name="connsiteX73" fmla="*/ 4270607 w 5632053"/>
              <a:gd name="connsiteY73" fmla="*/ 3605392 h 3811347"/>
              <a:gd name="connsiteX74" fmla="*/ 4156200 w 5632053"/>
              <a:gd name="connsiteY74" fmla="*/ 3628276 h 3811347"/>
              <a:gd name="connsiteX75" fmla="*/ 3732893 w 5632053"/>
              <a:gd name="connsiteY75" fmla="*/ 3639718 h 3811347"/>
              <a:gd name="connsiteX76" fmla="*/ 3423993 w 5632053"/>
              <a:gd name="connsiteY76" fmla="*/ 3651160 h 3811347"/>
              <a:gd name="connsiteX77" fmla="*/ 1570596 w 5632053"/>
              <a:gd name="connsiteY77" fmla="*/ 3662602 h 3811347"/>
              <a:gd name="connsiteX78" fmla="*/ 1410425 w 5632053"/>
              <a:gd name="connsiteY78" fmla="*/ 3674044 h 3811347"/>
              <a:gd name="connsiteX79" fmla="*/ 1238815 w 5632053"/>
              <a:gd name="connsiteY79" fmla="*/ 3708369 h 3811347"/>
              <a:gd name="connsiteX80" fmla="*/ 1147289 w 5632053"/>
              <a:gd name="connsiteY80" fmla="*/ 3719811 h 3811347"/>
              <a:gd name="connsiteX81" fmla="*/ 1032881 w 5632053"/>
              <a:gd name="connsiteY81" fmla="*/ 3754137 h 3811347"/>
              <a:gd name="connsiteX82" fmla="*/ 826948 w 5632053"/>
              <a:gd name="connsiteY82" fmla="*/ 3765579 h 3811347"/>
              <a:gd name="connsiteX83" fmla="*/ 735423 w 5632053"/>
              <a:gd name="connsiteY83" fmla="*/ 3777021 h 3811347"/>
              <a:gd name="connsiteX84" fmla="*/ 666778 w 5632053"/>
              <a:gd name="connsiteY84" fmla="*/ 3799905 h 3811347"/>
              <a:gd name="connsiteX85" fmla="*/ 495167 w 5632053"/>
              <a:gd name="connsiteY85" fmla="*/ 3811347 h 3811347"/>
              <a:gd name="connsiteX86" fmla="*/ 289234 w 5632053"/>
              <a:gd name="connsiteY86" fmla="*/ 3799905 h 3811347"/>
              <a:gd name="connsiteX87" fmla="*/ 254912 w 5632053"/>
              <a:gd name="connsiteY87" fmla="*/ 3788463 h 3811347"/>
              <a:gd name="connsiteX88" fmla="*/ 140505 w 5632053"/>
              <a:gd name="connsiteY88" fmla="*/ 3754137 h 3811347"/>
              <a:gd name="connsiteX89" fmla="*/ 37538 w 5632053"/>
              <a:gd name="connsiteY89" fmla="*/ 3708369 h 3811347"/>
              <a:gd name="connsiteX90" fmla="*/ 3216 w 5632053"/>
              <a:gd name="connsiteY90" fmla="*/ 3696928 h 3811347"/>
              <a:gd name="connsiteX91" fmla="*/ 3216 w 5632053"/>
              <a:gd name="connsiteY91" fmla="*/ 3719811 h 381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632053" h="3811347">
                <a:moveTo>
                  <a:pt x="5060017" y="12630"/>
                </a:moveTo>
                <a:cubicBezTo>
                  <a:pt x="4317096" y="-1129"/>
                  <a:pt x="4334965" y="-7036"/>
                  <a:pt x="3469756" y="12630"/>
                </a:cubicBezTo>
                <a:cubicBezTo>
                  <a:pt x="3457699" y="12904"/>
                  <a:pt x="3447134" y="21147"/>
                  <a:pt x="3435434" y="24072"/>
                </a:cubicBezTo>
                <a:cubicBezTo>
                  <a:pt x="3416569" y="28789"/>
                  <a:pt x="3397095" y="30797"/>
                  <a:pt x="3378230" y="35514"/>
                </a:cubicBezTo>
                <a:cubicBezTo>
                  <a:pt x="3337257" y="45758"/>
                  <a:pt x="3336711" y="56436"/>
                  <a:pt x="3286704" y="58397"/>
                </a:cubicBezTo>
                <a:cubicBezTo>
                  <a:pt x="3111373" y="65273"/>
                  <a:pt x="2935855" y="66025"/>
                  <a:pt x="2760431" y="69839"/>
                </a:cubicBezTo>
                <a:cubicBezTo>
                  <a:pt x="2722295" y="73653"/>
                  <a:pt x="2684014" y="76215"/>
                  <a:pt x="2646024" y="81281"/>
                </a:cubicBezTo>
                <a:cubicBezTo>
                  <a:pt x="2626749" y="83851"/>
                  <a:pt x="2608186" y="90962"/>
                  <a:pt x="2588820" y="92723"/>
                </a:cubicBezTo>
                <a:cubicBezTo>
                  <a:pt x="2524144" y="98603"/>
                  <a:pt x="2459093" y="99367"/>
                  <a:pt x="2394328" y="104165"/>
                </a:cubicBezTo>
                <a:cubicBezTo>
                  <a:pt x="2356107" y="106997"/>
                  <a:pt x="2318057" y="111793"/>
                  <a:pt x="2279921" y="115607"/>
                </a:cubicBezTo>
                <a:cubicBezTo>
                  <a:pt x="2245599" y="123235"/>
                  <a:pt x="2211791" y="133740"/>
                  <a:pt x="2176954" y="138491"/>
                </a:cubicBezTo>
                <a:cubicBezTo>
                  <a:pt x="2136009" y="144075"/>
                  <a:pt x="1870378" y="159800"/>
                  <a:pt x="1845173" y="161375"/>
                </a:cubicBezTo>
                <a:cubicBezTo>
                  <a:pt x="1818478" y="165189"/>
                  <a:pt x="1791943" y="170375"/>
                  <a:pt x="1765088" y="172817"/>
                </a:cubicBezTo>
                <a:cubicBezTo>
                  <a:pt x="1578811" y="189752"/>
                  <a:pt x="1374627" y="190512"/>
                  <a:pt x="1193052" y="195700"/>
                </a:cubicBezTo>
                <a:cubicBezTo>
                  <a:pt x="1166357" y="199514"/>
                  <a:pt x="1139498" y="202318"/>
                  <a:pt x="1112967" y="207142"/>
                </a:cubicBezTo>
                <a:cubicBezTo>
                  <a:pt x="1097497" y="209955"/>
                  <a:pt x="1082232" y="213959"/>
                  <a:pt x="1067204" y="218584"/>
                </a:cubicBezTo>
                <a:cubicBezTo>
                  <a:pt x="1015200" y="234587"/>
                  <a:pt x="964944" y="247909"/>
                  <a:pt x="918474" y="275794"/>
                </a:cubicBezTo>
                <a:cubicBezTo>
                  <a:pt x="894893" y="289944"/>
                  <a:pt x="869275" y="302114"/>
                  <a:pt x="849830" y="321561"/>
                </a:cubicBezTo>
                <a:cubicBezTo>
                  <a:pt x="817225" y="354168"/>
                  <a:pt x="835923" y="338461"/>
                  <a:pt x="792626" y="367329"/>
                </a:cubicBezTo>
                <a:cubicBezTo>
                  <a:pt x="784999" y="378771"/>
                  <a:pt x="778548" y="391091"/>
                  <a:pt x="769745" y="401655"/>
                </a:cubicBezTo>
                <a:cubicBezTo>
                  <a:pt x="759387" y="414086"/>
                  <a:pt x="744827" y="422814"/>
                  <a:pt x="735423" y="435981"/>
                </a:cubicBezTo>
                <a:cubicBezTo>
                  <a:pt x="725510" y="449861"/>
                  <a:pt x="721003" y="466939"/>
                  <a:pt x="712541" y="481748"/>
                </a:cubicBezTo>
                <a:cubicBezTo>
                  <a:pt x="705719" y="493688"/>
                  <a:pt x="697287" y="504632"/>
                  <a:pt x="689660" y="516074"/>
                </a:cubicBezTo>
                <a:cubicBezTo>
                  <a:pt x="693473" y="580912"/>
                  <a:pt x="688364" y="646898"/>
                  <a:pt x="701100" y="710587"/>
                </a:cubicBezTo>
                <a:cubicBezTo>
                  <a:pt x="707789" y="744037"/>
                  <a:pt x="736077" y="769760"/>
                  <a:pt x="746863" y="802122"/>
                </a:cubicBezTo>
                <a:cubicBezTo>
                  <a:pt x="778124" y="895912"/>
                  <a:pt x="724053" y="750743"/>
                  <a:pt x="826948" y="905099"/>
                </a:cubicBezTo>
                <a:cubicBezTo>
                  <a:pt x="891783" y="1002360"/>
                  <a:pt x="784994" y="851697"/>
                  <a:pt x="918474" y="985193"/>
                </a:cubicBezTo>
                <a:cubicBezTo>
                  <a:pt x="959180" y="1025903"/>
                  <a:pt x="967385" y="1036182"/>
                  <a:pt x="1021441" y="1076728"/>
                </a:cubicBezTo>
                <a:cubicBezTo>
                  <a:pt x="1043441" y="1093230"/>
                  <a:pt x="1070640" y="1103049"/>
                  <a:pt x="1090085" y="1122496"/>
                </a:cubicBezTo>
                <a:cubicBezTo>
                  <a:pt x="1097712" y="1130124"/>
                  <a:pt x="1103717" y="1139830"/>
                  <a:pt x="1112967" y="1145380"/>
                </a:cubicBezTo>
                <a:cubicBezTo>
                  <a:pt x="1123308" y="1151585"/>
                  <a:pt x="1135848" y="1153008"/>
                  <a:pt x="1147289" y="1156822"/>
                </a:cubicBezTo>
                <a:cubicBezTo>
                  <a:pt x="1181611" y="1183520"/>
                  <a:pt x="1211364" y="1217467"/>
                  <a:pt x="1250255" y="1236915"/>
                </a:cubicBezTo>
                <a:cubicBezTo>
                  <a:pt x="1280764" y="1252171"/>
                  <a:pt x="1309421" y="1271895"/>
                  <a:pt x="1341781" y="1282683"/>
                </a:cubicBezTo>
                <a:cubicBezTo>
                  <a:pt x="1353222" y="1286497"/>
                  <a:pt x="1365317" y="1288731"/>
                  <a:pt x="1376103" y="1294125"/>
                </a:cubicBezTo>
                <a:cubicBezTo>
                  <a:pt x="1388401" y="1300275"/>
                  <a:pt x="1398487" y="1310185"/>
                  <a:pt x="1410425" y="1317008"/>
                </a:cubicBezTo>
                <a:cubicBezTo>
                  <a:pt x="1425233" y="1325470"/>
                  <a:pt x="1440353" y="1333557"/>
                  <a:pt x="1456188" y="1339892"/>
                </a:cubicBezTo>
                <a:cubicBezTo>
                  <a:pt x="1478582" y="1348851"/>
                  <a:pt x="1524833" y="1362776"/>
                  <a:pt x="1524833" y="1362776"/>
                </a:cubicBezTo>
                <a:cubicBezTo>
                  <a:pt x="1528646" y="1347520"/>
                  <a:pt x="1525154" y="1328128"/>
                  <a:pt x="1536273" y="1317008"/>
                </a:cubicBezTo>
                <a:cubicBezTo>
                  <a:pt x="1550794" y="1302485"/>
                  <a:pt x="1574248" y="1301337"/>
                  <a:pt x="1593477" y="1294125"/>
                </a:cubicBezTo>
                <a:cubicBezTo>
                  <a:pt x="1645787" y="1274507"/>
                  <a:pt x="1616715" y="1288315"/>
                  <a:pt x="1685003" y="1271241"/>
                </a:cubicBezTo>
                <a:cubicBezTo>
                  <a:pt x="1696703" y="1268316"/>
                  <a:pt x="1707625" y="1262724"/>
                  <a:pt x="1719325" y="1259799"/>
                </a:cubicBezTo>
                <a:cubicBezTo>
                  <a:pt x="1739903" y="1254654"/>
                  <a:pt x="1828174" y="1238615"/>
                  <a:pt x="1845173" y="1236915"/>
                </a:cubicBezTo>
                <a:cubicBezTo>
                  <a:pt x="1898433" y="1231588"/>
                  <a:pt x="1951953" y="1229287"/>
                  <a:pt x="2005343" y="1225473"/>
                </a:cubicBezTo>
                <a:cubicBezTo>
                  <a:pt x="2222717" y="1236915"/>
                  <a:pt x="2441935" y="1229317"/>
                  <a:pt x="2657465" y="1259799"/>
                </a:cubicBezTo>
                <a:cubicBezTo>
                  <a:pt x="2821407" y="1282985"/>
                  <a:pt x="2980280" y="1335192"/>
                  <a:pt x="3137975" y="1385660"/>
                </a:cubicBezTo>
                <a:lnTo>
                  <a:pt x="3710011" y="1568731"/>
                </a:lnTo>
                <a:cubicBezTo>
                  <a:pt x="3747968" y="1580752"/>
                  <a:pt x="3786393" y="1591254"/>
                  <a:pt x="3824419" y="1603056"/>
                </a:cubicBezTo>
                <a:cubicBezTo>
                  <a:pt x="3896989" y="1625580"/>
                  <a:pt x="3968076" y="1653277"/>
                  <a:pt x="4041792" y="1671708"/>
                </a:cubicBezTo>
                <a:cubicBezTo>
                  <a:pt x="4072301" y="1679336"/>
                  <a:pt x="4103080" y="1685952"/>
                  <a:pt x="4133318" y="1694592"/>
                </a:cubicBezTo>
                <a:cubicBezTo>
                  <a:pt x="4194351" y="1712032"/>
                  <a:pt x="4340356" y="1761176"/>
                  <a:pt x="4407896" y="1774685"/>
                </a:cubicBezTo>
                <a:cubicBezTo>
                  <a:pt x="4450226" y="1783152"/>
                  <a:pt x="4634895" y="1795669"/>
                  <a:pt x="4659592" y="1797569"/>
                </a:cubicBezTo>
                <a:cubicBezTo>
                  <a:pt x="4701541" y="1789941"/>
                  <a:pt x="4744444" y="1786400"/>
                  <a:pt x="4785440" y="1774685"/>
                </a:cubicBezTo>
                <a:cubicBezTo>
                  <a:pt x="4798661" y="1770907"/>
                  <a:pt x="4809199" y="1760604"/>
                  <a:pt x="4819762" y="1751801"/>
                </a:cubicBezTo>
                <a:cubicBezTo>
                  <a:pt x="4850718" y="1726002"/>
                  <a:pt x="4875119" y="1691180"/>
                  <a:pt x="4899847" y="1660266"/>
                </a:cubicBezTo>
                <a:cubicBezTo>
                  <a:pt x="4994568" y="1786574"/>
                  <a:pt x="4945092" y="1721713"/>
                  <a:pt x="5048576" y="1854779"/>
                </a:cubicBezTo>
                <a:cubicBezTo>
                  <a:pt x="5075271" y="1889105"/>
                  <a:pt x="5097914" y="1927007"/>
                  <a:pt x="5128661" y="1957756"/>
                </a:cubicBezTo>
                <a:cubicBezTo>
                  <a:pt x="5147729" y="1976826"/>
                  <a:pt x="5169205" y="1993759"/>
                  <a:pt x="5185865" y="2014965"/>
                </a:cubicBezTo>
                <a:cubicBezTo>
                  <a:pt x="5211350" y="2047404"/>
                  <a:pt x="5228590" y="2085849"/>
                  <a:pt x="5254509" y="2117943"/>
                </a:cubicBezTo>
                <a:cubicBezTo>
                  <a:pt x="5308834" y="2185210"/>
                  <a:pt x="5378161" y="2240510"/>
                  <a:pt x="5426120" y="2312455"/>
                </a:cubicBezTo>
                <a:cubicBezTo>
                  <a:pt x="5497959" y="2420223"/>
                  <a:pt x="5365828" y="2224428"/>
                  <a:pt x="5551968" y="2472642"/>
                </a:cubicBezTo>
                <a:cubicBezTo>
                  <a:pt x="5565310" y="2490434"/>
                  <a:pt x="5573365" y="2511755"/>
                  <a:pt x="5586290" y="2529852"/>
                </a:cubicBezTo>
                <a:cubicBezTo>
                  <a:pt x="5592559" y="2538630"/>
                  <a:pt x="5602434" y="2544312"/>
                  <a:pt x="5609172" y="2552736"/>
                </a:cubicBezTo>
                <a:cubicBezTo>
                  <a:pt x="5617762" y="2563474"/>
                  <a:pt x="5624426" y="2575619"/>
                  <a:pt x="5632053" y="2587061"/>
                </a:cubicBezTo>
                <a:cubicBezTo>
                  <a:pt x="5624426" y="2663341"/>
                  <a:pt x="5623129" y="2740521"/>
                  <a:pt x="5609172" y="2815900"/>
                </a:cubicBezTo>
                <a:cubicBezTo>
                  <a:pt x="5603884" y="2844460"/>
                  <a:pt x="5587839" y="2870013"/>
                  <a:pt x="5574850" y="2895993"/>
                </a:cubicBezTo>
                <a:cubicBezTo>
                  <a:pt x="5542044" y="2961611"/>
                  <a:pt x="5510762" y="3028294"/>
                  <a:pt x="5471883" y="3090506"/>
                </a:cubicBezTo>
                <a:cubicBezTo>
                  <a:pt x="5429693" y="3158016"/>
                  <a:pt x="5422952" y="3174560"/>
                  <a:pt x="5380357" y="3227809"/>
                </a:cubicBezTo>
                <a:cubicBezTo>
                  <a:pt x="5326967" y="3294554"/>
                  <a:pt x="5323155" y="3302180"/>
                  <a:pt x="5254509" y="3353670"/>
                </a:cubicBezTo>
                <a:cubicBezTo>
                  <a:pt x="5232509" y="3370172"/>
                  <a:pt x="5210462" y="3387138"/>
                  <a:pt x="5185865" y="3399438"/>
                </a:cubicBezTo>
                <a:cubicBezTo>
                  <a:pt x="5121821" y="3431463"/>
                  <a:pt x="5079343" y="3447074"/>
                  <a:pt x="5014254" y="3456647"/>
                </a:cubicBezTo>
                <a:lnTo>
                  <a:pt x="4682473" y="3502415"/>
                </a:lnTo>
                <a:cubicBezTo>
                  <a:pt x="4525042" y="3561458"/>
                  <a:pt x="4657747" y="3515641"/>
                  <a:pt x="4499421" y="3559624"/>
                </a:cubicBezTo>
                <a:cubicBezTo>
                  <a:pt x="4461059" y="3570281"/>
                  <a:pt x="4424056" y="3586141"/>
                  <a:pt x="4385014" y="3593950"/>
                </a:cubicBezTo>
                <a:cubicBezTo>
                  <a:pt x="4347433" y="3601467"/>
                  <a:pt x="4308509" y="3599706"/>
                  <a:pt x="4270607" y="3605392"/>
                </a:cubicBezTo>
                <a:cubicBezTo>
                  <a:pt x="4232146" y="3611162"/>
                  <a:pt x="4195012" y="3625798"/>
                  <a:pt x="4156200" y="3628276"/>
                </a:cubicBezTo>
                <a:cubicBezTo>
                  <a:pt x="4015333" y="3637269"/>
                  <a:pt x="3873978" y="3635309"/>
                  <a:pt x="3732893" y="3639718"/>
                </a:cubicBezTo>
                <a:cubicBezTo>
                  <a:pt x="3629906" y="3642937"/>
                  <a:pt x="3527025" y="3650070"/>
                  <a:pt x="3423993" y="3651160"/>
                </a:cubicBezTo>
                <a:lnTo>
                  <a:pt x="1570596" y="3662602"/>
                </a:lnTo>
                <a:cubicBezTo>
                  <a:pt x="1517206" y="3666416"/>
                  <a:pt x="1463449" y="3666730"/>
                  <a:pt x="1410425" y="3674044"/>
                </a:cubicBezTo>
                <a:cubicBezTo>
                  <a:pt x="1352636" y="3682016"/>
                  <a:pt x="1296701" y="3701132"/>
                  <a:pt x="1238815" y="3708369"/>
                </a:cubicBezTo>
                <a:lnTo>
                  <a:pt x="1147289" y="3719811"/>
                </a:lnTo>
                <a:cubicBezTo>
                  <a:pt x="1133350" y="3724458"/>
                  <a:pt x="1056655" y="3751975"/>
                  <a:pt x="1032881" y="3754137"/>
                </a:cubicBezTo>
                <a:cubicBezTo>
                  <a:pt x="964413" y="3760362"/>
                  <a:pt x="895592" y="3761765"/>
                  <a:pt x="826948" y="3765579"/>
                </a:cubicBezTo>
                <a:cubicBezTo>
                  <a:pt x="796440" y="3769393"/>
                  <a:pt x="765486" y="3770578"/>
                  <a:pt x="735423" y="3777021"/>
                </a:cubicBezTo>
                <a:cubicBezTo>
                  <a:pt x="711839" y="3782075"/>
                  <a:pt x="690655" y="3796494"/>
                  <a:pt x="666778" y="3799905"/>
                </a:cubicBezTo>
                <a:cubicBezTo>
                  <a:pt x="610024" y="3808014"/>
                  <a:pt x="552371" y="3807533"/>
                  <a:pt x="495167" y="3811347"/>
                </a:cubicBezTo>
                <a:cubicBezTo>
                  <a:pt x="426523" y="3807533"/>
                  <a:pt x="357674" y="3806424"/>
                  <a:pt x="289234" y="3799905"/>
                </a:cubicBezTo>
                <a:cubicBezTo>
                  <a:pt x="277229" y="3798762"/>
                  <a:pt x="266508" y="3791776"/>
                  <a:pt x="254912" y="3788463"/>
                </a:cubicBezTo>
                <a:cubicBezTo>
                  <a:pt x="175233" y="3765695"/>
                  <a:pt x="240197" y="3790393"/>
                  <a:pt x="140505" y="3754137"/>
                </a:cubicBezTo>
                <a:cubicBezTo>
                  <a:pt x="23397" y="3711547"/>
                  <a:pt x="138267" y="3751542"/>
                  <a:pt x="37538" y="3708369"/>
                </a:cubicBezTo>
                <a:cubicBezTo>
                  <a:pt x="26454" y="3703618"/>
                  <a:pt x="14657" y="3693114"/>
                  <a:pt x="3216" y="3696928"/>
                </a:cubicBezTo>
                <a:cubicBezTo>
                  <a:pt x="-4020" y="3699340"/>
                  <a:pt x="3216" y="3712183"/>
                  <a:pt x="3216" y="3719811"/>
                </a:cubicBezTo>
              </a:path>
            </a:pathLst>
          </a:custGeom>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pPr>
            <a:endParaRPr kumimoji="0" lang="en-US" sz="2800" b="0" i="0" u="none" strike="noStrike" cap="none" normalizeH="0" baseline="0">
              <a:ln>
                <a:noFill/>
              </a:ln>
              <a:effectLst/>
              <a:latin typeface="Arial" charset="0"/>
            </a:endParaRPr>
          </a:p>
        </p:txBody>
      </p:sp>
      <p:sp>
        <p:nvSpPr>
          <p:cNvPr id="32" name="Title 1"/>
          <p:cNvSpPr txBox="1">
            <a:spLocks/>
          </p:cNvSpPr>
          <p:nvPr/>
        </p:nvSpPr>
        <p:spPr bwMode="auto">
          <a:xfrm>
            <a:off x="333624" y="3051617"/>
            <a:ext cx="7578001" cy="75192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600" b="1">
                <a:solidFill>
                  <a:srgbClr val="00628C"/>
                </a:solidFill>
                <a:latin typeface="+mj-lt"/>
                <a:ea typeface="+mj-ea"/>
                <a:cs typeface="+mj-cs"/>
              </a:defRPr>
            </a:lvl1pPr>
            <a:lvl2pPr algn="l" rtl="0" eaLnBrk="0" fontAlgn="base" hangingPunct="0">
              <a:spcBef>
                <a:spcPct val="0"/>
              </a:spcBef>
              <a:spcAft>
                <a:spcPct val="0"/>
              </a:spcAft>
              <a:defRPr sz="3600" b="1">
                <a:solidFill>
                  <a:srgbClr val="00628C"/>
                </a:solidFill>
                <a:latin typeface="Arial" charset="0"/>
              </a:defRPr>
            </a:lvl2pPr>
            <a:lvl3pPr algn="l" rtl="0" eaLnBrk="0" fontAlgn="base" hangingPunct="0">
              <a:spcBef>
                <a:spcPct val="0"/>
              </a:spcBef>
              <a:spcAft>
                <a:spcPct val="0"/>
              </a:spcAft>
              <a:defRPr sz="3600" b="1">
                <a:solidFill>
                  <a:srgbClr val="00628C"/>
                </a:solidFill>
                <a:latin typeface="Arial" charset="0"/>
              </a:defRPr>
            </a:lvl3pPr>
            <a:lvl4pPr algn="l" rtl="0" eaLnBrk="0" fontAlgn="base" hangingPunct="0">
              <a:spcBef>
                <a:spcPct val="0"/>
              </a:spcBef>
              <a:spcAft>
                <a:spcPct val="0"/>
              </a:spcAft>
              <a:defRPr sz="3600" b="1">
                <a:solidFill>
                  <a:srgbClr val="00628C"/>
                </a:solidFill>
                <a:latin typeface="Arial" charset="0"/>
              </a:defRPr>
            </a:lvl4pPr>
            <a:lvl5pPr algn="l" rtl="0" eaLnBrk="0" fontAlgn="base" hangingPunct="0">
              <a:spcBef>
                <a:spcPct val="0"/>
              </a:spcBef>
              <a:spcAft>
                <a:spcPct val="0"/>
              </a:spcAft>
              <a:defRPr sz="3600" b="1">
                <a:solidFill>
                  <a:srgbClr val="00628C"/>
                </a:solidFill>
                <a:latin typeface="Arial" charset="0"/>
              </a:defRPr>
            </a:lvl5pPr>
            <a:lvl6pPr marL="457200" algn="l" rtl="0" fontAlgn="base">
              <a:spcBef>
                <a:spcPct val="0"/>
              </a:spcBef>
              <a:spcAft>
                <a:spcPct val="0"/>
              </a:spcAft>
              <a:defRPr sz="3600" b="1">
                <a:solidFill>
                  <a:srgbClr val="00628C"/>
                </a:solidFill>
                <a:latin typeface="Arial" charset="0"/>
              </a:defRPr>
            </a:lvl6pPr>
            <a:lvl7pPr marL="914400" algn="l" rtl="0" fontAlgn="base">
              <a:spcBef>
                <a:spcPct val="0"/>
              </a:spcBef>
              <a:spcAft>
                <a:spcPct val="0"/>
              </a:spcAft>
              <a:defRPr sz="3600" b="1">
                <a:solidFill>
                  <a:srgbClr val="00628C"/>
                </a:solidFill>
                <a:latin typeface="Arial" charset="0"/>
              </a:defRPr>
            </a:lvl7pPr>
            <a:lvl8pPr marL="1371600" algn="l" rtl="0" fontAlgn="base">
              <a:spcBef>
                <a:spcPct val="0"/>
              </a:spcBef>
              <a:spcAft>
                <a:spcPct val="0"/>
              </a:spcAft>
              <a:defRPr sz="3600" b="1">
                <a:solidFill>
                  <a:srgbClr val="00628C"/>
                </a:solidFill>
                <a:latin typeface="Arial" charset="0"/>
              </a:defRPr>
            </a:lvl8pPr>
            <a:lvl9pPr marL="1828800" algn="l" rtl="0" fontAlgn="base">
              <a:spcBef>
                <a:spcPct val="0"/>
              </a:spcBef>
              <a:spcAft>
                <a:spcPct val="0"/>
              </a:spcAft>
              <a:defRPr sz="3600" b="1">
                <a:solidFill>
                  <a:srgbClr val="00628C"/>
                </a:solidFill>
                <a:latin typeface="Arial" charset="0"/>
              </a:defRPr>
            </a:lvl9pPr>
          </a:lstStyle>
          <a:p>
            <a:pPr marL="457200" indent="-457200">
              <a:buFontTx/>
              <a:buChar char="-"/>
            </a:pPr>
            <a:r>
              <a:rPr lang="en-US" sz="2400" b="0" dirty="0" smtClean="0">
                <a:solidFill>
                  <a:schemeClr val="tx1"/>
                </a:solidFill>
              </a:rPr>
              <a:t>Standard questions</a:t>
            </a:r>
          </a:p>
          <a:p>
            <a:pPr marL="457200" indent="-457200">
              <a:buFontTx/>
              <a:buChar char="-"/>
            </a:pPr>
            <a:r>
              <a:rPr lang="en-US" sz="2400" b="0" dirty="0" smtClean="0">
                <a:solidFill>
                  <a:schemeClr val="tx1"/>
                </a:solidFill>
              </a:rPr>
              <a:t>Non-standard questions</a:t>
            </a:r>
          </a:p>
          <a:p>
            <a:pPr marL="457200" indent="-457200">
              <a:buFontTx/>
              <a:buChar char="-"/>
            </a:pPr>
            <a:r>
              <a:rPr lang="en-US" sz="2400" b="0" dirty="0">
                <a:solidFill>
                  <a:schemeClr val="tx1"/>
                </a:solidFill>
              </a:rPr>
              <a:t>What it’s not </a:t>
            </a:r>
            <a:r>
              <a:rPr lang="en-US" sz="2400" b="0" dirty="0" smtClean="0">
                <a:solidFill>
                  <a:schemeClr val="tx1"/>
                </a:solidFill>
              </a:rPr>
              <a:t>– difficulty points, misconceptions and common errors</a:t>
            </a:r>
            <a:endParaRPr lang="en-US" sz="2400" b="0" dirty="0">
              <a:solidFill>
                <a:schemeClr val="tx1"/>
              </a:solidFill>
            </a:endParaRPr>
          </a:p>
          <a:p>
            <a:pPr marL="457200" indent="-457200">
              <a:buFontTx/>
              <a:buChar char="-"/>
            </a:pPr>
            <a:r>
              <a:rPr lang="en-US" sz="2400" b="0" dirty="0" smtClean="0">
                <a:solidFill>
                  <a:schemeClr val="tx1"/>
                </a:solidFill>
              </a:rPr>
              <a:t>Context/links </a:t>
            </a:r>
            <a:r>
              <a:rPr lang="en-US" sz="2400" b="0" dirty="0">
                <a:solidFill>
                  <a:schemeClr val="tx1"/>
                </a:solidFill>
              </a:rPr>
              <a:t>to other areas</a:t>
            </a:r>
          </a:p>
          <a:p>
            <a:pPr marL="457200" indent="-457200">
              <a:buFontTx/>
              <a:buChar char="-"/>
            </a:pPr>
            <a:endParaRPr lang="en-US" sz="2400" b="0" dirty="0" smtClean="0">
              <a:solidFill>
                <a:schemeClr val="tx1"/>
              </a:solidFill>
            </a:endParaRPr>
          </a:p>
        </p:txBody>
      </p:sp>
      <p:sp>
        <p:nvSpPr>
          <p:cNvPr id="33" name="Freeform 32"/>
          <p:cNvSpPr/>
          <p:nvPr/>
        </p:nvSpPr>
        <p:spPr>
          <a:xfrm>
            <a:off x="-1536630" y="2367411"/>
            <a:ext cx="12029844" cy="4999801"/>
          </a:xfrm>
          <a:custGeom>
            <a:avLst/>
            <a:gdLst>
              <a:gd name="connsiteX0" fmla="*/ 4268401 w 12029844"/>
              <a:gd name="connsiteY0" fmla="*/ 364514 h 4999801"/>
              <a:gd name="connsiteX1" fmla="*/ 3744671 w 12029844"/>
              <a:gd name="connsiteY1" fmla="*/ 2996414 h 4999801"/>
              <a:gd name="connsiteX2" fmla="*/ 11993419 w 12029844"/>
              <a:gd name="connsiteY2" fmla="*/ 24069 h 4999801"/>
              <a:gd name="connsiteX3" fmla="*/ 0 w 12029844"/>
              <a:gd name="connsiteY3" fmla="*/ 4999801 h 4999801"/>
            </a:gdLst>
            <a:ahLst/>
            <a:cxnLst>
              <a:cxn ang="0">
                <a:pos x="connsiteX0" y="connsiteY0"/>
              </a:cxn>
              <a:cxn ang="0">
                <a:pos x="connsiteX1" y="connsiteY1"/>
              </a:cxn>
              <a:cxn ang="0">
                <a:pos x="connsiteX2" y="connsiteY2"/>
              </a:cxn>
              <a:cxn ang="0">
                <a:pos x="connsiteX3" y="connsiteY3"/>
              </a:cxn>
            </a:cxnLst>
            <a:rect l="l" t="t" r="r" b="b"/>
            <a:pathLst>
              <a:path w="12029844" h="4999801">
                <a:moveTo>
                  <a:pt x="4268401" y="364514"/>
                </a:moveTo>
                <a:cubicBezTo>
                  <a:pt x="3362784" y="1708834"/>
                  <a:pt x="2457168" y="3053155"/>
                  <a:pt x="3744671" y="2996414"/>
                </a:cubicBezTo>
                <a:cubicBezTo>
                  <a:pt x="5032174" y="2939673"/>
                  <a:pt x="12617531" y="-309829"/>
                  <a:pt x="11993419" y="24069"/>
                </a:cubicBezTo>
                <a:cubicBezTo>
                  <a:pt x="11369307" y="357967"/>
                  <a:pt x="2522633" y="4067942"/>
                  <a:pt x="0" y="4999801"/>
                </a:cubicBezTo>
              </a:path>
            </a:pathLst>
          </a:custGeom>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pPr>
            <a:endParaRPr kumimoji="0" lang="en-US" sz="2800" b="0" i="0" u="none" strike="noStrike" cap="none" normalizeH="0" baseline="0">
              <a:ln>
                <a:noFill/>
              </a:ln>
              <a:solidFill>
                <a:schemeClr val="tx1"/>
              </a:solidFill>
              <a:effectLst/>
              <a:latin typeface="Arial" charset="0"/>
            </a:endParaRPr>
          </a:p>
        </p:txBody>
      </p:sp>
      <p:grpSp>
        <p:nvGrpSpPr>
          <p:cNvPr id="18" name="Group 25"/>
          <p:cNvGrpSpPr>
            <a:grpSpLocks/>
          </p:cNvGrpSpPr>
          <p:nvPr/>
        </p:nvGrpSpPr>
        <p:grpSpPr bwMode="auto">
          <a:xfrm>
            <a:off x="3213349" y="4075782"/>
            <a:ext cx="2376487" cy="1657350"/>
            <a:chOff x="3347864" y="1628800"/>
            <a:chExt cx="2376264" cy="1656184"/>
          </a:xfrm>
        </p:grpSpPr>
        <p:sp>
          <p:nvSpPr>
            <p:cNvPr id="19" name="Left Brace 18"/>
            <p:cNvSpPr/>
            <p:nvPr/>
          </p:nvSpPr>
          <p:spPr>
            <a:xfrm>
              <a:off x="3347864" y="1917522"/>
              <a:ext cx="936537" cy="1367462"/>
            </a:xfrm>
            <a:prstGeom prst="leftBrace">
              <a:avLst/>
            </a:prstGeom>
            <a:ln w="57150">
              <a:solidFill>
                <a:srgbClr val="00628C"/>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cs typeface="Arial" pitchFamily="34" charset="0"/>
              </a:endParaRPr>
            </a:p>
          </p:txBody>
        </p:sp>
        <p:sp>
          <p:nvSpPr>
            <p:cNvPr id="20" name="Rectangle 19"/>
            <p:cNvSpPr/>
            <p:nvPr/>
          </p:nvSpPr>
          <p:spPr>
            <a:xfrm>
              <a:off x="4284401" y="1628800"/>
              <a:ext cx="1439727" cy="575857"/>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charset="0"/>
                <a:buNone/>
                <a:defRPr/>
              </a:pPr>
              <a:r>
                <a:rPr lang="en-GB" sz="2000" dirty="0">
                  <a:cs typeface="Arial" pitchFamily="34" charset="0"/>
                </a:rPr>
                <a:t>Positive variation</a:t>
              </a:r>
            </a:p>
          </p:txBody>
        </p:sp>
      </p:grpSp>
      <p:sp>
        <p:nvSpPr>
          <p:cNvPr id="21" name="Rectangle 20"/>
          <p:cNvSpPr/>
          <p:nvPr/>
        </p:nvSpPr>
        <p:spPr>
          <a:xfrm>
            <a:off x="4149974" y="5444207"/>
            <a:ext cx="1439862" cy="576262"/>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charset="0"/>
              <a:buNone/>
            </a:pPr>
            <a:r>
              <a:rPr lang="en-GB" sz="2000" dirty="0">
                <a:cs typeface="Arial" pitchFamily="34" charset="0"/>
              </a:rPr>
              <a:t>Negative variation</a:t>
            </a:r>
          </a:p>
        </p:txBody>
      </p:sp>
      <p:grpSp>
        <p:nvGrpSpPr>
          <p:cNvPr id="22" name="Group 27"/>
          <p:cNvGrpSpPr>
            <a:grpSpLocks/>
          </p:cNvGrpSpPr>
          <p:nvPr/>
        </p:nvGrpSpPr>
        <p:grpSpPr bwMode="auto">
          <a:xfrm>
            <a:off x="5589836" y="3859882"/>
            <a:ext cx="3240088" cy="792162"/>
            <a:chOff x="5724128" y="1412776"/>
            <a:chExt cx="3240360" cy="792088"/>
          </a:xfrm>
        </p:grpSpPr>
        <p:sp>
          <p:nvSpPr>
            <p:cNvPr id="23" name="Left Brace 22"/>
            <p:cNvSpPr/>
            <p:nvPr/>
          </p:nvSpPr>
          <p:spPr>
            <a:xfrm>
              <a:off x="5724128" y="1628656"/>
              <a:ext cx="576311" cy="576208"/>
            </a:xfrm>
            <a:prstGeom prst="leftBrace">
              <a:avLst/>
            </a:prstGeom>
            <a:ln w="38100">
              <a:solidFill>
                <a:srgbClr val="00628C"/>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cs typeface="Arial" pitchFamily="34" charset="0"/>
              </a:endParaRPr>
            </a:p>
          </p:txBody>
        </p:sp>
        <p:sp>
          <p:nvSpPr>
            <p:cNvPr id="25" name="Rectangle 24"/>
            <p:cNvSpPr/>
            <p:nvPr/>
          </p:nvSpPr>
          <p:spPr>
            <a:xfrm>
              <a:off x="6300439" y="1412776"/>
              <a:ext cx="2664049" cy="43176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charset="0"/>
                <a:buNone/>
                <a:defRPr/>
              </a:pPr>
              <a:r>
                <a:rPr lang="en-GB" sz="2000" dirty="0">
                  <a:cs typeface="Arial" pitchFamily="34" charset="0"/>
                </a:rPr>
                <a:t>Standard variation</a:t>
              </a:r>
            </a:p>
          </p:txBody>
        </p:sp>
      </p:grpSp>
      <p:sp>
        <p:nvSpPr>
          <p:cNvPr id="27" name="Rectangle 26"/>
          <p:cNvSpPr/>
          <p:nvPr/>
        </p:nvSpPr>
        <p:spPr>
          <a:xfrm>
            <a:off x="6166099" y="4436144"/>
            <a:ext cx="2663825" cy="576263"/>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charset="0"/>
              <a:buNone/>
              <a:defRPr/>
            </a:pPr>
            <a:r>
              <a:rPr lang="en-GB" sz="2000" dirty="0">
                <a:cs typeface="Arial" pitchFamily="34" charset="0"/>
              </a:rPr>
              <a:t>Non-standard variation</a:t>
            </a:r>
          </a:p>
        </p:txBody>
      </p:sp>
      <p:sp>
        <p:nvSpPr>
          <p:cNvPr id="28" name="Rectangle 27"/>
          <p:cNvSpPr/>
          <p:nvPr/>
        </p:nvSpPr>
        <p:spPr>
          <a:xfrm>
            <a:off x="333624" y="4509169"/>
            <a:ext cx="2879725" cy="1008063"/>
          </a:xfrm>
          <a:prstGeom prst="rect">
            <a:avLst/>
          </a:prstGeom>
          <a:solidFill>
            <a:srgbClr val="00628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r>
              <a:rPr lang="en-GB" dirty="0">
                <a:cs typeface="Arial" pitchFamily="34" charset="0"/>
              </a:rPr>
              <a:t>Conceptual Variation</a:t>
            </a:r>
          </a:p>
        </p:txBody>
      </p:sp>
    </p:spTree>
    <p:extLst>
      <p:ext uri="{BB962C8B-B14F-4D97-AF65-F5344CB8AC3E}">
        <p14:creationId xmlns:p14="http://schemas.microsoft.com/office/powerpoint/2010/main" val="17897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11-11 at 10.02.23.png"/>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9717" t="22814" r="19518" b="9521"/>
          <a:stretch/>
        </p:blipFill>
        <p:spPr>
          <a:xfrm>
            <a:off x="179512" y="594814"/>
            <a:ext cx="8794656" cy="6120680"/>
          </a:xfrm>
          <a:prstGeom prst="rect">
            <a:avLst/>
          </a:prstGeom>
          <a:ln>
            <a:solidFill>
              <a:srgbClr val="000000"/>
            </a:solidFill>
          </a:ln>
        </p:spPr>
      </p:pic>
    </p:spTree>
    <p:extLst>
      <p:ext uri="{BB962C8B-B14F-4D97-AF65-F5344CB8AC3E}">
        <p14:creationId xmlns:p14="http://schemas.microsoft.com/office/powerpoint/2010/main" val="17666606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331640" y="2780928"/>
            <a:ext cx="4536504" cy="11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pPr>
            <a:endParaRPr kumimoji="0" lang="en-US" sz="2800" b="0" i="0" u="none" strike="noStrike" cap="none" normalizeH="0" baseline="0">
              <a:ln>
                <a:noFill/>
              </a:ln>
              <a:solidFill>
                <a:schemeClr val="tx1"/>
              </a:solidFill>
              <a:effectLst/>
              <a:latin typeface="Arial" charset="0"/>
            </a:endParaRPr>
          </a:p>
        </p:txBody>
      </p:sp>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899592" y="428253"/>
            <a:ext cx="6096000" cy="2352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12601"/>
          <a:stretch/>
        </p:blipFill>
        <p:spPr bwMode="auto">
          <a:xfrm>
            <a:off x="755576" y="2830785"/>
            <a:ext cx="6626531" cy="3838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289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467725" cy="532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17145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12" y="620688"/>
            <a:ext cx="8410575" cy="603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Isosceles Triangle 1"/>
          <p:cNvSpPr/>
          <p:nvPr/>
        </p:nvSpPr>
        <p:spPr>
          <a:xfrm>
            <a:off x="982751" y="1579094"/>
            <a:ext cx="1019263" cy="1224136"/>
          </a:xfrm>
          <a:prstGeom prst="triangle">
            <a:avLst>
              <a:gd name="adj" fmla="val 10000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1835696" y="2636912"/>
            <a:ext cx="166318" cy="166318"/>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768957" y="4653136"/>
            <a:ext cx="1487636" cy="936104"/>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21303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218414567"/>
              </p:ext>
            </p:extLst>
          </p:nvPr>
        </p:nvGraphicFramePr>
        <p:xfrm>
          <a:off x="-310828" y="980705"/>
          <a:ext cx="9217024" cy="5760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p:cNvSpPr/>
          <p:nvPr/>
        </p:nvSpPr>
        <p:spPr bwMode="auto">
          <a:xfrm>
            <a:off x="13716" y="2899496"/>
            <a:ext cx="1892300" cy="1825625"/>
          </a:xfrm>
          <a:prstGeom prst="ellipse">
            <a:avLst/>
          </a:prstGeom>
          <a:solidFill>
            <a:srgbClr val="1F497D">
              <a:lumMod val="20000"/>
              <a:lumOff val="80000"/>
            </a:srgbClr>
          </a:solidFill>
          <a:ln w="254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GB" sz="1800" b="1" kern="0" dirty="0">
                <a:solidFill>
                  <a:prstClr val="black"/>
                </a:solidFill>
                <a:latin typeface="Calibri"/>
              </a:rPr>
              <a:t>Coherence</a:t>
            </a:r>
          </a:p>
        </p:txBody>
      </p:sp>
      <p:cxnSp>
        <p:nvCxnSpPr>
          <p:cNvPr id="69637" name="Straight Arrow Connector 6"/>
          <p:cNvCxnSpPr>
            <a:cxnSpLocks noChangeShapeType="1"/>
          </p:cNvCxnSpPr>
          <p:nvPr/>
        </p:nvCxnSpPr>
        <p:spPr bwMode="auto">
          <a:xfrm>
            <a:off x="1921891" y="3861048"/>
            <a:ext cx="5326063" cy="0"/>
          </a:xfrm>
          <a:prstGeom prst="straightConnector1">
            <a:avLst/>
          </a:prstGeom>
          <a:noFill/>
          <a:ln w="76200" algn="ctr">
            <a:solidFill>
              <a:srgbClr val="4A7EBB"/>
            </a:solidFill>
            <a:round/>
            <a:headEnd/>
            <a:tailEnd type="arrow" w="med" len="med"/>
          </a:ln>
          <a:extLst>
            <a:ext uri="{909E8E84-426E-40DD-AFC4-6F175D3DCCD1}">
              <a14:hiddenFill xmlns:a14="http://schemas.microsoft.com/office/drawing/2010/main">
                <a:noFill/>
              </a14:hiddenFill>
            </a:ext>
          </a:extLst>
        </p:spPr>
      </p:cxnSp>
      <p:sp>
        <p:nvSpPr>
          <p:cNvPr id="7" name="Rectangle 6"/>
          <p:cNvSpPr/>
          <p:nvPr/>
        </p:nvSpPr>
        <p:spPr bwMode="auto">
          <a:xfrm>
            <a:off x="7322566" y="2967759"/>
            <a:ext cx="1785938" cy="1685925"/>
          </a:xfrm>
          <a:prstGeom prst="rect">
            <a:avLst/>
          </a:prstGeom>
          <a:solidFill>
            <a:srgbClr val="1F497D">
              <a:lumMod val="20000"/>
              <a:lumOff val="80000"/>
            </a:srgbClr>
          </a:solidFill>
          <a:ln w="254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GB" sz="1900" kern="0">
                <a:solidFill>
                  <a:prstClr val="black"/>
                </a:solidFill>
                <a:latin typeface="Calibri"/>
              </a:rPr>
              <a:t>Small  connected steps </a:t>
            </a:r>
            <a:r>
              <a:rPr lang="en-GB" sz="1900" kern="0" dirty="0">
                <a:solidFill>
                  <a:prstClr val="black"/>
                </a:solidFill>
                <a:latin typeface="Calibri"/>
              </a:rPr>
              <a:t>are easier to take </a:t>
            </a:r>
          </a:p>
        </p:txBody>
      </p:sp>
      <p:sp>
        <p:nvSpPr>
          <p:cNvPr id="6" name="Rectangle 5"/>
          <p:cNvSpPr/>
          <p:nvPr/>
        </p:nvSpPr>
        <p:spPr>
          <a:xfrm>
            <a:off x="2442107" y="332656"/>
            <a:ext cx="4537845" cy="584775"/>
          </a:xfrm>
          <a:prstGeom prst="rect">
            <a:avLst/>
          </a:prstGeom>
        </p:spPr>
        <p:txBody>
          <a:bodyPr wrap="none">
            <a:spAutoFit/>
          </a:bodyPr>
          <a:lstStyle/>
          <a:p>
            <a:pPr algn="ctr">
              <a:tabLst>
                <a:tab pos="92075" algn="l"/>
              </a:tabLst>
              <a:defRPr/>
            </a:pPr>
            <a:r>
              <a:rPr lang="en-GB" sz="3200" dirty="0" smtClean="0"/>
              <a:t>Deepening Understanding</a:t>
            </a:r>
            <a:endParaRPr lang="en-GB" sz="3200" dirty="0"/>
          </a:p>
        </p:txBody>
      </p:sp>
    </p:spTree>
    <p:extLst>
      <p:ext uri="{BB962C8B-B14F-4D97-AF65-F5344CB8AC3E}">
        <p14:creationId xmlns:p14="http://schemas.microsoft.com/office/powerpoint/2010/main" val="24114765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11-11 at 09.58.00.png"/>
          <p:cNvPicPr>
            <a:picLocks noChangeAspect="1"/>
          </p:cNvPicPr>
          <p:nvPr/>
        </p:nvPicPr>
        <p:blipFill rotWithShape="1">
          <a:blip r:embed="rId2">
            <a:extLst>
              <a:ext uri="{28A0092B-C50C-407E-A947-70E740481C1C}">
                <a14:useLocalDpi xmlns:a14="http://schemas.microsoft.com/office/drawing/2010/main" val="0"/>
              </a:ext>
            </a:extLst>
          </a:blip>
          <a:srcRect l="22942" t="24605" r="22245" b="4556"/>
          <a:stretch/>
        </p:blipFill>
        <p:spPr>
          <a:xfrm>
            <a:off x="395536" y="332656"/>
            <a:ext cx="7399300" cy="5976664"/>
          </a:xfrm>
          <a:prstGeom prst="rect">
            <a:avLst/>
          </a:prstGeom>
        </p:spPr>
      </p:pic>
    </p:spTree>
    <p:extLst>
      <p:ext uri="{BB962C8B-B14F-4D97-AF65-F5344CB8AC3E}">
        <p14:creationId xmlns:p14="http://schemas.microsoft.com/office/powerpoint/2010/main" val="14114822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pic>
        <p:nvPicPr>
          <p:cNvPr id="6" name="Picture 5" descr="\\bca.internal\Homes\Core\Staff\acodd\My Pictures\BA-Huge.jpg"/>
          <p:cNvPicPr/>
          <p:nvPr/>
        </p:nvPicPr>
        <p:blipFill rotWithShape="1">
          <a:blip r:embed="rId3">
            <a:extLst>
              <a:ext uri="{28A0092B-C50C-407E-A947-70E740481C1C}">
                <a14:useLocalDpi xmlns:a14="http://schemas.microsoft.com/office/drawing/2010/main" val="0"/>
              </a:ext>
            </a:extLst>
          </a:blip>
          <a:srcRect l="20451" t="18458" r="18949" b="33159"/>
          <a:stretch/>
        </p:blipFill>
        <p:spPr bwMode="auto">
          <a:xfrm>
            <a:off x="2173010" y="260648"/>
            <a:ext cx="4792345" cy="3072130"/>
          </a:xfrm>
          <a:prstGeom prst="rect">
            <a:avLst/>
          </a:prstGeom>
          <a:noFill/>
          <a:ln>
            <a:noFill/>
          </a:ln>
          <a:extLst>
            <a:ext uri="{53640926-AAD7-44D8-BBD7-CCE9431645EC}">
              <a14:shadowObscured xmlns:a14="http://schemas.microsoft.com/office/drawing/2010/main"/>
            </a:ext>
          </a:extLst>
        </p:spPr>
      </p:pic>
      <p:sp>
        <p:nvSpPr>
          <p:cNvPr id="4" name="Rectangle 3"/>
          <p:cNvSpPr/>
          <p:nvPr/>
        </p:nvSpPr>
        <p:spPr>
          <a:xfrm>
            <a:off x="251520" y="3259314"/>
            <a:ext cx="8640960" cy="1973874"/>
          </a:xfrm>
          <a:prstGeom prst="rect">
            <a:avLst/>
          </a:prstGeom>
        </p:spPr>
        <p:txBody>
          <a:bodyPr wrap="square">
            <a:spAutoFit/>
          </a:bodyPr>
          <a:lstStyle/>
          <a:p>
            <a:pPr algn="ctr">
              <a:lnSpc>
                <a:spcPct val="115000"/>
              </a:lnSpc>
              <a:spcAft>
                <a:spcPts val="1000"/>
              </a:spcAft>
            </a:pPr>
            <a:r>
              <a:rPr lang="en-GB" sz="3200" b="1" dirty="0">
                <a:solidFill>
                  <a:srgbClr val="002060"/>
                </a:solidFill>
                <a:latin typeface="Century Gothic" panose="020B0502020202020204" pitchFamily="34" charset="0"/>
                <a:ea typeface="Calibri"/>
                <a:cs typeface="Times New Roman"/>
              </a:rPr>
              <a:t>Bluecoat Wollaton Academy</a:t>
            </a:r>
            <a:endParaRPr lang="en-GB" sz="3200" dirty="0">
              <a:latin typeface="Century Gothic" panose="020B0502020202020204" pitchFamily="34" charset="0"/>
              <a:ea typeface="Calibri"/>
              <a:cs typeface="Times New Roman"/>
            </a:endParaRPr>
          </a:p>
          <a:p>
            <a:pPr algn="ctr">
              <a:lnSpc>
                <a:spcPct val="115000"/>
              </a:lnSpc>
              <a:spcAft>
                <a:spcPts val="1000"/>
              </a:spcAft>
            </a:pPr>
            <a:r>
              <a:rPr lang="en-GB" sz="3200" b="1" dirty="0">
                <a:solidFill>
                  <a:srgbClr val="FF0000"/>
                </a:solidFill>
                <a:latin typeface="Century Gothic" panose="020B0502020202020204" pitchFamily="34" charset="0"/>
                <a:ea typeface="Calibri"/>
                <a:cs typeface="Times New Roman"/>
              </a:rPr>
              <a:t>Faculty of Mathematics</a:t>
            </a:r>
            <a:endParaRPr lang="en-GB" sz="3200" dirty="0">
              <a:latin typeface="Century Gothic" panose="020B0502020202020204" pitchFamily="34" charset="0"/>
              <a:ea typeface="Calibri"/>
              <a:cs typeface="Times New Roman"/>
            </a:endParaRPr>
          </a:p>
          <a:p>
            <a:pPr algn="ctr"/>
            <a:r>
              <a:rPr lang="en-GB" sz="3200" b="1" dirty="0">
                <a:solidFill>
                  <a:srgbClr val="FFC000"/>
                </a:solidFill>
                <a:latin typeface="Century Gothic" panose="020B0502020202020204" pitchFamily="34" charset="0"/>
                <a:ea typeface="Calibri"/>
                <a:cs typeface="Times New Roman"/>
              </a:rPr>
              <a:t>Numeracy Plan 2017/18</a:t>
            </a:r>
            <a:endParaRPr lang="en-GB" sz="3200" dirty="0">
              <a:latin typeface="Century Gothic" panose="020B0502020202020204" pitchFamily="34" charset="0"/>
            </a:endParaRPr>
          </a:p>
        </p:txBody>
      </p:sp>
    </p:spTree>
    <p:extLst>
      <p:ext uri="{BB962C8B-B14F-4D97-AF65-F5344CB8AC3E}">
        <p14:creationId xmlns:p14="http://schemas.microsoft.com/office/powerpoint/2010/main" val="8126318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2" name="AutoShape 2" descr="Christopher Hal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628800"/>
            <a:ext cx="3472780" cy="3044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44362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1274" y="260648"/>
            <a:ext cx="8424936" cy="5852884"/>
          </a:xfrm>
          <a:prstGeom prst="rect">
            <a:avLst/>
          </a:prstGeom>
        </p:spPr>
        <p:txBody>
          <a:bodyPr wrap="square">
            <a:spAutoFit/>
          </a:bodyPr>
          <a:lstStyle/>
          <a:p>
            <a:pPr algn="ctr">
              <a:spcAft>
                <a:spcPts val="1000"/>
              </a:spcAft>
            </a:pPr>
            <a:r>
              <a:rPr lang="en-GB" sz="3200" b="1" dirty="0" smtClean="0">
                <a:solidFill>
                  <a:srgbClr val="7030A0"/>
                </a:solidFill>
                <a:latin typeface="Century Gothic"/>
                <a:ea typeface="Calibri"/>
                <a:cs typeface="Times New Roman"/>
              </a:rPr>
              <a:t>SCHEDULE</a:t>
            </a:r>
          </a:p>
          <a:p>
            <a:pPr>
              <a:spcAft>
                <a:spcPts val="1000"/>
              </a:spcAft>
            </a:pPr>
            <a:r>
              <a:rPr lang="en-GB" b="1" dirty="0" smtClean="0">
                <a:solidFill>
                  <a:srgbClr val="FF0000"/>
                </a:solidFill>
                <a:latin typeface="Century Gothic"/>
                <a:ea typeface="Calibri"/>
                <a:cs typeface="Times New Roman"/>
              </a:rPr>
              <a:t>AUTUMN </a:t>
            </a:r>
            <a:r>
              <a:rPr lang="en-GB" b="1" dirty="0">
                <a:solidFill>
                  <a:srgbClr val="FF0000"/>
                </a:solidFill>
                <a:latin typeface="Century Gothic"/>
                <a:ea typeface="Calibri"/>
                <a:cs typeface="Times New Roman"/>
              </a:rPr>
              <a:t>2</a:t>
            </a:r>
            <a:endParaRPr lang="en-GB" sz="1200" dirty="0">
              <a:latin typeface="Calibri"/>
              <a:ea typeface="Calibri"/>
              <a:cs typeface="Times New Roman"/>
            </a:endParaRPr>
          </a:p>
          <a:p>
            <a:pPr>
              <a:spcAft>
                <a:spcPts val="1000"/>
              </a:spcAft>
            </a:pPr>
            <a:r>
              <a:rPr lang="en-GB" b="1" dirty="0" smtClean="0">
                <a:solidFill>
                  <a:srgbClr val="002060"/>
                </a:solidFill>
                <a:latin typeface="Century Gothic"/>
                <a:ea typeface="Calibri"/>
                <a:cs typeface="Times New Roman"/>
              </a:rPr>
              <a:t>Design a Numeracy Champion				3</a:t>
            </a:r>
            <a:r>
              <a:rPr lang="en-GB" b="1" baseline="30000" dirty="0" smtClean="0">
                <a:solidFill>
                  <a:srgbClr val="002060"/>
                </a:solidFill>
                <a:latin typeface="Century Gothic"/>
                <a:ea typeface="Calibri"/>
                <a:cs typeface="Times New Roman"/>
              </a:rPr>
              <a:t>rd</a:t>
            </a:r>
            <a:r>
              <a:rPr lang="en-GB" b="1" dirty="0" smtClean="0">
                <a:solidFill>
                  <a:srgbClr val="002060"/>
                </a:solidFill>
                <a:latin typeface="Century Gothic"/>
                <a:ea typeface="Calibri"/>
                <a:cs typeface="Times New Roman"/>
              </a:rPr>
              <a:t> November</a:t>
            </a:r>
          </a:p>
          <a:p>
            <a:pPr>
              <a:spcAft>
                <a:spcPts val="1000"/>
              </a:spcAft>
            </a:pPr>
            <a:r>
              <a:rPr lang="en-GB" b="1" dirty="0" smtClean="0">
                <a:solidFill>
                  <a:srgbClr val="002060"/>
                </a:solidFill>
                <a:latin typeface="Century Gothic"/>
                <a:ea typeface="Calibri"/>
                <a:cs typeface="Times New Roman"/>
              </a:rPr>
              <a:t>Fibonacci </a:t>
            </a:r>
            <a:r>
              <a:rPr lang="en-GB" b="1" dirty="0">
                <a:solidFill>
                  <a:srgbClr val="002060"/>
                </a:solidFill>
                <a:latin typeface="Century Gothic"/>
                <a:ea typeface="Calibri"/>
                <a:cs typeface="Times New Roman"/>
              </a:rPr>
              <a:t>Day						</a:t>
            </a:r>
            <a:r>
              <a:rPr lang="en-GB" b="1" dirty="0" smtClean="0">
                <a:solidFill>
                  <a:srgbClr val="002060"/>
                </a:solidFill>
                <a:latin typeface="Century Gothic"/>
                <a:ea typeface="Calibri"/>
                <a:cs typeface="Times New Roman"/>
              </a:rPr>
              <a:t>23</a:t>
            </a:r>
            <a:r>
              <a:rPr lang="en-GB" b="1" baseline="30000" dirty="0" smtClean="0">
                <a:solidFill>
                  <a:srgbClr val="002060"/>
                </a:solidFill>
                <a:latin typeface="Century Gothic"/>
                <a:ea typeface="Calibri"/>
                <a:cs typeface="Times New Roman"/>
              </a:rPr>
              <a:t>rd</a:t>
            </a:r>
            <a:r>
              <a:rPr lang="en-GB" b="1" dirty="0" smtClean="0">
                <a:solidFill>
                  <a:srgbClr val="002060"/>
                </a:solidFill>
                <a:latin typeface="Century Gothic"/>
                <a:ea typeface="Calibri"/>
                <a:cs typeface="Times New Roman"/>
              </a:rPr>
              <a:t> </a:t>
            </a:r>
            <a:r>
              <a:rPr lang="en-GB" b="1" dirty="0">
                <a:solidFill>
                  <a:srgbClr val="002060"/>
                </a:solidFill>
                <a:latin typeface="Century Gothic"/>
                <a:ea typeface="Calibri"/>
                <a:cs typeface="Times New Roman"/>
              </a:rPr>
              <a:t>November</a:t>
            </a:r>
            <a:endParaRPr lang="en-GB" sz="1200" dirty="0">
              <a:latin typeface="Calibri"/>
              <a:ea typeface="Calibri"/>
              <a:cs typeface="Times New Roman"/>
            </a:endParaRPr>
          </a:p>
          <a:p>
            <a:pPr>
              <a:spcAft>
                <a:spcPts val="1000"/>
              </a:spcAft>
            </a:pPr>
            <a:r>
              <a:rPr lang="en-GB" b="1" dirty="0">
                <a:solidFill>
                  <a:srgbClr val="002060"/>
                </a:solidFill>
                <a:latin typeface="Century Gothic"/>
                <a:ea typeface="Calibri"/>
                <a:cs typeface="Times New Roman"/>
              </a:rPr>
              <a:t>ChristMATHS						</a:t>
            </a:r>
            <a:r>
              <a:rPr lang="en-GB" b="1" dirty="0" smtClean="0">
                <a:solidFill>
                  <a:srgbClr val="002060"/>
                </a:solidFill>
                <a:latin typeface="Century Gothic"/>
                <a:ea typeface="Calibri"/>
                <a:cs typeface="Times New Roman"/>
              </a:rPr>
              <a:t>18</a:t>
            </a:r>
            <a:r>
              <a:rPr lang="en-GB" b="1" baseline="30000" dirty="0" smtClean="0">
                <a:solidFill>
                  <a:srgbClr val="002060"/>
                </a:solidFill>
                <a:latin typeface="Century Gothic"/>
                <a:ea typeface="Calibri"/>
                <a:cs typeface="Times New Roman"/>
              </a:rPr>
              <a:t>th</a:t>
            </a:r>
            <a:r>
              <a:rPr lang="en-GB" b="1" dirty="0" smtClean="0">
                <a:solidFill>
                  <a:srgbClr val="002060"/>
                </a:solidFill>
                <a:latin typeface="Century Gothic"/>
                <a:ea typeface="Calibri"/>
                <a:cs typeface="Times New Roman"/>
              </a:rPr>
              <a:t> </a:t>
            </a:r>
            <a:r>
              <a:rPr lang="en-GB" b="1" dirty="0">
                <a:solidFill>
                  <a:srgbClr val="002060"/>
                </a:solidFill>
                <a:latin typeface="Century Gothic"/>
                <a:ea typeface="Calibri"/>
                <a:cs typeface="Times New Roman"/>
              </a:rPr>
              <a:t>December</a:t>
            </a:r>
            <a:endParaRPr lang="en-GB" sz="1200" dirty="0">
              <a:latin typeface="Calibri"/>
              <a:ea typeface="Calibri"/>
              <a:cs typeface="Times New Roman"/>
            </a:endParaRPr>
          </a:p>
          <a:p>
            <a:pPr>
              <a:spcAft>
                <a:spcPts val="1000"/>
              </a:spcAft>
            </a:pPr>
            <a:r>
              <a:rPr lang="en-GB" b="1" dirty="0" smtClean="0">
                <a:solidFill>
                  <a:srgbClr val="FF0000"/>
                </a:solidFill>
                <a:latin typeface="Century Gothic"/>
                <a:ea typeface="Calibri"/>
                <a:cs typeface="Times New Roman"/>
              </a:rPr>
              <a:t>SPRING </a:t>
            </a:r>
            <a:r>
              <a:rPr lang="en-GB" b="1" dirty="0">
                <a:solidFill>
                  <a:srgbClr val="FF0000"/>
                </a:solidFill>
                <a:latin typeface="Century Gothic"/>
                <a:ea typeface="Calibri"/>
                <a:cs typeface="Times New Roman"/>
              </a:rPr>
              <a:t>1</a:t>
            </a:r>
            <a:endParaRPr lang="en-GB" sz="1200" dirty="0">
              <a:latin typeface="Calibri"/>
              <a:ea typeface="Calibri"/>
              <a:cs typeface="Times New Roman"/>
            </a:endParaRPr>
          </a:p>
          <a:p>
            <a:pPr>
              <a:spcAft>
                <a:spcPts val="1000"/>
              </a:spcAft>
            </a:pPr>
            <a:r>
              <a:rPr lang="en-GB" b="1" dirty="0">
                <a:solidFill>
                  <a:srgbClr val="002060"/>
                </a:solidFill>
                <a:latin typeface="Century Gothic"/>
                <a:ea typeface="Calibri"/>
                <a:cs typeface="Times New Roman"/>
              </a:rPr>
              <a:t>UKMT Intermediate Challenge (Year 9-11)		</a:t>
            </a:r>
            <a:r>
              <a:rPr lang="en-GB" b="1" dirty="0" smtClean="0">
                <a:solidFill>
                  <a:srgbClr val="002060"/>
                </a:solidFill>
                <a:latin typeface="Century Gothic"/>
                <a:ea typeface="Calibri"/>
                <a:cs typeface="Times New Roman"/>
              </a:rPr>
              <a:t>1</a:t>
            </a:r>
            <a:r>
              <a:rPr lang="en-GB" b="1" baseline="30000" dirty="0" smtClean="0">
                <a:solidFill>
                  <a:srgbClr val="002060"/>
                </a:solidFill>
                <a:latin typeface="Century Gothic"/>
                <a:ea typeface="Calibri"/>
                <a:cs typeface="Times New Roman"/>
              </a:rPr>
              <a:t>st</a:t>
            </a:r>
            <a:r>
              <a:rPr lang="en-GB" b="1" dirty="0" smtClean="0">
                <a:solidFill>
                  <a:srgbClr val="002060"/>
                </a:solidFill>
                <a:latin typeface="Century Gothic"/>
                <a:ea typeface="Calibri"/>
                <a:cs typeface="Times New Roman"/>
              </a:rPr>
              <a:t> </a:t>
            </a:r>
            <a:r>
              <a:rPr lang="en-GB" b="1" dirty="0">
                <a:solidFill>
                  <a:srgbClr val="002060"/>
                </a:solidFill>
                <a:latin typeface="Century Gothic"/>
                <a:ea typeface="Calibri"/>
                <a:cs typeface="Times New Roman"/>
              </a:rPr>
              <a:t>February</a:t>
            </a:r>
            <a:endParaRPr lang="en-GB" sz="1200" dirty="0">
              <a:latin typeface="Calibri"/>
              <a:ea typeface="Calibri"/>
              <a:cs typeface="Times New Roman"/>
            </a:endParaRPr>
          </a:p>
          <a:p>
            <a:pPr>
              <a:spcAft>
                <a:spcPts val="1000"/>
              </a:spcAft>
            </a:pPr>
            <a:r>
              <a:rPr lang="en-GB" b="1" dirty="0">
                <a:solidFill>
                  <a:srgbClr val="002060"/>
                </a:solidFill>
                <a:latin typeface="Century Gothic"/>
                <a:ea typeface="Calibri"/>
                <a:cs typeface="Times New Roman"/>
              </a:rPr>
              <a:t>NSPCC Number Day					</a:t>
            </a:r>
            <a:r>
              <a:rPr lang="en-GB" b="1" dirty="0" smtClean="0">
                <a:solidFill>
                  <a:srgbClr val="002060"/>
                </a:solidFill>
                <a:latin typeface="Century Gothic"/>
                <a:ea typeface="Calibri"/>
                <a:cs typeface="Times New Roman"/>
              </a:rPr>
              <a:t>2</a:t>
            </a:r>
            <a:r>
              <a:rPr lang="en-GB" b="1" baseline="30000" dirty="0" smtClean="0">
                <a:solidFill>
                  <a:srgbClr val="002060"/>
                </a:solidFill>
                <a:latin typeface="Century Gothic"/>
                <a:ea typeface="Calibri"/>
                <a:cs typeface="Times New Roman"/>
              </a:rPr>
              <a:t>nd</a:t>
            </a:r>
            <a:r>
              <a:rPr lang="en-GB" b="1" dirty="0" smtClean="0">
                <a:solidFill>
                  <a:srgbClr val="002060"/>
                </a:solidFill>
                <a:latin typeface="Century Gothic"/>
                <a:ea typeface="Calibri"/>
                <a:cs typeface="Times New Roman"/>
              </a:rPr>
              <a:t> </a:t>
            </a:r>
            <a:r>
              <a:rPr lang="en-GB" b="1" dirty="0">
                <a:solidFill>
                  <a:srgbClr val="002060"/>
                </a:solidFill>
                <a:latin typeface="Century Gothic"/>
                <a:ea typeface="Calibri"/>
                <a:cs typeface="Times New Roman"/>
              </a:rPr>
              <a:t>February</a:t>
            </a:r>
            <a:endParaRPr lang="en-GB" sz="1200" dirty="0">
              <a:latin typeface="Calibri"/>
              <a:ea typeface="Calibri"/>
              <a:cs typeface="Times New Roman"/>
            </a:endParaRPr>
          </a:p>
          <a:p>
            <a:pPr>
              <a:spcAft>
                <a:spcPts val="1000"/>
              </a:spcAft>
            </a:pPr>
            <a:r>
              <a:rPr lang="en-GB" b="1" dirty="0" smtClean="0">
                <a:solidFill>
                  <a:srgbClr val="FF0000"/>
                </a:solidFill>
                <a:latin typeface="Century Gothic"/>
                <a:ea typeface="Calibri"/>
                <a:cs typeface="Times New Roman"/>
              </a:rPr>
              <a:t>SPRING </a:t>
            </a:r>
            <a:r>
              <a:rPr lang="en-GB" b="1" dirty="0">
                <a:solidFill>
                  <a:srgbClr val="FF0000"/>
                </a:solidFill>
                <a:latin typeface="Century Gothic"/>
                <a:ea typeface="Calibri"/>
                <a:cs typeface="Times New Roman"/>
              </a:rPr>
              <a:t>2</a:t>
            </a:r>
            <a:endParaRPr lang="en-GB" sz="1200" dirty="0">
              <a:latin typeface="Calibri"/>
              <a:ea typeface="Calibri"/>
              <a:cs typeface="Times New Roman"/>
            </a:endParaRPr>
          </a:p>
          <a:p>
            <a:pPr>
              <a:spcAft>
                <a:spcPts val="1000"/>
              </a:spcAft>
            </a:pPr>
            <a:r>
              <a:rPr lang="en-GB" b="1" dirty="0">
                <a:solidFill>
                  <a:srgbClr val="002060"/>
                </a:solidFill>
                <a:latin typeface="Century Gothic"/>
                <a:ea typeface="Calibri"/>
                <a:cs typeface="Times New Roman"/>
              </a:rPr>
              <a:t>Pi day							14</a:t>
            </a:r>
            <a:r>
              <a:rPr lang="en-GB" b="1" baseline="30000" dirty="0">
                <a:solidFill>
                  <a:srgbClr val="002060"/>
                </a:solidFill>
                <a:latin typeface="Century Gothic"/>
                <a:ea typeface="Calibri"/>
                <a:cs typeface="Times New Roman"/>
              </a:rPr>
              <a:t>th</a:t>
            </a:r>
            <a:r>
              <a:rPr lang="en-GB" b="1" dirty="0">
                <a:solidFill>
                  <a:srgbClr val="002060"/>
                </a:solidFill>
                <a:latin typeface="Century Gothic"/>
                <a:ea typeface="Calibri"/>
                <a:cs typeface="Times New Roman"/>
              </a:rPr>
              <a:t> March</a:t>
            </a:r>
            <a:endParaRPr lang="en-GB" sz="1200" dirty="0">
              <a:latin typeface="Calibri"/>
              <a:ea typeface="Calibri"/>
              <a:cs typeface="Times New Roman"/>
            </a:endParaRPr>
          </a:p>
          <a:p>
            <a:pPr>
              <a:spcAft>
                <a:spcPts val="1000"/>
              </a:spcAft>
            </a:pPr>
            <a:r>
              <a:rPr lang="en-GB" b="1" dirty="0" smtClean="0">
                <a:solidFill>
                  <a:srgbClr val="FF0000"/>
                </a:solidFill>
                <a:latin typeface="Century Gothic"/>
                <a:ea typeface="Calibri"/>
                <a:cs typeface="Times New Roman"/>
              </a:rPr>
              <a:t>SUMMER </a:t>
            </a:r>
            <a:r>
              <a:rPr lang="en-GB" b="1" dirty="0">
                <a:solidFill>
                  <a:srgbClr val="FF0000"/>
                </a:solidFill>
                <a:latin typeface="Century Gothic"/>
                <a:ea typeface="Calibri"/>
                <a:cs typeface="Times New Roman"/>
              </a:rPr>
              <a:t>1</a:t>
            </a:r>
            <a:endParaRPr lang="en-GB" sz="1200" dirty="0">
              <a:latin typeface="Calibri"/>
              <a:ea typeface="Calibri"/>
              <a:cs typeface="Times New Roman"/>
            </a:endParaRPr>
          </a:p>
          <a:p>
            <a:pPr>
              <a:spcAft>
                <a:spcPts val="1000"/>
              </a:spcAft>
            </a:pPr>
            <a:r>
              <a:rPr lang="en-GB" b="1" dirty="0">
                <a:solidFill>
                  <a:srgbClr val="002060"/>
                </a:solidFill>
                <a:latin typeface="Century Gothic"/>
                <a:ea typeface="Calibri"/>
                <a:cs typeface="Times New Roman"/>
              </a:rPr>
              <a:t>UKMT Junior Maths Challenge				</a:t>
            </a:r>
            <a:r>
              <a:rPr lang="en-GB" b="1" dirty="0" smtClean="0">
                <a:solidFill>
                  <a:srgbClr val="002060"/>
                </a:solidFill>
                <a:latin typeface="Century Gothic"/>
                <a:ea typeface="Calibri"/>
                <a:cs typeface="Times New Roman"/>
              </a:rPr>
              <a:t>26</a:t>
            </a:r>
            <a:r>
              <a:rPr lang="en-GB" b="1" baseline="30000" dirty="0" smtClean="0">
                <a:solidFill>
                  <a:srgbClr val="002060"/>
                </a:solidFill>
                <a:latin typeface="Century Gothic"/>
                <a:ea typeface="Calibri"/>
                <a:cs typeface="Times New Roman"/>
              </a:rPr>
              <a:t>th</a:t>
            </a:r>
            <a:r>
              <a:rPr lang="en-GB" b="1" dirty="0" smtClean="0">
                <a:solidFill>
                  <a:srgbClr val="002060"/>
                </a:solidFill>
                <a:latin typeface="Century Gothic"/>
                <a:ea typeface="Calibri"/>
                <a:cs typeface="Times New Roman"/>
              </a:rPr>
              <a:t> </a:t>
            </a:r>
            <a:r>
              <a:rPr lang="en-GB" b="1" dirty="0">
                <a:solidFill>
                  <a:srgbClr val="002060"/>
                </a:solidFill>
                <a:latin typeface="Century Gothic"/>
                <a:ea typeface="Calibri"/>
                <a:cs typeface="Times New Roman"/>
              </a:rPr>
              <a:t>April</a:t>
            </a:r>
            <a:endParaRPr lang="en-GB" sz="1200" dirty="0">
              <a:latin typeface="Calibri"/>
              <a:ea typeface="Calibri"/>
              <a:cs typeface="Times New Roman"/>
            </a:endParaRPr>
          </a:p>
          <a:p>
            <a:pPr>
              <a:spcAft>
                <a:spcPts val="1000"/>
              </a:spcAft>
            </a:pPr>
            <a:r>
              <a:rPr lang="en-GB" b="1" dirty="0" smtClean="0">
                <a:solidFill>
                  <a:srgbClr val="FF0000"/>
                </a:solidFill>
                <a:latin typeface="Century Gothic"/>
                <a:ea typeface="Calibri"/>
                <a:cs typeface="Times New Roman"/>
              </a:rPr>
              <a:t>SUMMER </a:t>
            </a:r>
            <a:r>
              <a:rPr lang="en-GB" b="1" dirty="0">
                <a:solidFill>
                  <a:srgbClr val="FF0000"/>
                </a:solidFill>
                <a:latin typeface="Century Gothic"/>
                <a:ea typeface="Calibri"/>
                <a:cs typeface="Times New Roman"/>
              </a:rPr>
              <a:t>2</a:t>
            </a:r>
            <a:endParaRPr lang="en-GB" sz="1200" dirty="0">
              <a:latin typeface="Calibri"/>
              <a:ea typeface="Calibri"/>
              <a:cs typeface="Times New Roman"/>
            </a:endParaRPr>
          </a:p>
          <a:p>
            <a:pPr>
              <a:spcAft>
                <a:spcPts val="1000"/>
              </a:spcAft>
            </a:pPr>
            <a:r>
              <a:rPr lang="en-GB" b="1" dirty="0">
                <a:solidFill>
                  <a:srgbClr val="002060"/>
                </a:solidFill>
                <a:latin typeface="Century Gothic"/>
                <a:ea typeface="Calibri"/>
                <a:cs typeface="Times New Roman"/>
              </a:rPr>
              <a:t>Maths &amp; MFL Trip to France				9</a:t>
            </a:r>
            <a:r>
              <a:rPr lang="en-GB" b="1" baseline="30000" dirty="0">
                <a:solidFill>
                  <a:srgbClr val="002060"/>
                </a:solidFill>
                <a:latin typeface="Century Gothic"/>
                <a:ea typeface="Calibri"/>
                <a:cs typeface="Times New Roman"/>
              </a:rPr>
              <a:t>th</a:t>
            </a:r>
            <a:r>
              <a:rPr lang="en-GB" b="1" dirty="0">
                <a:solidFill>
                  <a:srgbClr val="002060"/>
                </a:solidFill>
                <a:latin typeface="Century Gothic"/>
                <a:ea typeface="Calibri"/>
                <a:cs typeface="Times New Roman"/>
              </a:rPr>
              <a:t> </a:t>
            </a:r>
            <a:r>
              <a:rPr lang="en-GB" b="1" dirty="0" smtClean="0">
                <a:solidFill>
                  <a:srgbClr val="002060"/>
                </a:solidFill>
                <a:latin typeface="Century Gothic"/>
                <a:ea typeface="Calibri"/>
                <a:cs typeface="Times New Roman"/>
              </a:rPr>
              <a:t>July</a:t>
            </a:r>
            <a:endParaRPr lang="en-GB" sz="1200" dirty="0">
              <a:latin typeface="Calibri"/>
              <a:ea typeface="Calibri"/>
              <a:cs typeface="Times New Roman"/>
            </a:endParaRPr>
          </a:p>
        </p:txBody>
      </p:sp>
    </p:spTree>
    <p:extLst>
      <p:ext uri="{BB962C8B-B14F-4D97-AF65-F5344CB8AC3E}">
        <p14:creationId xmlns:p14="http://schemas.microsoft.com/office/powerpoint/2010/main" val="34076102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69267"/>
            <a:ext cx="8005763" cy="655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24429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Box 1"/>
          <p:cNvSpPr txBox="1">
            <a:spLocks noChangeArrowheads="1"/>
          </p:cNvSpPr>
          <p:nvPr/>
        </p:nvSpPr>
        <p:spPr bwMode="auto">
          <a:xfrm>
            <a:off x="107950" y="115888"/>
            <a:ext cx="8928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3600" b="1" dirty="0" smtClean="0">
                <a:solidFill>
                  <a:srgbClr val="FF0000"/>
                </a:solidFill>
                <a:latin typeface="Century Gothic" pitchFamily="34" charset="0"/>
              </a:rPr>
              <a:t>We asked you for a new….</a:t>
            </a:r>
            <a:endParaRPr lang="en-GB" altLang="en-US" sz="3600" b="1" dirty="0">
              <a:solidFill>
                <a:srgbClr val="FFC000"/>
              </a:solidFill>
              <a:latin typeface="Century Gothic" pitchFamily="34" charset="0"/>
            </a:endParaRPr>
          </a:p>
        </p:txBody>
      </p:sp>
      <p:sp>
        <p:nvSpPr>
          <p:cNvPr id="5" name="Rectangle 5"/>
          <p:cNvSpPr>
            <a:spLocks noChangeArrowheads="1"/>
          </p:cNvSpPr>
          <p:nvPr/>
        </p:nvSpPr>
        <p:spPr bwMode="auto">
          <a:xfrm>
            <a:off x="359532" y="885329"/>
            <a:ext cx="8424936" cy="4811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lnSpc>
                <a:spcPct val="115000"/>
              </a:lnSpc>
              <a:spcBef>
                <a:spcPct val="0"/>
              </a:spcBef>
              <a:spcAft>
                <a:spcPts val="1000"/>
              </a:spcAft>
              <a:buFontTx/>
              <a:buNone/>
            </a:pPr>
            <a:r>
              <a:rPr lang="en-GB" altLang="en-US" sz="13800" dirty="0" smtClean="0">
                <a:ln w="18415" cmpd="sng">
                  <a:solidFill>
                    <a:sysClr val="windowText" lastClr="000000"/>
                  </a:solidFill>
                  <a:prstDash val="solid"/>
                </a:ln>
                <a:solidFill>
                  <a:srgbClr val="00B0F0"/>
                </a:solidFill>
                <a:effectLst>
                  <a:outerShdw blurRad="63500" dir="3600000" algn="tl" rotWithShape="0">
                    <a:srgbClr val="000000">
                      <a:alpha val="70000"/>
                    </a:srgbClr>
                  </a:outerShdw>
                </a:effectLst>
                <a:latin typeface="Bangers" pitchFamily="34" charset="0"/>
                <a:ea typeface="Calibri" pitchFamily="34" charset="0"/>
                <a:cs typeface="Times New Roman" pitchFamily="18" charset="0"/>
              </a:rPr>
              <a:t>Numeracy Champion</a:t>
            </a:r>
            <a:endParaRPr lang="en-GB" altLang="en-US" sz="1000" dirty="0">
              <a:ln w="18415" cmpd="sng">
                <a:solidFill>
                  <a:sysClr val="windowText" lastClr="000000"/>
                </a:solidFill>
                <a:prstDash val="solid"/>
              </a:ln>
              <a:solidFill>
                <a:srgbClr val="00B0F0"/>
              </a:solidFill>
              <a:effectLst>
                <a:outerShdw blurRad="63500" dir="3600000" algn="tl" rotWithShape="0">
                  <a:srgbClr val="000000">
                    <a:alpha val="70000"/>
                  </a:srgbClr>
                </a:outerShdw>
              </a:effectLst>
              <a:latin typeface="Calibri" pitchFamily="34" charset="0"/>
              <a:ea typeface="Calibri" pitchFamily="34" charset="0"/>
              <a:cs typeface="Times New Roman" pitchFamily="18" charset="0"/>
            </a:endParaRPr>
          </a:p>
        </p:txBody>
      </p:sp>
      <p:sp>
        <p:nvSpPr>
          <p:cNvPr id="6" name="TextBox 1"/>
          <p:cNvSpPr txBox="1">
            <a:spLocks noChangeArrowheads="1"/>
          </p:cNvSpPr>
          <p:nvPr/>
        </p:nvSpPr>
        <p:spPr bwMode="auto">
          <a:xfrm>
            <a:off x="107950" y="5622302"/>
            <a:ext cx="89281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3600" b="1" dirty="0" smtClean="0">
                <a:solidFill>
                  <a:srgbClr val="FF0000"/>
                </a:solidFill>
                <a:latin typeface="Century Gothic" pitchFamily="34" charset="0"/>
              </a:rPr>
              <a:t>And you delivered! Here are the highlights…</a:t>
            </a:r>
            <a:endParaRPr lang="en-GB" altLang="en-US" sz="3600" b="1" dirty="0">
              <a:solidFill>
                <a:srgbClr val="FFC000"/>
              </a:solidFill>
              <a:latin typeface="Century Gothic" pitchFamily="34" charset="0"/>
            </a:endParaRP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99" y="532416"/>
            <a:ext cx="8928100" cy="622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62101">
            <a:off x="4232580" y="1403827"/>
            <a:ext cx="4175669" cy="4237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675277">
            <a:off x="917830" y="1578491"/>
            <a:ext cx="3693314"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0112" y="1625276"/>
            <a:ext cx="2912508" cy="4682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7302" y="176078"/>
            <a:ext cx="3509579" cy="4824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rot="20646397">
            <a:off x="4516370" y="1181769"/>
            <a:ext cx="3345962"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83568" y="1625276"/>
            <a:ext cx="3688540" cy="4798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rotWithShape="1">
          <a:blip r:embed="rId11">
            <a:extLst>
              <a:ext uri="{BEBA8EAE-BF5A-486C-A8C5-ECC9F3942E4B}">
                <a14:imgProps xmlns:a14="http://schemas.microsoft.com/office/drawing/2010/main">
                  <a14:imgLayer r:embed="rId12">
                    <a14:imgEffect>
                      <a14:brightnessContrast contrast="-40000"/>
                    </a14:imgEffect>
                  </a14:imgLayer>
                </a14:imgProps>
              </a:ext>
              <a:ext uri="{28A0092B-C50C-407E-A947-70E740481C1C}">
                <a14:useLocalDpi xmlns:a14="http://schemas.microsoft.com/office/drawing/2010/main" val="0"/>
              </a:ext>
            </a:extLst>
          </a:blip>
          <a:srcRect r="2254"/>
          <a:stretch/>
        </p:blipFill>
        <p:spPr bwMode="auto">
          <a:xfrm>
            <a:off x="3583934" y="176078"/>
            <a:ext cx="4592786" cy="5735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463209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150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fltVal val="0"/>
                                          </p:val>
                                        </p:tav>
                                        <p:tav tm="100000">
                                          <p:val>
                                            <p:strVal val="#ppt_w"/>
                                          </p:val>
                                        </p:tav>
                                      </p:tavLst>
                                    </p:anim>
                                    <p:anim calcmode="lin" valueType="num">
                                      <p:cBhvr>
                                        <p:cTn id="40" dur="1000" fill="hold"/>
                                        <p:tgtEl>
                                          <p:spTgt spid="10"/>
                                        </p:tgtEl>
                                        <p:attrNameLst>
                                          <p:attrName>ppt_h</p:attrName>
                                        </p:attrNameLst>
                                      </p:cBhvr>
                                      <p:tavLst>
                                        <p:tav tm="0">
                                          <p:val>
                                            <p:fltVal val="0"/>
                                          </p:val>
                                        </p:tav>
                                        <p:tav tm="100000">
                                          <p:val>
                                            <p:strVal val="#ppt_h"/>
                                          </p:val>
                                        </p:tav>
                                      </p:tavLst>
                                    </p:anim>
                                    <p:anim calcmode="lin" valueType="num">
                                      <p:cBhvr>
                                        <p:cTn id="41" dur="1000" fill="hold"/>
                                        <p:tgtEl>
                                          <p:spTgt spid="10"/>
                                        </p:tgtEl>
                                        <p:attrNameLst>
                                          <p:attrName>style.rotation</p:attrName>
                                        </p:attrNameLst>
                                      </p:cBhvr>
                                      <p:tavLst>
                                        <p:tav tm="0">
                                          <p:val>
                                            <p:fltVal val="90"/>
                                          </p:val>
                                        </p:tav>
                                        <p:tav tm="100000">
                                          <p:val>
                                            <p:fltVal val="0"/>
                                          </p:val>
                                        </p:tav>
                                      </p:tavLst>
                                    </p:anim>
                                    <p:animEffect transition="in" filter="fade">
                                      <p:cBhvr>
                                        <p:cTn id="42" dur="10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1000" fill="hold"/>
                                        <p:tgtEl>
                                          <p:spTgt spid="11"/>
                                        </p:tgtEl>
                                        <p:attrNameLst>
                                          <p:attrName>ppt_w</p:attrName>
                                        </p:attrNameLst>
                                      </p:cBhvr>
                                      <p:tavLst>
                                        <p:tav tm="0">
                                          <p:val>
                                            <p:fltVal val="0"/>
                                          </p:val>
                                        </p:tav>
                                        <p:tav tm="100000">
                                          <p:val>
                                            <p:strVal val="#ppt_w"/>
                                          </p:val>
                                        </p:tav>
                                      </p:tavLst>
                                    </p:anim>
                                    <p:anim calcmode="lin" valueType="num">
                                      <p:cBhvr>
                                        <p:cTn id="48" dur="1000" fill="hold"/>
                                        <p:tgtEl>
                                          <p:spTgt spid="11"/>
                                        </p:tgtEl>
                                        <p:attrNameLst>
                                          <p:attrName>ppt_h</p:attrName>
                                        </p:attrNameLst>
                                      </p:cBhvr>
                                      <p:tavLst>
                                        <p:tav tm="0">
                                          <p:val>
                                            <p:fltVal val="0"/>
                                          </p:val>
                                        </p:tav>
                                        <p:tav tm="100000">
                                          <p:val>
                                            <p:strVal val="#ppt_h"/>
                                          </p:val>
                                        </p:tav>
                                      </p:tavLst>
                                    </p:anim>
                                    <p:anim calcmode="lin" valueType="num">
                                      <p:cBhvr>
                                        <p:cTn id="49" dur="1000" fill="hold"/>
                                        <p:tgtEl>
                                          <p:spTgt spid="11"/>
                                        </p:tgtEl>
                                        <p:attrNameLst>
                                          <p:attrName>style.rotation</p:attrName>
                                        </p:attrNameLst>
                                      </p:cBhvr>
                                      <p:tavLst>
                                        <p:tav tm="0">
                                          <p:val>
                                            <p:fltVal val="90"/>
                                          </p:val>
                                        </p:tav>
                                        <p:tav tm="100000">
                                          <p:val>
                                            <p:fltVal val="0"/>
                                          </p:val>
                                        </p:tav>
                                      </p:tavLst>
                                    </p:anim>
                                    <p:animEffect transition="in" filter="fade">
                                      <p:cBhvr>
                                        <p:cTn id="50" dur="10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1000" fill="hold"/>
                                        <p:tgtEl>
                                          <p:spTgt spid="12"/>
                                        </p:tgtEl>
                                        <p:attrNameLst>
                                          <p:attrName>ppt_w</p:attrName>
                                        </p:attrNameLst>
                                      </p:cBhvr>
                                      <p:tavLst>
                                        <p:tav tm="0">
                                          <p:val>
                                            <p:fltVal val="0"/>
                                          </p:val>
                                        </p:tav>
                                        <p:tav tm="100000">
                                          <p:val>
                                            <p:strVal val="#ppt_w"/>
                                          </p:val>
                                        </p:tav>
                                      </p:tavLst>
                                    </p:anim>
                                    <p:anim calcmode="lin" valueType="num">
                                      <p:cBhvr>
                                        <p:cTn id="56" dur="1000" fill="hold"/>
                                        <p:tgtEl>
                                          <p:spTgt spid="12"/>
                                        </p:tgtEl>
                                        <p:attrNameLst>
                                          <p:attrName>ppt_h</p:attrName>
                                        </p:attrNameLst>
                                      </p:cBhvr>
                                      <p:tavLst>
                                        <p:tav tm="0">
                                          <p:val>
                                            <p:fltVal val="0"/>
                                          </p:val>
                                        </p:tav>
                                        <p:tav tm="100000">
                                          <p:val>
                                            <p:strVal val="#ppt_h"/>
                                          </p:val>
                                        </p:tav>
                                      </p:tavLst>
                                    </p:anim>
                                    <p:anim calcmode="lin" valueType="num">
                                      <p:cBhvr>
                                        <p:cTn id="57" dur="1000" fill="hold"/>
                                        <p:tgtEl>
                                          <p:spTgt spid="12"/>
                                        </p:tgtEl>
                                        <p:attrNameLst>
                                          <p:attrName>style.rotation</p:attrName>
                                        </p:attrNameLst>
                                      </p:cBhvr>
                                      <p:tavLst>
                                        <p:tav tm="0">
                                          <p:val>
                                            <p:fltVal val="90"/>
                                          </p:val>
                                        </p:tav>
                                        <p:tav tm="100000">
                                          <p:val>
                                            <p:fltVal val="0"/>
                                          </p:val>
                                        </p:tav>
                                      </p:tavLst>
                                    </p:anim>
                                    <p:animEffect transition="in" filter="fade">
                                      <p:cBhvr>
                                        <p:cTn id="58" dur="1000"/>
                                        <p:tgtEl>
                                          <p:spTgt spid="12"/>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1000" fill="hold"/>
                                        <p:tgtEl>
                                          <p:spTgt spid="13"/>
                                        </p:tgtEl>
                                        <p:attrNameLst>
                                          <p:attrName>ppt_w</p:attrName>
                                        </p:attrNameLst>
                                      </p:cBhvr>
                                      <p:tavLst>
                                        <p:tav tm="0">
                                          <p:val>
                                            <p:fltVal val="0"/>
                                          </p:val>
                                        </p:tav>
                                        <p:tav tm="100000">
                                          <p:val>
                                            <p:strVal val="#ppt_w"/>
                                          </p:val>
                                        </p:tav>
                                      </p:tavLst>
                                    </p:anim>
                                    <p:anim calcmode="lin" valueType="num">
                                      <p:cBhvr>
                                        <p:cTn id="64" dur="1000" fill="hold"/>
                                        <p:tgtEl>
                                          <p:spTgt spid="13"/>
                                        </p:tgtEl>
                                        <p:attrNameLst>
                                          <p:attrName>ppt_h</p:attrName>
                                        </p:attrNameLst>
                                      </p:cBhvr>
                                      <p:tavLst>
                                        <p:tav tm="0">
                                          <p:val>
                                            <p:fltVal val="0"/>
                                          </p:val>
                                        </p:tav>
                                        <p:tav tm="100000">
                                          <p:val>
                                            <p:strVal val="#ppt_h"/>
                                          </p:val>
                                        </p:tav>
                                      </p:tavLst>
                                    </p:anim>
                                    <p:anim calcmode="lin" valueType="num">
                                      <p:cBhvr>
                                        <p:cTn id="65" dur="1000" fill="hold"/>
                                        <p:tgtEl>
                                          <p:spTgt spid="13"/>
                                        </p:tgtEl>
                                        <p:attrNameLst>
                                          <p:attrName>style.rotation</p:attrName>
                                        </p:attrNameLst>
                                      </p:cBhvr>
                                      <p:tavLst>
                                        <p:tav tm="0">
                                          <p:val>
                                            <p:fltVal val="90"/>
                                          </p:val>
                                        </p:tav>
                                        <p:tav tm="100000">
                                          <p:val>
                                            <p:fltVal val="0"/>
                                          </p:val>
                                        </p:tav>
                                      </p:tavLst>
                                    </p:anim>
                                    <p:animEffect transition="in" filter="fade">
                                      <p:cBhvr>
                                        <p:cTn id="6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737" y="115888"/>
            <a:ext cx="4847282" cy="6725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1"/>
          <p:cNvSpPr txBox="1">
            <a:spLocks noChangeArrowheads="1"/>
          </p:cNvSpPr>
          <p:nvPr/>
        </p:nvSpPr>
        <p:spPr bwMode="auto">
          <a:xfrm>
            <a:off x="4811216" y="115888"/>
            <a:ext cx="422483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r" eaLnBrk="1" hangingPunct="1">
              <a:spcBef>
                <a:spcPct val="0"/>
              </a:spcBef>
              <a:buFontTx/>
              <a:buNone/>
            </a:pPr>
            <a:r>
              <a:rPr lang="en-GB" altLang="en-US" sz="4000" b="1" dirty="0" err="1" smtClean="0">
                <a:solidFill>
                  <a:srgbClr val="FF0000"/>
                </a:solidFill>
                <a:latin typeface="Century Gothic" pitchFamily="34" charset="0"/>
              </a:rPr>
              <a:t>Peithok</a:t>
            </a:r>
            <a:r>
              <a:rPr lang="en-GB" altLang="en-US" sz="4000" b="1" dirty="0" smtClean="0">
                <a:solidFill>
                  <a:srgbClr val="FF0000"/>
                </a:solidFill>
                <a:latin typeface="Century Gothic" pitchFamily="34" charset="0"/>
              </a:rPr>
              <a:t>, Year 8</a:t>
            </a:r>
            <a:endParaRPr lang="en-GB" altLang="en-US" sz="4000" b="1" dirty="0">
              <a:solidFill>
                <a:srgbClr val="FFC000"/>
              </a:solidFill>
              <a:latin typeface="Century Gothic"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6794" y="1052735"/>
            <a:ext cx="4009256" cy="5788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316923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807" y="802022"/>
            <a:ext cx="8771689" cy="5865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a:spLocks noChangeArrowheads="1"/>
          </p:cNvSpPr>
          <p:nvPr/>
        </p:nvSpPr>
        <p:spPr bwMode="auto">
          <a:xfrm>
            <a:off x="191331" y="188640"/>
            <a:ext cx="422483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4000" b="1" dirty="0" smtClean="0">
                <a:solidFill>
                  <a:srgbClr val="FF0000"/>
                </a:solidFill>
                <a:latin typeface="Century Gothic" pitchFamily="34" charset="0"/>
              </a:rPr>
              <a:t>Ani, Year 9</a:t>
            </a:r>
            <a:endParaRPr lang="en-GB" altLang="en-US" sz="4000" b="1" dirty="0">
              <a:solidFill>
                <a:srgbClr val="FFC000"/>
              </a:solidFill>
              <a:latin typeface="Century Gothic" pitchFamily="34" charset="0"/>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3928" y="188640"/>
            <a:ext cx="1818149"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326186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908720"/>
            <a:ext cx="8766624" cy="4611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788538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3582960" y="1306564"/>
            <a:ext cx="6298559"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1"/>
          <p:cNvSpPr txBox="1">
            <a:spLocks noChangeArrowheads="1"/>
          </p:cNvSpPr>
          <p:nvPr/>
        </p:nvSpPr>
        <p:spPr bwMode="auto">
          <a:xfrm>
            <a:off x="251520" y="5982373"/>
            <a:ext cx="4567038" cy="707886"/>
          </a:xfrm>
          <a:prstGeom prst="rect">
            <a:avLst/>
          </a:prstGeom>
          <a:solidFill>
            <a:schemeClr val="bg1"/>
          </a:solidFill>
          <a:ln>
            <a:noFill/>
          </a:ln>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4000" b="1" dirty="0" smtClean="0">
                <a:solidFill>
                  <a:srgbClr val="FF0000"/>
                </a:solidFill>
                <a:latin typeface="Century Gothic" pitchFamily="34" charset="0"/>
              </a:rPr>
              <a:t>James, Year 10</a:t>
            </a:r>
            <a:endParaRPr lang="en-GB" altLang="en-US" sz="4000" b="1" dirty="0">
              <a:solidFill>
                <a:srgbClr val="FFC000"/>
              </a:solidFill>
              <a:latin typeface="Century Gothic"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77" y="260648"/>
            <a:ext cx="4394814" cy="5296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938471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643" y="5805264"/>
            <a:ext cx="7425685" cy="902147"/>
          </a:xfrm>
          <a:prstGeom prst="rect">
            <a:avLst/>
          </a:prstGeom>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3405675" y="2193872"/>
            <a:ext cx="5282662"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43" y="188640"/>
            <a:ext cx="8937853" cy="851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268760"/>
            <a:ext cx="3286125" cy="535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98281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Box 1"/>
          <p:cNvSpPr txBox="1">
            <a:spLocks noChangeArrowheads="1"/>
          </p:cNvSpPr>
          <p:nvPr/>
        </p:nvSpPr>
        <p:spPr bwMode="auto">
          <a:xfrm>
            <a:off x="107950" y="115888"/>
            <a:ext cx="89281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800" b="1" dirty="0" smtClean="0">
                <a:solidFill>
                  <a:srgbClr val="FF0000"/>
                </a:solidFill>
                <a:latin typeface="Century Gothic" pitchFamily="34" charset="0"/>
              </a:rPr>
              <a:t>Today we will have our very first…</a:t>
            </a:r>
            <a:endParaRPr lang="en-GB" altLang="en-US" sz="2800" b="1" dirty="0">
              <a:solidFill>
                <a:srgbClr val="FFC000"/>
              </a:solidFill>
              <a:latin typeface="Century Gothic" pitchFamily="34" charset="0"/>
            </a:endParaRPr>
          </a:p>
        </p:txBody>
      </p:sp>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626058542"/>
              </p:ext>
            </p:extLst>
          </p:nvPr>
        </p:nvGraphicFramePr>
        <p:xfrm>
          <a:off x="1524000" y="2420888"/>
          <a:ext cx="6096000" cy="3505200"/>
        </p:xfrm>
        <a:graphic>
          <a:graphicData uri="http://schemas.openxmlformats.org/drawingml/2006/table">
            <a:tbl>
              <a:tblPr firstRow="1" bandRow="1">
                <a:tableStyleId>{5C22544A-7EE6-4342-B048-85BDC9FD1C3A}</a:tableStyleId>
              </a:tblPr>
              <a:tblGrid>
                <a:gridCol w="6096000"/>
              </a:tblGrid>
              <a:tr h="370840">
                <a:tc>
                  <a:txBody>
                    <a:bodyPr/>
                    <a:lstStyle/>
                    <a:p>
                      <a:pPr algn="ctr" eaLnBrk="1" hangingPunct="1">
                        <a:spcBef>
                          <a:spcPct val="0"/>
                        </a:spcBef>
                        <a:buFontTx/>
                        <a:buNone/>
                      </a:pPr>
                      <a:r>
                        <a:rPr lang="en-GB" altLang="en-US" sz="4000" b="1" dirty="0" smtClean="0">
                          <a:solidFill>
                            <a:srgbClr val="FF0000"/>
                          </a:solidFill>
                          <a:latin typeface="Century Gothic" pitchFamily="34" charset="0"/>
                        </a:rPr>
                        <a:t>Fibonacci Day 2017</a:t>
                      </a:r>
                      <a:endParaRPr lang="en-GB" sz="4000" dirty="0"/>
                    </a:p>
                  </a:txBody>
                  <a:tcPr/>
                </a:tc>
              </a:tr>
              <a:tr h="370840">
                <a:tc>
                  <a:txBody>
                    <a:bodyPr/>
                    <a:lstStyle/>
                    <a:p>
                      <a:pPr algn="ctr"/>
                      <a:r>
                        <a:rPr lang="en-GB" sz="4000" b="1" dirty="0" smtClean="0">
                          <a:latin typeface="Century Gothic" panose="020B0502020202020204" pitchFamily="34" charset="0"/>
                          <a:hlinkClick r:id="rId3" action="ppaction://hlinksldjump"/>
                        </a:rPr>
                        <a:t>Intro &amp; Period 1</a:t>
                      </a:r>
                      <a:endParaRPr lang="en-GB" sz="4000" b="1" dirty="0">
                        <a:latin typeface="Century Gothic" panose="020B0502020202020204" pitchFamily="34" charset="0"/>
                      </a:endParaRPr>
                    </a:p>
                  </a:txBody>
                  <a:tcPr/>
                </a:tc>
              </a:tr>
              <a:tr h="370840">
                <a:tc>
                  <a:txBody>
                    <a:bodyPr/>
                    <a:lstStyle/>
                    <a:p>
                      <a:pPr algn="ctr"/>
                      <a:r>
                        <a:rPr lang="en-GB" sz="4000" b="1" dirty="0" smtClean="0">
                          <a:latin typeface="Century Gothic" panose="020B0502020202020204" pitchFamily="34" charset="0"/>
                          <a:hlinkClick r:id="rId4" action="ppaction://hlinksldjump"/>
                        </a:rPr>
                        <a:t>Period 2</a:t>
                      </a:r>
                      <a:endParaRPr lang="en-GB" sz="4000" b="1" dirty="0">
                        <a:latin typeface="Century Gothic" panose="020B0502020202020204" pitchFamily="34" charset="0"/>
                      </a:endParaRPr>
                    </a:p>
                  </a:txBody>
                  <a:tcPr/>
                </a:tc>
              </a:tr>
              <a:tr h="370840">
                <a:tc>
                  <a:txBody>
                    <a:bodyPr/>
                    <a:lstStyle/>
                    <a:p>
                      <a:pPr algn="ctr"/>
                      <a:r>
                        <a:rPr lang="en-GB" sz="4000" b="1" dirty="0" smtClean="0">
                          <a:latin typeface="Century Gothic" panose="020B0502020202020204" pitchFamily="34" charset="0"/>
                          <a:hlinkClick r:id="rId5" action="ppaction://hlinksldjump"/>
                        </a:rPr>
                        <a:t>Period 3</a:t>
                      </a:r>
                      <a:endParaRPr lang="en-GB" sz="4000" b="1" dirty="0">
                        <a:latin typeface="Century Gothic" panose="020B0502020202020204" pitchFamily="34" charset="0"/>
                      </a:endParaRPr>
                    </a:p>
                  </a:txBody>
                  <a:tcPr/>
                </a:tc>
              </a:tr>
              <a:tr h="370840">
                <a:tc>
                  <a:txBody>
                    <a:bodyPr/>
                    <a:lstStyle/>
                    <a:p>
                      <a:pPr algn="ctr"/>
                      <a:r>
                        <a:rPr lang="en-GB" sz="4000" b="1" dirty="0" smtClean="0">
                          <a:latin typeface="Century Gothic" panose="020B0502020202020204" pitchFamily="34" charset="0"/>
                          <a:hlinkClick r:id="rId6" action="ppaction://hlinksldjump"/>
                        </a:rPr>
                        <a:t>Period 4</a:t>
                      </a:r>
                      <a:endParaRPr lang="en-GB" sz="4000" b="1" dirty="0">
                        <a:latin typeface="Century Gothic" panose="020B0502020202020204" pitchFamily="34" charset="0"/>
                      </a:endParaRPr>
                    </a:p>
                  </a:txBody>
                  <a:tcPr/>
                </a:tc>
              </a:tr>
            </a:tbl>
          </a:graphicData>
        </a:graphic>
      </p:graphicFrame>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576" y="650435"/>
            <a:ext cx="7372364" cy="15657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67141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Box 1"/>
          <p:cNvSpPr txBox="1">
            <a:spLocks noChangeArrowheads="1"/>
          </p:cNvSpPr>
          <p:nvPr/>
        </p:nvSpPr>
        <p:spPr bwMode="auto">
          <a:xfrm>
            <a:off x="107950" y="115888"/>
            <a:ext cx="89281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2800" b="1" dirty="0" smtClean="0">
                <a:solidFill>
                  <a:srgbClr val="FF0000"/>
                </a:solidFill>
                <a:latin typeface="Century Gothic" pitchFamily="34" charset="0"/>
              </a:rPr>
              <a:t>Today we will have our very first…</a:t>
            </a:r>
            <a:endParaRPr lang="en-GB" altLang="en-US" sz="2800" b="1" dirty="0">
              <a:solidFill>
                <a:srgbClr val="FFC000"/>
              </a:solidFill>
              <a:latin typeface="Century Gothic" pitchFamily="34" charset="0"/>
            </a:endParaRP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439286" y="2111363"/>
            <a:ext cx="4744747" cy="3363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1"/>
          <p:cNvSpPr txBox="1">
            <a:spLocks noChangeArrowheads="1"/>
          </p:cNvSpPr>
          <p:nvPr/>
        </p:nvSpPr>
        <p:spPr bwMode="auto">
          <a:xfrm>
            <a:off x="4355976" y="1566183"/>
            <a:ext cx="4032447"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GB" altLang="en-US" sz="6000" b="1" dirty="0" smtClean="0">
                <a:solidFill>
                  <a:srgbClr val="FF0000"/>
                </a:solidFill>
                <a:latin typeface="Century Gothic" pitchFamily="34" charset="0"/>
              </a:rPr>
              <a:t>Fibonacci</a:t>
            </a:r>
          </a:p>
          <a:p>
            <a:pPr algn="ctr" eaLnBrk="1" hangingPunct="1">
              <a:spcBef>
                <a:spcPct val="0"/>
              </a:spcBef>
              <a:buFontTx/>
              <a:buNone/>
            </a:pPr>
            <a:r>
              <a:rPr lang="en-GB" altLang="en-US" sz="6000" b="1" dirty="0" smtClean="0">
                <a:solidFill>
                  <a:srgbClr val="FF0000"/>
                </a:solidFill>
                <a:latin typeface="Century Gothic" pitchFamily="34" charset="0"/>
              </a:rPr>
              <a:t>Day</a:t>
            </a:r>
          </a:p>
          <a:p>
            <a:pPr algn="ctr" eaLnBrk="1" hangingPunct="1">
              <a:spcBef>
                <a:spcPct val="0"/>
              </a:spcBef>
              <a:buFontTx/>
              <a:buNone/>
            </a:pPr>
            <a:r>
              <a:rPr lang="en-GB" altLang="en-US" sz="6000" b="1" dirty="0" smtClean="0">
                <a:solidFill>
                  <a:srgbClr val="FF0000"/>
                </a:solidFill>
                <a:latin typeface="Century Gothic" pitchFamily="34" charset="0"/>
              </a:rPr>
              <a:t>2017</a:t>
            </a:r>
            <a:endParaRPr lang="en-GB" altLang="en-US" sz="6000" b="1" dirty="0">
              <a:solidFill>
                <a:srgbClr val="FFC000"/>
              </a:solidFill>
              <a:latin typeface="Century Gothic" pitchFamily="34" charset="0"/>
            </a:endParaRPr>
          </a:p>
        </p:txBody>
      </p:sp>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8" name="TextBox 1"/>
          <p:cNvSpPr txBox="1">
            <a:spLocks noChangeArrowheads="1"/>
          </p:cNvSpPr>
          <p:nvPr/>
        </p:nvSpPr>
        <p:spPr bwMode="auto">
          <a:xfrm>
            <a:off x="4355976" y="4428505"/>
            <a:ext cx="403244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GB" altLang="en-US" sz="7200" b="1" dirty="0" smtClean="0">
                <a:solidFill>
                  <a:srgbClr val="FFC000"/>
                </a:solidFill>
                <a:latin typeface="Century Gothic" pitchFamily="34" charset="0"/>
              </a:rPr>
              <a:t>Period 1</a:t>
            </a:r>
            <a:endParaRPr lang="en-GB" altLang="en-US" sz="7200" b="1" dirty="0">
              <a:solidFill>
                <a:srgbClr val="FFC000"/>
              </a:solidFill>
              <a:latin typeface="Century Gothic" pitchFamily="34" charset="0"/>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266" y="568992"/>
            <a:ext cx="8937853" cy="851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74702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3075" name="TextBox 1"/>
          <p:cNvSpPr txBox="1">
            <a:spLocks noChangeArrowheads="1"/>
          </p:cNvSpPr>
          <p:nvPr/>
        </p:nvSpPr>
        <p:spPr bwMode="auto">
          <a:xfrm>
            <a:off x="107950" y="115888"/>
            <a:ext cx="8928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4800" b="1">
                <a:solidFill>
                  <a:srgbClr val="FF0000"/>
                </a:solidFill>
                <a:latin typeface="Century Gothic" pitchFamily="34" charset="0"/>
              </a:rPr>
              <a:t>Fibonacci Day 2017	    </a:t>
            </a:r>
            <a:r>
              <a:rPr lang="en-GB" altLang="en-US" b="1">
                <a:solidFill>
                  <a:srgbClr val="FFC000"/>
                </a:solidFill>
                <a:latin typeface="Century Gothic" pitchFamily="34" charset="0"/>
              </a:rPr>
              <a:t>Period 1</a:t>
            </a:r>
            <a:endParaRPr lang="en-GB" altLang="en-US" sz="4800" b="1">
              <a:solidFill>
                <a:srgbClr val="FFC000"/>
              </a:solidFill>
              <a:latin typeface="Century Gothic" pitchFamily="34" charset="0"/>
            </a:endParaRPr>
          </a:p>
        </p:txBody>
      </p:sp>
      <p:pic>
        <p:nvPicPr>
          <p:cNvPr id="307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125538"/>
            <a:ext cx="8113712" cy="467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4704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4099" name="TextBox 1"/>
          <p:cNvSpPr txBox="1">
            <a:spLocks noChangeArrowheads="1"/>
          </p:cNvSpPr>
          <p:nvPr/>
        </p:nvSpPr>
        <p:spPr bwMode="auto">
          <a:xfrm>
            <a:off x="107950" y="115888"/>
            <a:ext cx="8928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4800" b="1">
                <a:solidFill>
                  <a:srgbClr val="FF0000"/>
                </a:solidFill>
                <a:latin typeface="Century Gothic" pitchFamily="34" charset="0"/>
              </a:rPr>
              <a:t>Fibonacci Day 2017	    </a:t>
            </a:r>
            <a:r>
              <a:rPr lang="en-GB" altLang="en-US" b="1">
                <a:solidFill>
                  <a:srgbClr val="FFC000"/>
                </a:solidFill>
                <a:latin typeface="Century Gothic" pitchFamily="34" charset="0"/>
              </a:rPr>
              <a:t>Period 1</a:t>
            </a:r>
            <a:endParaRPr lang="en-GB" altLang="en-US" sz="4800" b="1">
              <a:solidFill>
                <a:srgbClr val="FFC000"/>
              </a:solidFill>
              <a:latin typeface="Century Gothic" pitchFamily="34" charset="0"/>
            </a:endParaRPr>
          </a:p>
        </p:txBody>
      </p:sp>
      <p:sp>
        <p:nvSpPr>
          <p:cNvPr id="5" name="Rectangle 4"/>
          <p:cNvSpPr>
            <a:spLocks noChangeArrowheads="1"/>
          </p:cNvSpPr>
          <p:nvPr/>
        </p:nvSpPr>
        <p:spPr bwMode="auto">
          <a:xfrm>
            <a:off x="293133" y="964912"/>
            <a:ext cx="849788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GB" altLang="en-US" sz="2400" dirty="0" smtClean="0">
                <a:latin typeface="+mn-lt"/>
              </a:rPr>
              <a:t>Previously, you may have come across the Fibonacci sequence.</a:t>
            </a:r>
          </a:p>
          <a:p>
            <a:pPr eaLnBrk="1" hangingPunct="1">
              <a:spcBef>
                <a:spcPct val="0"/>
              </a:spcBef>
              <a:buFontTx/>
              <a:buNone/>
              <a:defRPr/>
            </a:pPr>
            <a:endParaRPr lang="en-GB" altLang="en-US" sz="2400" dirty="0" smtClean="0">
              <a:latin typeface="+mn-lt"/>
            </a:endParaRPr>
          </a:p>
          <a:p>
            <a:pPr eaLnBrk="1" hangingPunct="1">
              <a:spcBef>
                <a:spcPct val="0"/>
              </a:spcBef>
              <a:buFontTx/>
              <a:buNone/>
              <a:defRPr/>
            </a:pPr>
            <a:r>
              <a:rPr lang="en-GB" altLang="en-US" sz="2400" dirty="0" smtClean="0">
                <a:latin typeface="+mn-lt"/>
              </a:rPr>
              <a:t>Can you write down the first 10 Fibonacci numbers? </a:t>
            </a:r>
          </a:p>
          <a:p>
            <a:pPr eaLnBrk="1" hangingPunct="1">
              <a:spcBef>
                <a:spcPct val="0"/>
              </a:spcBef>
              <a:buFontTx/>
              <a:buNone/>
              <a:defRPr/>
            </a:pPr>
            <a:endParaRPr lang="en-GB" altLang="en-US" sz="2400" dirty="0" smtClean="0">
              <a:latin typeface="+mn-lt"/>
            </a:endParaRPr>
          </a:p>
        </p:txBody>
      </p:sp>
      <p:sp>
        <p:nvSpPr>
          <p:cNvPr id="6" name="Rectangle 5"/>
          <p:cNvSpPr/>
          <p:nvPr/>
        </p:nvSpPr>
        <p:spPr>
          <a:xfrm>
            <a:off x="1083027" y="2602072"/>
            <a:ext cx="6250687" cy="584775"/>
          </a:xfrm>
          <a:prstGeom prst="rect">
            <a:avLst/>
          </a:prstGeom>
        </p:spPr>
        <p:txBody>
          <a:bodyPr wrap="none">
            <a:spAutoFit/>
          </a:bodyPr>
          <a:lstStyle/>
          <a:p>
            <a:pPr algn="ctr">
              <a:defRPr/>
            </a:pPr>
            <a:r>
              <a:rPr lang="en-GB" sz="3200" dirty="0">
                <a:ln w="12700">
                  <a:solidFill>
                    <a:schemeClr val="tx1"/>
                  </a:solidFill>
                  <a:prstDash val="solid"/>
                </a:ln>
                <a:solidFill>
                  <a:srgbClr val="C00000"/>
                </a:solidFill>
                <a:latin typeface="+mn-lt"/>
              </a:rPr>
              <a:t>1, 1, 2, 3, 5, 8, 13, 21, 34, 55, …</a:t>
            </a:r>
          </a:p>
        </p:txBody>
      </p:sp>
      <p:sp>
        <p:nvSpPr>
          <p:cNvPr id="8" name="Rectangle 7"/>
          <p:cNvSpPr>
            <a:spLocks noChangeArrowheads="1"/>
          </p:cNvSpPr>
          <p:nvPr/>
        </p:nvSpPr>
        <p:spPr bwMode="auto">
          <a:xfrm>
            <a:off x="327025" y="3429000"/>
            <a:ext cx="849788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GB" altLang="en-US" sz="2400" dirty="0" smtClean="0">
                <a:latin typeface="+mn-lt"/>
              </a:rPr>
              <a:t>How is it different to other sequences you’ve come across?</a:t>
            </a:r>
          </a:p>
          <a:p>
            <a:pPr eaLnBrk="1" hangingPunct="1">
              <a:spcBef>
                <a:spcPct val="0"/>
              </a:spcBef>
              <a:buFontTx/>
              <a:buNone/>
              <a:defRPr/>
            </a:pPr>
            <a:endParaRPr lang="en-GB" altLang="en-US" sz="2400" dirty="0" smtClean="0">
              <a:latin typeface="+mn-lt"/>
            </a:endParaRPr>
          </a:p>
          <a:p>
            <a:pPr eaLnBrk="1" hangingPunct="1">
              <a:spcBef>
                <a:spcPct val="0"/>
              </a:spcBef>
              <a:buFontTx/>
              <a:buNone/>
              <a:defRPr/>
            </a:pPr>
            <a:r>
              <a:rPr lang="en-GB" altLang="en-US" sz="2400" dirty="0" smtClean="0">
                <a:latin typeface="+mn-lt"/>
              </a:rPr>
              <a:t>Why can’t you find the nth term of this sequence using methods you’ve been taught previously?</a:t>
            </a:r>
          </a:p>
          <a:p>
            <a:pPr eaLnBrk="1" hangingPunct="1">
              <a:spcBef>
                <a:spcPct val="0"/>
              </a:spcBef>
              <a:buFontTx/>
              <a:buNone/>
              <a:defRPr/>
            </a:pPr>
            <a:endParaRPr lang="en-GB" altLang="en-US" sz="2400" dirty="0" smtClean="0">
              <a:latin typeface="+mn-lt"/>
            </a:endParaRPr>
          </a:p>
          <a:p>
            <a:pPr eaLnBrk="1" hangingPunct="1">
              <a:spcBef>
                <a:spcPct val="0"/>
              </a:spcBef>
              <a:buFontTx/>
              <a:buNone/>
              <a:defRPr/>
            </a:pPr>
            <a:r>
              <a:rPr lang="en-GB" altLang="en-US" sz="2400" dirty="0" smtClean="0">
                <a:latin typeface="+mn-lt"/>
              </a:rPr>
              <a:t>(There is an nth term, Google it!)</a:t>
            </a:r>
          </a:p>
        </p:txBody>
      </p:sp>
    </p:spTree>
    <p:extLst>
      <p:ext uri="{BB962C8B-B14F-4D97-AF65-F5344CB8AC3E}">
        <p14:creationId xmlns:p14="http://schemas.microsoft.com/office/powerpoint/2010/main" val="13290819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0"/>
                                        <p:tgtEl>
                                          <p:spTgt spid="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5123" name="TextBox 1"/>
          <p:cNvSpPr txBox="1">
            <a:spLocks noChangeArrowheads="1"/>
          </p:cNvSpPr>
          <p:nvPr/>
        </p:nvSpPr>
        <p:spPr bwMode="auto">
          <a:xfrm>
            <a:off x="107950" y="115888"/>
            <a:ext cx="8928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4800" b="1">
                <a:solidFill>
                  <a:srgbClr val="FF0000"/>
                </a:solidFill>
                <a:latin typeface="Century Gothic" pitchFamily="34" charset="0"/>
              </a:rPr>
              <a:t>Fibonacci Day 2017	    </a:t>
            </a:r>
            <a:r>
              <a:rPr lang="en-GB" altLang="en-US" b="1">
                <a:solidFill>
                  <a:srgbClr val="FFC000"/>
                </a:solidFill>
                <a:latin typeface="Century Gothic" pitchFamily="34" charset="0"/>
              </a:rPr>
              <a:t>Period 1</a:t>
            </a:r>
            <a:endParaRPr lang="en-GB" altLang="en-US" sz="4800" b="1">
              <a:solidFill>
                <a:srgbClr val="FFC000"/>
              </a:solidFill>
              <a:latin typeface="Century Gothic" pitchFamily="34" charset="0"/>
            </a:endParaRPr>
          </a:p>
        </p:txBody>
      </p:sp>
      <p:sp>
        <p:nvSpPr>
          <p:cNvPr id="5124" name="Rectangle 5"/>
          <p:cNvSpPr>
            <a:spLocks noChangeArrowheads="1"/>
          </p:cNvSpPr>
          <p:nvPr/>
        </p:nvSpPr>
        <p:spPr bwMode="auto">
          <a:xfrm>
            <a:off x="327025" y="1341438"/>
            <a:ext cx="8497888"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buFontTx/>
              <a:buNone/>
            </a:pPr>
            <a:r>
              <a:rPr lang="en-GB" altLang="en-US" sz="2000"/>
              <a:t>There is another series quite similar to the Fibonacci series that often occurs when working with the Fibonacci series. Edouard Lucas (1842-1891) (who gave the name "Fibonacci Numbers" to the series written about by Leonardo of Pisa) studied this second series of numbers: 2, 1, 3, … called </a:t>
            </a:r>
            <a:r>
              <a:rPr lang="en-GB" altLang="en-US" sz="2000" b="1"/>
              <a:t>the Lucas numbers</a:t>
            </a:r>
            <a:r>
              <a:rPr lang="en-GB" altLang="en-US" sz="2000"/>
              <a:t> in his honour.</a:t>
            </a:r>
          </a:p>
          <a:p>
            <a:pPr>
              <a:buFontTx/>
              <a:buNone/>
            </a:pPr>
            <a:endParaRPr lang="en-GB" altLang="en-US" sz="2000"/>
          </a:p>
          <a:p>
            <a:pPr>
              <a:buFontTx/>
              <a:buNone/>
            </a:pPr>
            <a:r>
              <a:rPr lang="en-GB" altLang="en-US" sz="2000"/>
              <a:t>Show me the first 10 numbers in this sequence…</a:t>
            </a:r>
          </a:p>
        </p:txBody>
      </p:sp>
      <p:sp>
        <p:nvSpPr>
          <p:cNvPr id="6" name="Rectangle 5"/>
          <p:cNvSpPr/>
          <p:nvPr/>
        </p:nvSpPr>
        <p:spPr>
          <a:xfrm>
            <a:off x="1259632" y="4149080"/>
            <a:ext cx="6250687" cy="584775"/>
          </a:xfrm>
          <a:prstGeom prst="rect">
            <a:avLst/>
          </a:prstGeom>
        </p:spPr>
        <p:txBody>
          <a:bodyPr wrap="none">
            <a:spAutoFit/>
          </a:bodyPr>
          <a:lstStyle/>
          <a:p>
            <a:pPr algn="ctr">
              <a:defRPr/>
            </a:pPr>
            <a:r>
              <a:rPr lang="en-GB" sz="3200" dirty="0">
                <a:ln w="12700">
                  <a:solidFill>
                    <a:schemeClr val="tx1"/>
                  </a:solidFill>
                  <a:prstDash val="solid"/>
                </a:ln>
                <a:solidFill>
                  <a:srgbClr val="C00000"/>
                </a:solidFill>
                <a:latin typeface="+mn-lt"/>
              </a:rPr>
              <a:t>2, 1, 3, 4, 7, 11, 18, 29, 47, 76, …</a:t>
            </a:r>
          </a:p>
        </p:txBody>
      </p:sp>
    </p:spTree>
    <p:extLst>
      <p:ext uri="{BB962C8B-B14F-4D97-AF65-F5344CB8AC3E}">
        <p14:creationId xmlns:p14="http://schemas.microsoft.com/office/powerpoint/2010/main" val="25915852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3075" name="TextBox 1"/>
          <p:cNvSpPr txBox="1">
            <a:spLocks noChangeArrowheads="1"/>
          </p:cNvSpPr>
          <p:nvPr/>
        </p:nvSpPr>
        <p:spPr bwMode="auto">
          <a:xfrm>
            <a:off x="107950" y="115888"/>
            <a:ext cx="8928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4800" b="1" dirty="0" smtClean="0">
                <a:solidFill>
                  <a:srgbClr val="FF0000"/>
                </a:solidFill>
                <a:latin typeface="Century Gothic" pitchFamily="34" charset="0"/>
              </a:rPr>
              <a:t>Fibonacci </a:t>
            </a:r>
            <a:r>
              <a:rPr lang="en-GB" altLang="en-US" sz="4800" b="1" dirty="0">
                <a:solidFill>
                  <a:srgbClr val="FF0000"/>
                </a:solidFill>
                <a:latin typeface="Century Gothic" pitchFamily="34" charset="0"/>
              </a:rPr>
              <a:t>Day 2017	    </a:t>
            </a:r>
            <a:r>
              <a:rPr lang="en-GB" altLang="en-US" b="1" dirty="0">
                <a:solidFill>
                  <a:srgbClr val="FFC000"/>
                </a:solidFill>
                <a:latin typeface="Century Gothic" pitchFamily="34" charset="0"/>
              </a:rPr>
              <a:t>Period 1</a:t>
            </a:r>
            <a:endParaRPr lang="en-GB" altLang="en-US" sz="4800" b="1" dirty="0">
              <a:solidFill>
                <a:srgbClr val="FFC000"/>
              </a:solidFill>
              <a:latin typeface="Century Gothic" pitchFamily="34" charset="0"/>
            </a:endParaRPr>
          </a:p>
        </p:txBody>
      </p:sp>
      <p:sp>
        <p:nvSpPr>
          <p:cNvPr id="2" name="TextBox 1"/>
          <p:cNvSpPr txBox="1"/>
          <p:nvPr/>
        </p:nvSpPr>
        <p:spPr>
          <a:xfrm>
            <a:off x="827584" y="1440097"/>
            <a:ext cx="7052766" cy="3416320"/>
          </a:xfrm>
          <a:prstGeom prst="rect">
            <a:avLst/>
          </a:prstGeom>
          <a:noFill/>
        </p:spPr>
        <p:txBody>
          <a:bodyPr wrap="square" rtlCol="0">
            <a:spAutoFit/>
          </a:bodyPr>
          <a:lstStyle/>
          <a:p>
            <a:pPr algn="ctr"/>
            <a:r>
              <a:rPr lang="en-GB" sz="7200" dirty="0" smtClean="0">
                <a:solidFill>
                  <a:srgbClr val="0070C0"/>
                </a:solidFill>
                <a:latin typeface="Trebuchet MS" panose="020B0603020202020204" pitchFamily="34" charset="0"/>
              </a:rPr>
              <a:t>Why is the</a:t>
            </a:r>
          </a:p>
          <a:p>
            <a:pPr algn="ctr"/>
            <a:r>
              <a:rPr lang="en-GB" sz="7200" dirty="0" smtClean="0">
                <a:solidFill>
                  <a:srgbClr val="0070C0"/>
                </a:solidFill>
                <a:latin typeface="Trebuchet MS" panose="020B0603020202020204" pitchFamily="34" charset="0"/>
              </a:rPr>
              <a:t>23</a:t>
            </a:r>
            <a:r>
              <a:rPr lang="en-GB" sz="7200" baseline="30000" dirty="0" smtClean="0">
                <a:solidFill>
                  <a:srgbClr val="0070C0"/>
                </a:solidFill>
                <a:latin typeface="Trebuchet MS" panose="020B0603020202020204" pitchFamily="34" charset="0"/>
              </a:rPr>
              <a:t>rd</a:t>
            </a:r>
            <a:r>
              <a:rPr lang="en-GB" sz="7200" dirty="0" smtClean="0">
                <a:solidFill>
                  <a:srgbClr val="0070C0"/>
                </a:solidFill>
                <a:latin typeface="Trebuchet MS" panose="020B0603020202020204" pitchFamily="34" charset="0"/>
              </a:rPr>
              <a:t> November</a:t>
            </a:r>
          </a:p>
          <a:p>
            <a:pPr algn="ctr"/>
            <a:r>
              <a:rPr lang="en-GB" sz="7200" dirty="0" smtClean="0">
                <a:solidFill>
                  <a:srgbClr val="0070C0"/>
                </a:solidFill>
                <a:latin typeface="Trebuchet MS" panose="020B0603020202020204" pitchFamily="34" charset="0"/>
              </a:rPr>
              <a:t>Fibonacci Day?</a:t>
            </a:r>
            <a:endParaRPr lang="en-GB" sz="7200" dirty="0">
              <a:solidFill>
                <a:srgbClr val="0070C0"/>
              </a:solidFill>
              <a:latin typeface="Trebuchet MS" panose="020B0603020202020204" pitchFamily="34" charset="0"/>
            </a:endParaRPr>
          </a:p>
        </p:txBody>
      </p:sp>
    </p:spTree>
    <p:extLst>
      <p:ext uri="{BB962C8B-B14F-4D97-AF65-F5344CB8AC3E}">
        <p14:creationId xmlns:p14="http://schemas.microsoft.com/office/powerpoint/2010/main" val="2272159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3075" name="TextBox 1"/>
          <p:cNvSpPr txBox="1">
            <a:spLocks noChangeArrowheads="1"/>
          </p:cNvSpPr>
          <p:nvPr/>
        </p:nvSpPr>
        <p:spPr bwMode="auto">
          <a:xfrm>
            <a:off x="107950" y="115888"/>
            <a:ext cx="8928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4800" b="1" dirty="0" smtClean="0">
                <a:solidFill>
                  <a:srgbClr val="FF0000"/>
                </a:solidFill>
                <a:latin typeface="Century Gothic" pitchFamily="34" charset="0"/>
              </a:rPr>
              <a:t>Fibonacci </a:t>
            </a:r>
            <a:r>
              <a:rPr lang="en-GB" altLang="en-US" sz="4800" b="1" dirty="0">
                <a:solidFill>
                  <a:srgbClr val="FF0000"/>
                </a:solidFill>
                <a:latin typeface="Century Gothic" pitchFamily="34" charset="0"/>
              </a:rPr>
              <a:t>Day 2017	    </a:t>
            </a:r>
            <a:r>
              <a:rPr lang="en-GB" altLang="en-US" b="1" dirty="0">
                <a:solidFill>
                  <a:srgbClr val="FFC000"/>
                </a:solidFill>
                <a:latin typeface="Century Gothic" pitchFamily="34" charset="0"/>
              </a:rPr>
              <a:t>Period 1</a:t>
            </a:r>
            <a:endParaRPr lang="en-GB" altLang="en-US" sz="4800" b="1" dirty="0">
              <a:solidFill>
                <a:srgbClr val="FFC000"/>
              </a:solidFill>
              <a:latin typeface="Century Gothic" pitchFamily="34" charset="0"/>
            </a:endParaRPr>
          </a:p>
        </p:txBody>
      </p:sp>
      <p:sp>
        <p:nvSpPr>
          <p:cNvPr id="2" name="TextBox 1"/>
          <p:cNvSpPr txBox="1"/>
          <p:nvPr/>
        </p:nvSpPr>
        <p:spPr>
          <a:xfrm>
            <a:off x="827584" y="1440097"/>
            <a:ext cx="7052766" cy="3785652"/>
          </a:xfrm>
          <a:prstGeom prst="rect">
            <a:avLst/>
          </a:prstGeom>
          <a:noFill/>
        </p:spPr>
        <p:txBody>
          <a:bodyPr wrap="square" rtlCol="0">
            <a:spAutoFit/>
          </a:bodyPr>
          <a:lstStyle/>
          <a:p>
            <a:pPr algn="ctr"/>
            <a:r>
              <a:rPr lang="en-GB" sz="4800" dirty="0" smtClean="0">
                <a:solidFill>
                  <a:srgbClr val="0070C0"/>
                </a:solidFill>
                <a:latin typeface="Trebuchet MS" panose="020B0603020202020204" pitchFamily="34" charset="0"/>
              </a:rPr>
              <a:t>In the American format of month before day,</a:t>
            </a:r>
          </a:p>
          <a:p>
            <a:pPr algn="ctr"/>
            <a:r>
              <a:rPr lang="en-GB" sz="4800" dirty="0" smtClean="0">
                <a:solidFill>
                  <a:srgbClr val="FF0000"/>
                </a:solidFill>
                <a:latin typeface="Trebuchet MS" panose="020B0603020202020204" pitchFamily="34" charset="0"/>
              </a:rPr>
              <a:t>23</a:t>
            </a:r>
            <a:r>
              <a:rPr lang="en-GB" sz="4800" baseline="30000" dirty="0" smtClean="0">
                <a:solidFill>
                  <a:srgbClr val="FF0000"/>
                </a:solidFill>
                <a:latin typeface="Trebuchet MS" panose="020B0603020202020204" pitchFamily="34" charset="0"/>
              </a:rPr>
              <a:t>rd</a:t>
            </a:r>
            <a:r>
              <a:rPr lang="en-GB" sz="4800" dirty="0" smtClean="0">
                <a:solidFill>
                  <a:srgbClr val="FF0000"/>
                </a:solidFill>
                <a:latin typeface="Trebuchet MS" panose="020B0603020202020204" pitchFamily="34" charset="0"/>
              </a:rPr>
              <a:t> November = 11/23</a:t>
            </a:r>
          </a:p>
          <a:p>
            <a:pPr algn="ctr"/>
            <a:r>
              <a:rPr lang="en-GB" sz="4800" dirty="0" smtClean="0">
                <a:solidFill>
                  <a:srgbClr val="0070C0"/>
                </a:solidFill>
                <a:latin typeface="Trebuchet MS" panose="020B0603020202020204" pitchFamily="34" charset="0"/>
              </a:rPr>
              <a:t>The first 4 terms of the Fibonacci Sequence!</a:t>
            </a:r>
          </a:p>
        </p:txBody>
      </p:sp>
    </p:spTree>
    <p:extLst>
      <p:ext uri="{BB962C8B-B14F-4D97-AF65-F5344CB8AC3E}">
        <p14:creationId xmlns:p14="http://schemas.microsoft.com/office/powerpoint/2010/main" val="5088279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439286" y="2111363"/>
            <a:ext cx="4744747" cy="3363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1"/>
          <p:cNvSpPr txBox="1">
            <a:spLocks noChangeArrowheads="1"/>
          </p:cNvSpPr>
          <p:nvPr/>
        </p:nvSpPr>
        <p:spPr bwMode="auto">
          <a:xfrm>
            <a:off x="4355976" y="2348880"/>
            <a:ext cx="4032447"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GB" altLang="en-US" sz="9600" b="1" dirty="0" smtClean="0">
                <a:solidFill>
                  <a:srgbClr val="7030A0"/>
                </a:solidFill>
                <a:latin typeface="Century Gothic" pitchFamily="34" charset="0"/>
              </a:rPr>
              <a:t>Period </a:t>
            </a:r>
          </a:p>
          <a:p>
            <a:pPr algn="ctr" eaLnBrk="1" hangingPunct="1">
              <a:spcBef>
                <a:spcPct val="0"/>
              </a:spcBef>
              <a:buFontTx/>
              <a:buNone/>
            </a:pPr>
            <a:r>
              <a:rPr lang="en-GB" altLang="en-US" sz="9600" b="1" dirty="0">
                <a:solidFill>
                  <a:srgbClr val="7030A0"/>
                </a:solidFill>
                <a:latin typeface="Century Gothic" pitchFamily="34" charset="0"/>
              </a:rPr>
              <a:t>2</a:t>
            </a:r>
          </a:p>
        </p:txBody>
      </p:sp>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43" y="188640"/>
            <a:ext cx="8937853" cy="851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80782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6147" name="TextBox 1"/>
          <p:cNvSpPr txBox="1">
            <a:spLocks noChangeArrowheads="1"/>
          </p:cNvSpPr>
          <p:nvPr/>
        </p:nvSpPr>
        <p:spPr bwMode="auto">
          <a:xfrm>
            <a:off x="107950" y="115888"/>
            <a:ext cx="8928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4800" b="1">
                <a:solidFill>
                  <a:srgbClr val="FF0000"/>
                </a:solidFill>
                <a:latin typeface="Century Gothic" pitchFamily="34" charset="0"/>
              </a:rPr>
              <a:t>Fibonacci Day 2017	    </a:t>
            </a:r>
            <a:r>
              <a:rPr lang="en-GB" altLang="en-US" b="1">
                <a:solidFill>
                  <a:srgbClr val="7030A0"/>
                </a:solidFill>
                <a:latin typeface="Century Gothic" pitchFamily="34" charset="0"/>
              </a:rPr>
              <a:t>Period 2</a:t>
            </a:r>
            <a:endParaRPr lang="en-GB" altLang="en-US" sz="4800" b="1">
              <a:solidFill>
                <a:srgbClr val="7030A0"/>
              </a:solidFill>
              <a:latin typeface="Century Gothic" pitchFamily="34" charset="0"/>
            </a:endParaRPr>
          </a:p>
        </p:txBody>
      </p:sp>
      <p:sp>
        <p:nvSpPr>
          <p:cNvPr id="2" name="Rectangle 1"/>
          <p:cNvSpPr/>
          <p:nvPr/>
        </p:nvSpPr>
        <p:spPr>
          <a:xfrm>
            <a:off x="251520" y="1124744"/>
            <a:ext cx="8640960" cy="1015663"/>
          </a:xfrm>
          <a:prstGeom prst="rect">
            <a:avLst/>
          </a:prstGeom>
        </p:spPr>
        <p:txBody>
          <a:bodyPr wrap="square">
            <a:spAutoFit/>
          </a:bodyPr>
          <a:lstStyle/>
          <a:p>
            <a:r>
              <a:rPr lang="en-GB" sz="2000" dirty="0">
                <a:latin typeface="Trebuchet MS" panose="020B0603020202020204" pitchFamily="34" charset="0"/>
              </a:rPr>
              <a:t>The </a:t>
            </a:r>
            <a:r>
              <a:rPr lang="en-GB" sz="2000" b="1" dirty="0">
                <a:latin typeface="Trebuchet MS" panose="020B0603020202020204" pitchFamily="34" charset="0"/>
              </a:rPr>
              <a:t>Fibonacci sequence</a:t>
            </a:r>
            <a:r>
              <a:rPr lang="en-GB" sz="2000" dirty="0">
                <a:latin typeface="Trebuchet MS" panose="020B0603020202020204" pitchFamily="34" charset="0"/>
              </a:rPr>
              <a:t> is a series of </a:t>
            </a:r>
            <a:r>
              <a:rPr lang="en-GB" sz="2000" b="1" dirty="0" smtClean="0">
                <a:latin typeface="Trebuchet MS" panose="020B0603020202020204" pitchFamily="34" charset="0"/>
              </a:rPr>
              <a:t>numbers </a:t>
            </a:r>
            <a:r>
              <a:rPr lang="en-GB" sz="2000" dirty="0" smtClean="0">
                <a:latin typeface="Trebuchet MS" panose="020B0603020202020204" pitchFamily="34" charset="0"/>
              </a:rPr>
              <a:t>where the next</a:t>
            </a:r>
            <a:r>
              <a:rPr lang="en-GB" sz="2000" dirty="0">
                <a:latin typeface="Trebuchet MS" panose="020B0603020202020204" pitchFamily="34" charset="0"/>
              </a:rPr>
              <a:t> </a:t>
            </a:r>
            <a:r>
              <a:rPr lang="en-GB" sz="2000" b="1" dirty="0" smtClean="0">
                <a:latin typeface="Trebuchet MS" panose="020B0603020202020204" pitchFamily="34" charset="0"/>
              </a:rPr>
              <a:t>number</a:t>
            </a:r>
            <a:r>
              <a:rPr lang="en-GB" sz="2000" dirty="0">
                <a:latin typeface="Trebuchet MS" panose="020B0603020202020204" pitchFamily="34" charset="0"/>
              </a:rPr>
              <a:t> </a:t>
            </a:r>
            <a:r>
              <a:rPr lang="en-GB" sz="2000" dirty="0" smtClean="0">
                <a:latin typeface="Trebuchet MS" panose="020B0603020202020204" pitchFamily="34" charset="0"/>
              </a:rPr>
              <a:t>is </a:t>
            </a:r>
            <a:r>
              <a:rPr lang="en-GB" sz="2000" dirty="0">
                <a:latin typeface="Trebuchet MS" panose="020B0603020202020204" pitchFamily="34" charset="0"/>
              </a:rPr>
              <a:t>found by adding </a:t>
            </a:r>
            <a:r>
              <a:rPr lang="en-GB" sz="2000" dirty="0" smtClean="0">
                <a:latin typeface="Trebuchet MS" panose="020B0603020202020204" pitchFamily="34" charset="0"/>
              </a:rPr>
              <a:t>the two </a:t>
            </a:r>
            <a:r>
              <a:rPr lang="en-GB" sz="2000" b="1" dirty="0" smtClean="0">
                <a:latin typeface="Trebuchet MS" panose="020B0603020202020204" pitchFamily="34" charset="0"/>
              </a:rPr>
              <a:t>numbers</a:t>
            </a:r>
            <a:r>
              <a:rPr lang="en-GB" sz="2000" dirty="0">
                <a:latin typeface="Trebuchet MS" panose="020B0603020202020204" pitchFamily="34" charset="0"/>
              </a:rPr>
              <a:t> before it</a:t>
            </a:r>
            <a:r>
              <a:rPr lang="en-GB" sz="2000" dirty="0" smtClean="0">
                <a:latin typeface="Trebuchet MS" panose="020B0603020202020204" pitchFamily="34" charset="0"/>
              </a:rPr>
              <a:t>.</a:t>
            </a:r>
          </a:p>
          <a:p>
            <a:r>
              <a:rPr lang="en-GB" sz="2000" dirty="0" smtClean="0">
                <a:latin typeface="Trebuchet MS" panose="020B0603020202020204" pitchFamily="34" charset="0"/>
              </a:rPr>
              <a:t>Can you complete these Fibonacci sequences?</a:t>
            </a:r>
            <a:endParaRPr lang="en-GB" sz="2000" dirty="0">
              <a:latin typeface="Trebuchet MS" panose="020B0603020202020204"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619" y="2276872"/>
            <a:ext cx="8568369" cy="3164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172722" y="2564904"/>
            <a:ext cx="648072" cy="584775"/>
          </a:xfrm>
          <a:prstGeom prst="rect">
            <a:avLst/>
          </a:prstGeom>
          <a:noFill/>
        </p:spPr>
        <p:txBody>
          <a:bodyPr wrap="square" rtlCol="0">
            <a:spAutoFit/>
          </a:bodyPr>
          <a:lstStyle/>
          <a:p>
            <a:pPr algn="ctr"/>
            <a:r>
              <a:rPr lang="en-GB" sz="3200" b="1" dirty="0" smtClean="0">
                <a:solidFill>
                  <a:srgbClr val="FF0000"/>
                </a:solidFill>
              </a:rPr>
              <a:t>34</a:t>
            </a:r>
            <a:endParaRPr lang="en-GB" sz="2400" b="1" dirty="0">
              <a:solidFill>
                <a:srgbClr val="FF0000"/>
              </a:solidFill>
            </a:endParaRPr>
          </a:p>
        </p:txBody>
      </p:sp>
      <p:sp>
        <p:nvSpPr>
          <p:cNvPr id="10" name="TextBox 9"/>
          <p:cNvSpPr txBox="1"/>
          <p:nvPr/>
        </p:nvSpPr>
        <p:spPr>
          <a:xfrm>
            <a:off x="5364088" y="4682001"/>
            <a:ext cx="1008112" cy="584775"/>
          </a:xfrm>
          <a:prstGeom prst="rect">
            <a:avLst/>
          </a:prstGeom>
          <a:noFill/>
        </p:spPr>
        <p:txBody>
          <a:bodyPr wrap="square" rtlCol="0">
            <a:spAutoFit/>
          </a:bodyPr>
          <a:lstStyle/>
          <a:p>
            <a:pPr algn="ctr"/>
            <a:r>
              <a:rPr lang="en-GB" sz="3200" b="1" dirty="0" smtClean="0">
                <a:solidFill>
                  <a:srgbClr val="FF0000"/>
                </a:solidFill>
              </a:rPr>
              <a:t>331</a:t>
            </a:r>
            <a:endParaRPr lang="en-GB" sz="3200" b="1" dirty="0">
              <a:solidFill>
                <a:srgbClr val="FF0000"/>
              </a:solidFill>
            </a:endParaRPr>
          </a:p>
        </p:txBody>
      </p:sp>
      <p:sp>
        <p:nvSpPr>
          <p:cNvPr id="11" name="TextBox 10"/>
          <p:cNvSpPr txBox="1"/>
          <p:nvPr/>
        </p:nvSpPr>
        <p:spPr>
          <a:xfrm>
            <a:off x="3009224" y="3647742"/>
            <a:ext cx="648072" cy="584775"/>
          </a:xfrm>
          <a:prstGeom prst="rect">
            <a:avLst/>
          </a:prstGeom>
          <a:noFill/>
        </p:spPr>
        <p:txBody>
          <a:bodyPr wrap="square" rtlCol="0">
            <a:spAutoFit/>
          </a:bodyPr>
          <a:lstStyle/>
          <a:p>
            <a:pPr algn="ctr"/>
            <a:r>
              <a:rPr lang="en-GB" sz="3200" b="1" dirty="0" smtClean="0">
                <a:solidFill>
                  <a:srgbClr val="FF0000"/>
                </a:solidFill>
              </a:rPr>
              <a:t>92</a:t>
            </a:r>
            <a:endParaRPr lang="en-GB" sz="2400" b="1" dirty="0">
              <a:solidFill>
                <a:srgbClr val="FF0000"/>
              </a:solidFill>
            </a:endParaRPr>
          </a:p>
        </p:txBody>
      </p:sp>
      <p:sp>
        <p:nvSpPr>
          <p:cNvPr id="12" name="TextBox 11"/>
          <p:cNvSpPr txBox="1"/>
          <p:nvPr/>
        </p:nvSpPr>
        <p:spPr>
          <a:xfrm>
            <a:off x="1326107" y="3625431"/>
            <a:ext cx="648072" cy="584775"/>
          </a:xfrm>
          <a:prstGeom prst="rect">
            <a:avLst/>
          </a:prstGeom>
          <a:noFill/>
        </p:spPr>
        <p:txBody>
          <a:bodyPr wrap="square" rtlCol="0">
            <a:spAutoFit/>
          </a:bodyPr>
          <a:lstStyle/>
          <a:p>
            <a:pPr algn="ctr"/>
            <a:r>
              <a:rPr lang="en-GB" sz="3200" b="1" dirty="0" smtClean="0">
                <a:solidFill>
                  <a:srgbClr val="FF0000"/>
                </a:solidFill>
              </a:rPr>
              <a:t>39</a:t>
            </a:r>
            <a:endParaRPr lang="en-GB" sz="2400" b="1" dirty="0">
              <a:solidFill>
                <a:srgbClr val="FF0000"/>
              </a:solidFill>
            </a:endParaRPr>
          </a:p>
        </p:txBody>
      </p:sp>
      <p:sp>
        <p:nvSpPr>
          <p:cNvPr id="13" name="TextBox 12"/>
          <p:cNvSpPr txBox="1"/>
          <p:nvPr/>
        </p:nvSpPr>
        <p:spPr>
          <a:xfrm>
            <a:off x="3009224" y="2564904"/>
            <a:ext cx="648072" cy="584775"/>
          </a:xfrm>
          <a:prstGeom prst="rect">
            <a:avLst/>
          </a:prstGeom>
          <a:noFill/>
        </p:spPr>
        <p:txBody>
          <a:bodyPr wrap="square" rtlCol="0">
            <a:spAutoFit/>
          </a:bodyPr>
          <a:lstStyle/>
          <a:p>
            <a:pPr algn="ctr"/>
            <a:r>
              <a:rPr lang="en-GB" sz="3200" b="1" dirty="0" smtClean="0">
                <a:solidFill>
                  <a:srgbClr val="FF0000"/>
                </a:solidFill>
              </a:rPr>
              <a:t>59</a:t>
            </a:r>
            <a:endParaRPr lang="en-GB" sz="2400" b="1" dirty="0">
              <a:solidFill>
                <a:srgbClr val="FF0000"/>
              </a:solidFill>
            </a:endParaRPr>
          </a:p>
        </p:txBody>
      </p:sp>
      <p:sp>
        <p:nvSpPr>
          <p:cNvPr id="14" name="TextBox 13"/>
          <p:cNvSpPr txBox="1"/>
          <p:nvPr/>
        </p:nvSpPr>
        <p:spPr>
          <a:xfrm>
            <a:off x="2172722" y="4680189"/>
            <a:ext cx="648072" cy="584775"/>
          </a:xfrm>
          <a:prstGeom prst="rect">
            <a:avLst/>
          </a:prstGeom>
          <a:noFill/>
        </p:spPr>
        <p:txBody>
          <a:bodyPr wrap="square" rtlCol="0">
            <a:spAutoFit/>
          </a:bodyPr>
          <a:lstStyle/>
          <a:p>
            <a:pPr algn="ctr"/>
            <a:r>
              <a:rPr lang="en-GB" sz="3200" b="1" dirty="0">
                <a:solidFill>
                  <a:srgbClr val="FF0000"/>
                </a:solidFill>
              </a:rPr>
              <a:t>4</a:t>
            </a:r>
            <a:r>
              <a:rPr lang="en-GB" sz="3200" b="1" dirty="0" smtClean="0">
                <a:solidFill>
                  <a:srgbClr val="FF0000"/>
                </a:solidFill>
              </a:rPr>
              <a:t>4</a:t>
            </a:r>
            <a:endParaRPr lang="en-GB" sz="2400" b="1" dirty="0">
              <a:solidFill>
                <a:srgbClr val="FF0000"/>
              </a:solidFill>
            </a:endParaRPr>
          </a:p>
        </p:txBody>
      </p:sp>
      <p:sp>
        <p:nvSpPr>
          <p:cNvPr id="15" name="TextBox 14"/>
          <p:cNvSpPr txBox="1"/>
          <p:nvPr/>
        </p:nvSpPr>
        <p:spPr>
          <a:xfrm>
            <a:off x="3657296" y="4678376"/>
            <a:ext cx="976507" cy="584775"/>
          </a:xfrm>
          <a:prstGeom prst="rect">
            <a:avLst/>
          </a:prstGeom>
          <a:noFill/>
        </p:spPr>
        <p:txBody>
          <a:bodyPr wrap="square" rtlCol="0">
            <a:spAutoFit/>
          </a:bodyPr>
          <a:lstStyle/>
          <a:p>
            <a:pPr algn="ctr"/>
            <a:r>
              <a:rPr lang="en-GB" sz="3200" b="1" dirty="0" smtClean="0">
                <a:solidFill>
                  <a:srgbClr val="FF0000"/>
                </a:solidFill>
              </a:rPr>
              <a:t>125</a:t>
            </a:r>
            <a:endParaRPr lang="en-GB" sz="2400" b="1" dirty="0">
              <a:solidFill>
                <a:srgbClr val="FF0000"/>
              </a:solidFill>
            </a:endParaRPr>
          </a:p>
        </p:txBody>
      </p:sp>
      <p:sp>
        <p:nvSpPr>
          <p:cNvPr id="16" name="TextBox 15"/>
          <p:cNvSpPr txBox="1"/>
          <p:nvPr/>
        </p:nvSpPr>
        <p:spPr>
          <a:xfrm>
            <a:off x="3657296" y="3647742"/>
            <a:ext cx="976507" cy="584775"/>
          </a:xfrm>
          <a:prstGeom prst="rect">
            <a:avLst/>
          </a:prstGeom>
          <a:noFill/>
        </p:spPr>
        <p:txBody>
          <a:bodyPr wrap="square" rtlCol="0">
            <a:spAutoFit/>
          </a:bodyPr>
          <a:lstStyle/>
          <a:p>
            <a:pPr algn="ctr"/>
            <a:r>
              <a:rPr lang="en-GB" sz="3200" b="1" dirty="0" smtClean="0">
                <a:solidFill>
                  <a:srgbClr val="FF0000"/>
                </a:solidFill>
              </a:rPr>
              <a:t>145</a:t>
            </a:r>
            <a:endParaRPr lang="en-GB" sz="2400" b="1" dirty="0">
              <a:solidFill>
                <a:srgbClr val="FF0000"/>
              </a:solidFill>
            </a:endParaRPr>
          </a:p>
        </p:txBody>
      </p:sp>
      <p:sp>
        <p:nvSpPr>
          <p:cNvPr id="17" name="TextBox 16"/>
          <p:cNvSpPr txBox="1"/>
          <p:nvPr/>
        </p:nvSpPr>
        <p:spPr>
          <a:xfrm>
            <a:off x="1331640" y="4673679"/>
            <a:ext cx="648072" cy="584775"/>
          </a:xfrm>
          <a:prstGeom prst="rect">
            <a:avLst/>
          </a:prstGeom>
          <a:noFill/>
        </p:spPr>
        <p:txBody>
          <a:bodyPr wrap="square" rtlCol="0">
            <a:spAutoFit/>
          </a:bodyPr>
          <a:lstStyle/>
          <a:p>
            <a:pPr algn="ctr"/>
            <a:r>
              <a:rPr lang="en-GB" sz="3200" b="1" dirty="0" smtClean="0">
                <a:solidFill>
                  <a:srgbClr val="FF0000"/>
                </a:solidFill>
              </a:rPr>
              <a:t>37</a:t>
            </a:r>
            <a:endParaRPr lang="en-GB" sz="2400" b="1" dirty="0">
              <a:solidFill>
                <a:srgbClr val="FF0000"/>
              </a:solidFill>
            </a:endParaRPr>
          </a:p>
        </p:txBody>
      </p:sp>
      <p:sp>
        <p:nvSpPr>
          <p:cNvPr id="18" name="TextBox 17"/>
          <p:cNvSpPr txBox="1"/>
          <p:nvPr/>
        </p:nvSpPr>
        <p:spPr>
          <a:xfrm>
            <a:off x="4572000" y="4673679"/>
            <a:ext cx="936104" cy="584775"/>
          </a:xfrm>
          <a:prstGeom prst="rect">
            <a:avLst/>
          </a:prstGeom>
          <a:noFill/>
        </p:spPr>
        <p:txBody>
          <a:bodyPr wrap="square" rtlCol="0">
            <a:spAutoFit/>
          </a:bodyPr>
          <a:lstStyle/>
          <a:p>
            <a:pPr algn="ctr"/>
            <a:r>
              <a:rPr lang="en-GB" sz="3200" b="1" dirty="0" smtClean="0">
                <a:solidFill>
                  <a:srgbClr val="FF0000"/>
                </a:solidFill>
              </a:rPr>
              <a:t>206</a:t>
            </a:r>
            <a:endParaRPr lang="en-GB" sz="2400" b="1" dirty="0">
              <a:solidFill>
                <a:srgbClr val="FF0000"/>
              </a:solidFill>
            </a:endParaRPr>
          </a:p>
        </p:txBody>
      </p:sp>
      <p:sp>
        <p:nvSpPr>
          <p:cNvPr id="19" name="TextBox 18"/>
          <p:cNvSpPr txBox="1"/>
          <p:nvPr/>
        </p:nvSpPr>
        <p:spPr>
          <a:xfrm>
            <a:off x="4516430" y="3645929"/>
            <a:ext cx="991674" cy="584775"/>
          </a:xfrm>
          <a:prstGeom prst="rect">
            <a:avLst/>
          </a:prstGeom>
          <a:noFill/>
        </p:spPr>
        <p:txBody>
          <a:bodyPr wrap="square" rtlCol="0">
            <a:spAutoFit/>
          </a:bodyPr>
          <a:lstStyle/>
          <a:p>
            <a:pPr algn="ctr"/>
            <a:r>
              <a:rPr lang="en-GB" sz="3200" b="1" dirty="0" smtClean="0">
                <a:solidFill>
                  <a:srgbClr val="FF0000"/>
                </a:solidFill>
              </a:rPr>
              <a:t>237</a:t>
            </a:r>
            <a:endParaRPr lang="en-GB" sz="2400" b="1" dirty="0">
              <a:solidFill>
                <a:srgbClr val="FF0000"/>
              </a:solidFill>
            </a:endParaRPr>
          </a:p>
        </p:txBody>
      </p:sp>
      <p:sp>
        <p:nvSpPr>
          <p:cNvPr id="20" name="TextBox 19"/>
          <p:cNvSpPr txBox="1"/>
          <p:nvPr/>
        </p:nvSpPr>
        <p:spPr>
          <a:xfrm>
            <a:off x="3868358" y="2577316"/>
            <a:ext cx="648072" cy="584775"/>
          </a:xfrm>
          <a:prstGeom prst="rect">
            <a:avLst/>
          </a:prstGeom>
          <a:noFill/>
        </p:spPr>
        <p:txBody>
          <a:bodyPr wrap="square" rtlCol="0">
            <a:spAutoFit/>
          </a:bodyPr>
          <a:lstStyle/>
          <a:p>
            <a:pPr algn="ctr"/>
            <a:r>
              <a:rPr lang="en-GB" sz="3200" b="1" dirty="0" smtClean="0">
                <a:solidFill>
                  <a:srgbClr val="FF0000"/>
                </a:solidFill>
              </a:rPr>
              <a:t>93</a:t>
            </a:r>
            <a:endParaRPr lang="en-GB" sz="2400" b="1" dirty="0">
              <a:solidFill>
                <a:srgbClr val="FF0000"/>
              </a:solidFill>
            </a:endParaRPr>
          </a:p>
        </p:txBody>
      </p:sp>
      <p:sp>
        <p:nvSpPr>
          <p:cNvPr id="4" name="TextBox 3"/>
          <p:cNvSpPr txBox="1"/>
          <p:nvPr/>
        </p:nvSpPr>
        <p:spPr>
          <a:xfrm>
            <a:off x="5707519" y="2245099"/>
            <a:ext cx="3168352" cy="1938992"/>
          </a:xfrm>
          <a:prstGeom prst="rect">
            <a:avLst/>
          </a:prstGeom>
          <a:ln w="57150"/>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6000" dirty="0" smtClean="0">
                <a:solidFill>
                  <a:srgbClr val="00B050"/>
                </a:solidFill>
              </a:rPr>
              <a:t>53</a:t>
            </a:r>
            <a:r>
              <a:rPr lang="en-GB" sz="6000" dirty="0" smtClean="0">
                <a:solidFill>
                  <a:srgbClr val="FF0000"/>
                </a:solidFill>
              </a:rPr>
              <a:t> – </a:t>
            </a:r>
            <a:r>
              <a:rPr lang="en-GB" sz="6000" dirty="0" smtClean="0">
                <a:solidFill>
                  <a:srgbClr val="0070C0"/>
                </a:solidFill>
              </a:rPr>
              <a:t>14</a:t>
            </a:r>
            <a:r>
              <a:rPr lang="en-GB" sz="6000" dirty="0" smtClean="0">
                <a:solidFill>
                  <a:srgbClr val="FF0000"/>
                </a:solidFill>
              </a:rPr>
              <a:t> = 39</a:t>
            </a:r>
            <a:endParaRPr lang="en-GB" sz="6000" dirty="0">
              <a:solidFill>
                <a:srgbClr val="FF0000"/>
              </a:solidFill>
            </a:endParaRPr>
          </a:p>
        </p:txBody>
      </p:sp>
      <p:sp>
        <p:nvSpPr>
          <p:cNvPr id="5" name="Oval 4"/>
          <p:cNvSpPr/>
          <p:nvPr/>
        </p:nvSpPr>
        <p:spPr>
          <a:xfrm>
            <a:off x="2161006" y="3635879"/>
            <a:ext cx="648072" cy="604873"/>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p:cNvSpPr/>
          <p:nvPr/>
        </p:nvSpPr>
        <p:spPr>
          <a:xfrm>
            <a:off x="539552" y="3598949"/>
            <a:ext cx="648072" cy="60487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p:cNvSpPr/>
          <p:nvPr/>
        </p:nvSpPr>
        <p:spPr>
          <a:xfrm>
            <a:off x="1326107" y="3598948"/>
            <a:ext cx="648072" cy="60487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3013501" y="4689061"/>
            <a:ext cx="648072" cy="604873"/>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p:cNvSpPr/>
          <p:nvPr/>
        </p:nvSpPr>
        <p:spPr>
          <a:xfrm>
            <a:off x="539552" y="4680189"/>
            <a:ext cx="648072" cy="60487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1331640" y="4665718"/>
            <a:ext cx="648072" cy="60487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5343376" y="3625430"/>
            <a:ext cx="991674" cy="584775"/>
          </a:xfrm>
          <a:prstGeom prst="rect">
            <a:avLst/>
          </a:prstGeom>
          <a:noFill/>
        </p:spPr>
        <p:txBody>
          <a:bodyPr wrap="square" rtlCol="0">
            <a:spAutoFit/>
          </a:bodyPr>
          <a:lstStyle/>
          <a:p>
            <a:pPr algn="ctr"/>
            <a:r>
              <a:rPr lang="en-GB" sz="3200" b="1" dirty="0" smtClean="0">
                <a:solidFill>
                  <a:srgbClr val="FF0000"/>
                </a:solidFill>
              </a:rPr>
              <a:t>382</a:t>
            </a:r>
            <a:endParaRPr lang="en-GB" sz="2400" b="1" dirty="0">
              <a:solidFill>
                <a:srgbClr val="FF0000"/>
              </a:solidFill>
            </a:endParaRPr>
          </a:p>
        </p:txBody>
      </p:sp>
      <p:sp>
        <p:nvSpPr>
          <p:cNvPr id="30" name="TextBox 29"/>
          <p:cNvSpPr txBox="1"/>
          <p:nvPr/>
        </p:nvSpPr>
        <p:spPr>
          <a:xfrm>
            <a:off x="6169992" y="4715689"/>
            <a:ext cx="991674" cy="584775"/>
          </a:xfrm>
          <a:prstGeom prst="rect">
            <a:avLst/>
          </a:prstGeom>
          <a:noFill/>
        </p:spPr>
        <p:txBody>
          <a:bodyPr wrap="square" rtlCol="0">
            <a:spAutoFit/>
          </a:bodyPr>
          <a:lstStyle/>
          <a:p>
            <a:pPr algn="ctr"/>
            <a:r>
              <a:rPr lang="en-GB" sz="3200" b="1" dirty="0" smtClean="0">
                <a:solidFill>
                  <a:srgbClr val="FF0000"/>
                </a:solidFill>
              </a:rPr>
              <a:t>537</a:t>
            </a:r>
            <a:endParaRPr lang="en-GB" sz="2400" b="1" dirty="0">
              <a:solidFill>
                <a:srgbClr val="FF0000"/>
              </a:solidFill>
            </a:endParaRPr>
          </a:p>
        </p:txBody>
      </p:sp>
      <p:sp>
        <p:nvSpPr>
          <p:cNvPr id="31" name="TextBox 30"/>
          <p:cNvSpPr txBox="1"/>
          <p:nvPr/>
        </p:nvSpPr>
        <p:spPr>
          <a:xfrm>
            <a:off x="7020272" y="4695780"/>
            <a:ext cx="991674" cy="584775"/>
          </a:xfrm>
          <a:prstGeom prst="rect">
            <a:avLst/>
          </a:prstGeom>
          <a:noFill/>
        </p:spPr>
        <p:txBody>
          <a:bodyPr wrap="square" rtlCol="0">
            <a:spAutoFit/>
          </a:bodyPr>
          <a:lstStyle/>
          <a:p>
            <a:pPr algn="ctr"/>
            <a:r>
              <a:rPr lang="en-GB" sz="3200" b="1" dirty="0" smtClean="0">
                <a:solidFill>
                  <a:srgbClr val="FF0000"/>
                </a:solidFill>
              </a:rPr>
              <a:t>868</a:t>
            </a:r>
            <a:endParaRPr lang="en-GB" sz="2400" b="1" dirty="0">
              <a:solidFill>
                <a:srgbClr val="FF0000"/>
              </a:solidFill>
            </a:endParaRPr>
          </a:p>
        </p:txBody>
      </p:sp>
      <p:sp>
        <p:nvSpPr>
          <p:cNvPr id="25" name="TextBox 24"/>
          <p:cNvSpPr txBox="1"/>
          <p:nvPr/>
        </p:nvSpPr>
        <p:spPr>
          <a:xfrm>
            <a:off x="5724287" y="2276872"/>
            <a:ext cx="3168352" cy="3785652"/>
          </a:xfrm>
          <a:prstGeom prst="rect">
            <a:avLst/>
          </a:prstGeom>
          <a:ln w="57150"/>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6000" dirty="0" smtClean="0">
                <a:solidFill>
                  <a:srgbClr val="00B050"/>
                </a:solidFill>
              </a:rPr>
              <a:t>81</a:t>
            </a:r>
            <a:r>
              <a:rPr lang="en-GB" sz="6000" dirty="0" smtClean="0">
                <a:solidFill>
                  <a:srgbClr val="FF0000"/>
                </a:solidFill>
              </a:rPr>
              <a:t> – </a:t>
            </a:r>
            <a:r>
              <a:rPr lang="en-GB" sz="6000" dirty="0">
                <a:solidFill>
                  <a:srgbClr val="0070C0"/>
                </a:solidFill>
              </a:rPr>
              <a:t>7</a:t>
            </a:r>
            <a:r>
              <a:rPr lang="en-GB" sz="6000" dirty="0" smtClean="0">
                <a:solidFill>
                  <a:srgbClr val="FF0000"/>
                </a:solidFill>
              </a:rPr>
              <a:t> = </a:t>
            </a:r>
            <a:r>
              <a:rPr lang="en-GB" sz="6000" dirty="0" smtClean="0">
                <a:solidFill>
                  <a:srgbClr val="7030A0"/>
                </a:solidFill>
              </a:rPr>
              <a:t>74</a:t>
            </a:r>
          </a:p>
          <a:p>
            <a:r>
              <a:rPr lang="en-GB" sz="6000" dirty="0" smtClean="0">
                <a:solidFill>
                  <a:srgbClr val="7030A0"/>
                </a:solidFill>
              </a:rPr>
              <a:t>74</a:t>
            </a:r>
            <a:r>
              <a:rPr lang="en-GB" sz="6000" dirty="0" smtClean="0">
                <a:solidFill>
                  <a:schemeClr val="tx1"/>
                </a:solidFill>
              </a:rPr>
              <a:t> ÷ 2 = </a:t>
            </a:r>
            <a:r>
              <a:rPr lang="en-GB" sz="6000" dirty="0" smtClean="0">
                <a:solidFill>
                  <a:srgbClr val="FF0000"/>
                </a:solidFill>
              </a:rPr>
              <a:t>37</a:t>
            </a:r>
            <a:endParaRPr lang="en-GB" sz="6000" dirty="0">
              <a:solidFill>
                <a:srgbClr val="FF0000"/>
              </a:solidFill>
            </a:endParaRPr>
          </a:p>
        </p:txBody>
      </p:sp>
    </p:spTree>
    <p:extLst>
      <p:ext uri="{BB962C8B-B14F-4D97-AF65-F5344CB8AC3E}">
        <p14:creationId xmlns:p14="http://schemas.microsoft.com/office/powerpoint/2010/main" val="284478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4"/>
                                        </p:tgtEl>
                                      </p:cBhvr>
                                    </p:animEffect>
                                    <p:set>
                                      <p:cBhvr>
                                        <p:cTn id="47" dur="1" fill="hold">
                                          <p:stCondLst>
                                            <p:cond delay="499"/>
                                          </p:stCondLst>
                                        </p:cTn>
                                        <p:tgtEl>
                                          <p:spTgt spid="4"/>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5"/>
                                        </p:tgtEl>
                                      </p:cBhvr>
                                    </p:animEffect>
                                    <p:set>
                                      <p:cBhvr>
                                        <p:cTn id="52" dur="1" fill="hold">
                                          <p:stCondLst>
                                            <p:cond delay="499"/>
                                          </p:stCondLst>
                                        </p:cTn>
                                        <p:tgtEl>
                                          <p:spTgt spid="5"/>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23"/>
                                        </p:tgtEl>
                                      </p:cBhvr>
                                    </p:animEffect>
                                    <p:set>
                                      <p:cBhvr>
                                        <p:cTn id="55" dur="1" fill="hold">
                                          <p:stCondLst>
                                            <p:cond delay="499"/>
                                          </p:stCondLst>
                                        </p:cTn>
                                        <p:tgtEl>
                                          <p:spTgt spid="23"/>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500"/>
                                        <p:tgtEl>
                                          <p:spTgt spid="24"/>
                                        </p:tgtEl>
                                      </p:cBhvr>
                                    </p:animEffect>
                                    <p:set>
                                      <p:cBhvr>
                                        <p:cTn id="58" dur="1" fill="hold">
                                          <p:stCondLst>
                                            <p:cond delay="499"/>
                                          </p:stCondLst>
                                        </p:cTn>
                                        <p:tgtEl>
                                          <p:spTgt spid="24"/>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500"/>
                                        <p:tgtEl>
                                          <p:spTgt spid="1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500"/>
                                        <p:tgtEl>
                                          <p:spTgt spid="29"/>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fade">
                                      <p:cBhvr>
                                        <p:cTn id="93" dur="500"/>
                                        <p:tgtEl>
                                          <p:spTgt spid="25"/>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500"/>
                                        <p:tgtEl>
                                          <p:spTgt spid="28"/>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fade">
                                      <p:cBhvr>
                                        <p:cTn id="103" dur="500"/>
                                        <p:tgtEl>
                                          <p:spTgt spid="17"/>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xit" presetSubtype="0" fill="hold" grpId="1" nodeType="clickEffect">
                                  <p:stCondLst>
                                    <p:cond delay="0"/>
                                  </p:stCondLst>
                                  <p:childTnLst>
                                    <p:animEffect transition="out" filter="fade">
                                      <p:cBhvr>
                                        <p:cTn id="107" dur="500"/>
                                        <p:tgtEl>
                                          <p:spTgt spid="26"/>
                                        </p:tgtEl>
                                      </p:cBhvr>
                                    </p:animEffect>
                                    <p:set>
                                      <p:cBhvr>
                                        <p:cTn id="108" dur="1" fill="hold">
                                          <p:stCondLst>
                                            <p:cond delay="499"/>
                                          </p:stCondLst>
                                        </p:cTn>
                                        <p:tgtEl>
                                          <p:spTgt spid="26"/>
                                        </p:tgtEl>
                                        <p:attrNameLst>
                                          <p:attrName>style.visibility</p:attrName>
                                        </p:attrNameLst>
                                      </p:cBhvr>
                                      <p:to>
                                        <p:strVal val="hidden"/>
                                      </p:to>
                                    </p:set>
                                  </p:childTnLst>
                                </p:cTn>
                              </p:par>
                              <p:par>
                                <p:cTn id="109" presetID="10" presetClass="exit" presetSubtype="0" fill="hold" grpId="1" nodeType="withEffect">
                                  <p:stCondLst>
                                    <p:cond delay="0"/>
                                  </p:stCondLst>
                                  <p:childTnLst>
                                    <p:animEffect transition="out" filter="fade">
                                      <p:cBhvr>
                                        <p:cTn id="110" dur="500"/>
                                        <p:tgtEl>
                                          <p:spTgt spid="27"/>
                                        </p:tgtEl>
                                      </p:cBhvr>
                                    </p:animEffect>
                                    <p:set>
                                      <p:cBhvr>
                                        <p:cTn id="111" dur="1" fill="hold">
                                          <p:stCondLst>
                                            <p:cond delay="499"/>
                                          </p:stCondLst>
                                        </p:cTn>
                                        <p:tgtEl>
                                          <p:spTgt spid="27"/>
                                        </p:tgtEl>
                                        <p:attrNameLst>
                                          <p:attrName>style.visibility</p:attrName>
                                        </p:attrNameLst>
                                      </p:cBhvr>
                                      <p:to>
                                        <p:strVal val="hidden"/>
                                      </p:to>
                                    </p:set>
                                  </p:childTnLst>
                                </p:cTn>
                              </p:par>
                              <p:par>
                                <p:cTn id="112" presetID="10" presetClass="exit" presetSubtype="0" fill="hold" grpId="1" nodeType="withEffect">
                                  <p:stCondLst>
                                    <p:cond delay="0"/>
                                  </p:stCondLst>
                                  <p:childTnLst>
                                    <p:animEffect transition="out" filter="fade">
                                      <p:cBhvr>
                                        <p:cTn id="113" dur="500"/>
                                        <p:tgtEl>
                                          <p:spTgt spid="28"/>
                                        </p:tgtEl>
                                      </p:cBhvr>
                                    </p:animEffect>
                                    <p:set>
                                      <p:cBhvr>
                                        <p:cTn id="114" dur="1" fill="hold">
                                          <p:stCondLst>
                                            <p:cond delay="499"/>
                                          </p:stCondLst>
                                        </p:cTn>
                                        <p:tgtEl>
                                          <p:spTgt spid="28"/>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0" presetClass="exit" presetSubtype="0" fill="hold" grpId="1" nodeType="clickEffect">
                                  <p:stCondLst>
                                    <p:cond delay="0"/>
                                  </p:stCondLst>
                                  <p:childTnLst>
                                    <p:animEffect transition="out" filter="fade">
                                      <p:cBhvr>
                                        <p:cTn id="118" dur="500"/>
                                        <p:tgtEl>
                                          <p:spTgt spid="25"/>
                                        </p:tgtEl>
                                      </p:cBhvr>
                                    </p:animEffect>
                                    <p:set>
                                      <p:cBhvr>
                                        <p:cTn id="119" dur="1" fill="hold">
                                          <p:stCondLst>
                                            <p:cond delay="499"/>
                                          </p:stCondLst>
                                        </p:cTn>
                                        <p:tgtEl>
                                          <p:spTgt spid="25"/>
                                        </p:tgtEl>
                                        <p:attrNameLst>
                                          <p:attrName>style.visibility</p:attrName>
                                        </p:attrNameLst>
                                      </p:cBhvr>
                                      <p:to>
                                        <p:strVal val="hidden"/>
                                      </p:to>
                                    </p:se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grpId="0" nodeType="clickEffect">
                                  <p:stCondLst>
                                    <p:cond delay="0"/>
                                  </p:stCondLst>
                                  <p:childTnLst>
                                    <p:set>
                                      <p:cBhvr>
                                        <p:cTn id="123" dur="1" fill="hold">
                                          <p:stCondLst>
                                            <p:cond delay="0"/>
                                          </p:stCondLst>
                                        </p:cTn>
                                        <p:tgtEl>
                                          <p:spTgt spid="14"/>
                                        </p:tgtEl>
                                        <p:attrNameLst>
                                          <p:attrName>style.visibility</p:attrName>
                                        </p:attrNameLst>
                                      </p:cBhvr>
                                      <p:to>
                                        <p:strVal val="visible"/>
                                      </p:to>
                                    </p:set>
                                    <p:animEffect transition="in" filter="fade">
                                      <p:cBhvr>
                                        <p:cTn id="124" dur="500"/>
                                        <p:tgtEl>
                                          <p:spTgt spid="14"/>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15"/>
                                        </p:tgtEl>
                                        <p:attrNameLst>
                                          <p:attrName>style.visibility</p:attrName>
                                        </p:attrNameLst>
                                      </p:cBhvr>
                                      <p:to>
                                        <p:strVal val="visible"/>
                                      </p:to>
                                    </p:set>
                                    <p:animEffect transition="in" filter="fade">
                                      <p:cBhvr>
                                        <p:cTn id="129" dur="500"/>
                                        <p:tgtEl>
                                          <p:spTgt spid="15"/>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18"/>
                                        </p:tgtEl>
                                        <p:attrNameLst>
                                          <p:attrName>style.visibility</p:attrName>
                                        </p:attrNameLst>
                                      </p:cBhvr>
                                      <p:to>
                                        <p:strVal val="visible"/>
                                      </p:to>
                                    </p:set>
                                    <p:animEffect transition="in" filter="fade">
                                      <p:cBhvr>
                                        <p:cTn id="134" dur="500"/>
                                        <p:tgtEl>
                                          <p:spTgt spid="18"/>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grpId="0" nodeType="clickEffect">
                                  <p:stCondLst>
                                    <p:cond delay="0"/>
                                  </p:stCondLst>
                                  <p:childTnLst>
                                    <p:set>
                                      <p:cBhvr>
                                        <p:cTn id="138" dur="1" fill="hold">
                                          <p:stCondLst>
                                            <p:cond delay="0"/>
                                          </p:stCondLst>
                                        </p:cTn>
                                        <p:tgtEl>
                                          <p:spTgt spid="10"/>
                                        </p:tgtEl>
                                        <p:attrNameLst>
                                          <p:attrName>style.visibility</p:attrName>
                                        </p:attrNameLst>
                                      </p:cBhvr>
                                      <p:to>
                                        <p:strVal val="visible"/>
                                      </p:to>
                                    </p:set>
                                    <p:animEffect transition="in" filter="fade">
                                      <p:cBhvr>
                                        <p:cTn id="139" dur="500"/>
                                        <p:tgtEl>
                                          <p:spTgt spid="10"/>
                                        </p:tgtEl>
                                      </p:cBhvr>
                                    </p:animEffect>
                                  </p:childTnLst>
                                </p:cTn>
                              </p:par>
                            </p:childTnLst>
                          </p:cTn>
                        </p:par>
                      </p:childTnLst>
                    </p:cTn>
                  </p:par>
                  <p:par>
                    <p:cTn id="140" fill="hold">
                      <p:stCondLst>
                        <p:cond delay="indefinite"/>
                      </p:stCondLst>
                      <p:childTnLst>
                        <p:par>
                          <p:cTn id="141" fill="hold">
                            <p:stCondLst>
                              <p:cond delay="0"/>
                            </p:stCondLst>
                            <p:childTnLst>
                              <p:par>
                                <p:cTn id="142" presetID="10" presetClass="entr" presetSubtype="0" fill="hold" grpId="0" nodeType="clickEffect">
                                  <p:stCondLst>
                                    <p:cond delay="0"/>
                                  </p:stCondLst>
                                  <p:childTnLst>
                                    <p:set>
                                      <p:cBhvr>
                                        <p:cTn id="143" dur="1" fill="hold">
                                          <p:stCondLst>
                                            <p:cond delay="0"/>
                                          </p:stCondLst>
                                        </p:cTn>
                                        <p:tgtEl>
                                          <p:spTgt spid="30"/>
                                        </p:tgtEl>
                                        <p:attrNameLst>
                                          <p:attrName>style.visibility</p:attrName>
                                        </p:attrNameLst>
                                      </p:cBhvr>
                                      <p:to>
                                        <p:strVal val="visible"/>
                                      </p:to>
                                    </p:set>
                                    <p:animEffect transition="in" filter="fade">
                                      <p:cBhvr>
                                        <p:cTn id="144" dur="500"/>
                                        <p:tgtEl>
                                          <p:spTgt spid="30"/>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grpId="0" nodeType="clickEffect">
                                  <p:stCondLst>
                                    <p:cond delay="0"/>
                                  </p:stCondLst>
                                  <p:childTnLst>
                                    <p:set>
                                      <p:cBhvr>
                                        <p:cTn id="148" dur="1" fill="hold">
                                          <p:stCondLst>
                                            <p:cond delay="0"/>
                                          </p:stCondLst>
                                        </p:cTn>
                                        <p:tgtEl>
                                          <p:spTgt spid="31"/>
                                        </p:tgtEl>
                                        <p:attrNameLst>
                                          <p:attrName>style.visibility</p:attrName>
                                        </p:attrNameLst>
                                      </p:cBhvr>
                                      <p:to>
                                        <p:strVal val="visible"/>
                                      </p:to>
                                    </p:set>
                                    <p:animEffect transition="in" filter="fade">
                                      <p:cBhvr>
                                        <p:cTn id="14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2" grpId="0"/>
      <p:bldP spid="13" grpId="0"/>
      <p:bldP spid="14" grpId="0"/>
      <p:bldP spid="15" grpId="0"/>
      <p:bldP spid="16" grpId="0"/>
      <p:bldP spid="17" grpId="0"/>
      <p:bldP spid="18" grpId="0"/>
      <p:bldP spid="19" grpId="0"/>
      <p:bldP spid="20" grpId="0"/>
      <p:bldP spid="4" grpId="0" animBg="1"/>
      <p:bldP spid="4" grpId="1" animBg="1"/>
      <p:bldP spid="5" grpId="0" animBg="1"/>
      <p:bldP spid="5" grpId="1" animBg="1"/>
      <p:bldP spid="23" grpId="0" animBg="1"/>
      <p:bldP spid="23" grpId="1" animBg="1"/>
      <p:bldP spid="24" grpId="0" animBg="1"/>
      <p:bldP spid="24" grpId="1" animBg="1"/>
      <p:bldP spid="26" grpId="0" animBg="1"/>
      <p:bldP spid="26" grpId="1" animBg="1"/>
      <p:bldP spid="27" grpId="0" animBg="1"/>
      <p:bldP spid="27" grpId="1" animBg="1"/>
      <p:bldP spid="28" grpId="0" animBg="1"/>
      <p:bldP spid="28" grpId="1" animBg="1"/>
      <p:bldP spid="29" grpId="0"/>
      <p:bldP spid="30" grpId="0"/>
      <p:bldP spid="31" grpId="0"/>
      <p:bldP spid="25" grpId="0" animBg="1"/>
      <p:bldP spid="25"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439286" y="2111363"/>
            <a:ext cx="4744747" cy="3363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1"/>
          <p:cNvSpPr txBox="1">
            <a:spLocks noChangeArrowheads="1"/>
          </p:cNvSpPr>
          <p:nvPr/>
        </p:nvSpPr>
        <p:spPr bwMode="auto">
          <a:xfrm>
            <a:off x="4355976" y="2348880"/>
            <a:ext cx="4032447"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GB" altLang="en-US" sz="9600" b="1" dirty="0" smtClean="0">
                <a:solidFill>
                  <a:srgbClr val="00B050"/>
                </a:solidFill>
                <a:latin typeface="Century Gothic" pitchFamily="34" charset="0"/>
              </a:rPr>
              <a:t>Period </a:t>
            </a:r>
          </a:p>
          <a:p>
            <a:pPr algn="ctr" eaLnBrk="1" hangingPunct="1">
              <a:spcBef>
                <a:spcPct val="0"/>
              </a:spcBef>
              <a:buFontTx/>
              <a:buNone/>
            </a:pPr>
            <a:r>
              <a:rPr lang="en-GB" altLang="en-US" sz="9600" b="1" dirty="0" smtClean="0">
                <a:solidFill>
                  <a:srgbClr val="00B050"/>
                </a:solidFill>
                <a:latin typeface="Century Gothic" pitchFamily="34" charset="0"/>
              </a:rPr>
              <a:t>3</a:t>
            </a:r>
            <a:endParaRPr lang="en-GB" altLang="en-US" sz="9600" b="1" dirty="0">
              <a:solidFill>
                <a:srgbClr val="00B050"/>
              </a:solidFill>
              <a:latin typeface="Century Gothic" pitchFamily="34" charset="0"/>
            </a:endParaRPr>
          </a:p>
        </p:txBody>
      </p:sp>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43" y="188640"/>
            <a:ext cx="8937853" cy="851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62068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3075" name="TextBox 1"/>
          <p:cNvSpPr txBox="1">
            <a:spLocks noChangeArrowheads="1"/>
          </p:cNvSpPr>
          <p:nvPr/>
        </p:nvSpPr>
        <p:spPr bwMode="auto">
          <a:xfrm>
            <a:off x="107950" y="115888"/>
            <a:ext cx="8928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4800" b="1" dirty="0" smtClean="0">
                <a:solidFill>
                  <a:srgbClr val="FF0000"/>
                </a:solidFill>
                <a:latin typeface="Century Gothic" pitchFamily="34" charset="0"/>
              </a:rPr>
              <a:t>Fibonacci </a:t>
            </a:r>
            <a:r>
              <a:rPr lang="en-GB" altLang="en-US" sz="4800" b="1" dirty="0">
                <a:solidFill>
                  <a:srgbClr val="FF0000"/>
                </a:solidFill>
                <a:latin typeface="Century Gothic" pitchFamily="34" charset="0"/>
              </a:rPr>
              <a:t>Day 2017	    </a:t>
            </a:r>
            <a:r>
              <a:rPr lang="en-GB" altLang="en-US" b="1" dirty="0">
                <a:solidFill>
                  <a:srgbClr val="00B050"/>
                </a:solidFill>
                <a:latin typeface="Century Gothic" pitchFamily="34" charset="0"/>
              </a:rPr>
              <a:t>Period </a:t>
            </a:r>
            <a:r>
              <a:rPr lang="en-GB" altLang="en-US" b="1" dirty="0" smtClean="0">
                <a:solidFill>
                  <a:srgbClr val="00B050"/>
                </a:solidFill>
                <a:latin typeface="Century Gothic" pitchFamily="34" charset="0"/>
              </a:rPr>
              <a:t>3</a:t>
            </a:r>
            <a:endParaRPr lang="en-GB" altLang="en-US" sz="4800" b="1" dirty="0">
              <a:solidFill>
                <a:srgbClr val="00B050"/>
              </a:solidFill>
              <a:latin typeface="Century Gothic" pitchFamily="34" charset="0"/>
            </a:endParaRPr>
          </a:p>
        </p:txBody>
      </p:sp>
      <p:sp>
        <p:nvSpPr>
          <p:cNvPr id="3" name="TextBox 2"/>
          <p:cNvSpPr txBox="1"/>
          <p:nvPr/>
        </p:nvSpPr>
        <p:spPr>
          <a:xfrm>
            <a:off x="683568" y="2204864"/>
            <a:ext cx="7704856" cy="2554545"/>
          </a:xfrm>
          <a:prstGeom prst="rect">
            <a:avLst/>
          </a:prstGeom>
          <a:noFill/>
        </p:spPr>
        <p:txBody>
          <a:bodyPr wrap="square" rtlCol="0">
            <a:spAutoFit/>
          </a:bodyPr>
          <a:lstStyle/>
          <a:p>
            <a:pPr algn="ctr"/>
            <a:r>
              <a:rPr lang="en-GB" sz="8000" dirty="0" smtClean="0">
                <a:latin typeface="Trebuchet MS" panose="020B0603020202020204" pitchFamily="34" charset="0"/>
              </a:rPr>
              <a:t>Today, it’s good to tell a fib!</a:t>
            </a:r>
            <a:endParaRPr lang="en-GB" sz="8000" dirty="0">
              <a:latin typeface="Trebuchet MS" panose="020B0603020202020204" pitchFamily="34" charset="0"/>
            </a:endParaRPr>
          </a:p>
        </p:txBody>
      </p:sp>
    </p:spTree>
    <p:extLst>
      <p:ext uri="{BB962C8B-B14F-4D97-AF65-F5344CB8AC3E}">
        <p14:creationId xmlns:p14="http://schemas.microsoft.com/office/powerpoint/2010/main" val="14074407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3075" name="TextBox 1"/>
          <p:cNvSpPr txBox="1">
            <a:spLocks noChangeArrowheads="1"/>
          </p:cNvSpPr>
          <p:nvPr/>
        </p:nvSpPr>
        <p:spPr bwMode="auto">
          <a:xfrm>
            <a:off x="107950" y="115888"/>
            <a:ext cx="8928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4800" b="1" dirty="0" smtClean="0">
                <a:solidFill>
                  <a:srgbClr val="FF0000"/>
                </a:solidFill>
                <a:latin typeface="Century Gothic" pitchFamily="34" charset="0"/>
              </a:rPr>
              <a:t>Fibonacci </a:t>
            </a:r>
            <a:r>
              <a:rPr lang="en-GB" altLang="en-US" sz="4800" b="1" dirty="0">
                <a:solidFill>
                  <a:srgbClr val="FF0000"/>
                </a:solidFill>
                <a:latin typeface="Century Gothic" pitchFamily="34" charset="0"/>
              </a:rPr>
              <a:t>Day 2017	    </a:t>
            </a:r>
            <a:r>
              <a:rPr lang="en-GB" altLang="en-US" b="1" dirty="0">
                <a:solidFill>
                  <a:srgbClr val="00B050"/>
                </a:solidFill>
                <a:latin typeface="Century Gothic" pitchFamily="34" charset="0"/>
              </a:rPr>
              <a:t>Period </a:t>
            </a:r>
            <a:r>
              <a:rPr lang="en-GB" altLang="en-US" b="1" dirty="0" smtClean="0">
                <a:solidFill>
                  <a:srgbClr val="00B050"/>
                </a:solidFill>
                <a:latin typeface="Century Gothic" pitchFamily="34" charset="0"/>
              </a:rPr>
              <a:t>3</a:t>
            </a:r>
            <a:endParaRPr lang="en-GB" altLang="en-US" sz="4800" b="1" dirty="0">
              <a:solidFill>
                <a:srgbClr val="00B050"/>
              </a:solidFill>
              <a:latin typeface="Century Gothic" pitchFamily="34" charset="0"/>
            </a:endParaRPr>
          </a:p>
        </p:txBody>
      </p:sp>
      <p:sp>
        <p:nvSpPr>
          <p:cNvPr id="2" name="Rectangle 1"/>
          <p:cNvSpPr>
            <a:spLocks noChangeArrowheads="1"/>
          </p:cNvSpPr>
          <p:nvPr/>
        </p:nvSpPr>
        <p:spPr bwMode="auto">
          <a:xfrm>
            <a:off x="140417" y="1694131"/>
            <a:ext cx="8928100" cy="3754874"/>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smtClean="0">
                <a:ln>
                  <a:noFill/>
                </a:ln>
                <a:solidFill>
                  <a:srgbClr val="6C6C6C"/>
                </a:solidFill>
                <a:effectLst/>
                <a:latin typeface="Trebuchet MS" panose="020B0603020202020204" pitchFamily="34" charset="0"/>
              </a:rPr>
              <a:t>A Fibonacci poem (or Fib) is a multiple-line verse based on the </a:t>
            </a:r>
            <a:r>
              <a:rPr kumimoji="0" lang="en-US" altLang="en-US" sz="2800" b="0" i="0" u="sng" strike="noStrike" cap="none" normalizeH="0" baseline="0" dirty="0" smtClean="0">
                <a:ln>
                  <a:noFill/>
                </a:ln>
                <a:solidFill>
                  <a:srgbClr val="00B3AC"/>
                </a:solidFill>
                <a:effectLst/>
                <a:latin typeface="Trebuchet MS" panose="020B0603020202020204" pitchFamily="34" charset="0"/>
                <a:hlinkClick r:id="rId2"/>
              </a:rPr>
              <a:t>Fibonacci sequence</a:t>
            </a:r>
            <a:r>
              <a:rPr kumimoji="0" lang="en-US" altLang="en-US" sz="2800" b="0" i="0" u="none" strike="noStrike" cap="none" normalizeH="0" baseline="0" dirty="0" smtClean="0">
                <a:ln>
                  <a:noFill/>
                </a:ln>
                <a:solidFill>
                  <a:srgbClr val="6C6C6C"/>
                </a:solidFill>
                <a:effectLst/>
                <a:latin typeface="Trebuchet MS" panose="020B0603020202020204" pitchFamily="34" charset="0"/>
              </a:rPr>
              <a:t> so that the number of syllables in each line equals the total number of syllables in the preceding two lines.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smtClean="0">
              <a:ln>
                <a:noFill/>
              </a:ln>
              <a:solidFill>
                <a:schemeClr val="tx1"/>
              </a:solidFill>
              <a:effectLst/>
              <a:latin typeface="Trebuchet MS" panose="020B0603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smtClean="0">
                <a:ln>
                  <a:noFill/>
                </a:ln>
                <a:solidFill>
                  <a:srgbClr val="6C6C6C"/>
                </a:solidFill>
                <a:effectLst/>
                <a:latin typeface="Trebuchet MS" panose="020B0603020202020204" pitchFamily="34" charset="0"/>
              </a:rPr>
              <a:t>The Fibonacci sequence begins with either zero or one, followed by one, and proceeds based on the rule that each number (called a </a:t>
            </a:r>
            <a:r>
              <a:rPr kumimoji="0" lang="en-US" altLang="en-US" sz="2800" b="0" i="0" u="sng" strike="noStrike" cap="none" normalizeH="0" baseline="0" dirty="0" smtClean="0">
                <a:ln>
                  <a:noFill/>
                </a:ln>
                <a:solidFill>
                  <a:srgbClr val="00B3AC"/>
                </a:solidFill>
                <a:effectLst/>
                <a:latin typeface="Trebuchet MS" panose="020B0603020202020204" pitchFamily="34" charset="0"/>
                <a:hlinkClick r:id="rId2"/>
              </a:rPr>
              <a:t>Fibonacci number</a:t>
            </a:r>
            <a:r>
              <a:rPr kumimoji="0" lang="en-US" altLang="en-US" sz="2800" b="0" i="0" u="none" strike="noStrike" cap="none" normalizeH="0" baseline="0" dirty="0" smtClean="0">
                <a:ln>
                  <a:noFill/>
                </a:ln>
                <a:solidFill>
                  <a:srgbClr val="6C6C6C"/>
                </a:solidFill>
                <a:effectLst/>
                <a:latin typeface="Trebuchet MS" panose="020B0603020202020204" pitchFamily="34" charset="0"/>
              </a:rPr>
              <a:t> ) is equal to the sum of the preceding two numbers.</a:t>
            </a:r>
            <a:endParaRPr kumimoji="0" lang="en-US" altLang="en-US" sz="4000" b="0" i="0" u="none" strike="noStrike" cap="none" normalizeH="0" baseline="0" dirty="0" smtClean="0">
              <a:ln>
                <a:noFill/>
              </a:ln>
              <a:solidFill>
                <a:schemeClr val="tx1"/>
              </a:solidFill>
              <a:effectLst/>
              <a:latin typeface="Trebuchet MS" panose="020B0603020202020204" pitchFamily="34" charset="0"/>
            </a:endParaRPr>
          </a:p>
        </p:txBody>
      </p:sp>
    </p:spTree>
    <p:extLst>
      <p:ext uri="{BB962C8B-B14F-4D97-AF65-F5344CB8AC3E}">
        <p14:creationId xmlns:p14="http://schemas.microsoft.com/office/powerpoint/2010/main" val="37796615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3075" name="TextBox 1"/>
          <p:cNvSpPr txBox="1">
            <a:spLocks noChangeArrowheads="1"/>
          </p:cNvSpPr>
          <p:nvPr/>
        </p:nvSpPr>
        <p:spPr bwMode="auto">
          <a:xfrm>
            <a:off x="107950" y="115888"/>
            <a:ext cx="8928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4800" b="1" dirty="0" smtClean="0">
                <a:solidFill>
                  <a:srgbClr val="FF0000"/>
                </a:solidFill>
                <a:latin typeface="Century Gothic" pitchFamily="34" charset="0"/>
              </a:rPr>
              <a:t>Fibonacci </a:t>
            </a:r>
            <a:r>
              <a:rPr lang="en-GB" altLang="en-US" sz="4800" b="1" dirty="0">
                <a:solidFill>
                  <a:srgbClr val="FF0000"/>
                </a:solidFill>
                <a:latin typeface="Century Gothic" pitchFamily="34" charset="0"/>
              </a:rPr>
              <a:t>Day 2017	    </a:t>
            </a:r>
            <a:r>
              <a:rPr lang="en-GB" altLang="en-US" b="1" dirty="0">
                <a:solidFill>
                  <a:srgbClr val="00B050"/>
                </a:solidFill>
                <a:latin typeface="Century Gothic" pitchFamily="34" charset="0"/>
              </a:rPr>
              <a:t>Period </a:t>
            </a:r>
            <a:r>
              <a:rPr lang="en-GB" altLang="en-US" b="1" dirty="0" smtClean="0">
                <a:solidFill>
                  <a:srgbClr val="00B050"/>
                </a:solidFill>
                <a:latin typeface="Century Gothic" pitchFamily="34" charset="0"/>
              </a:rPr>
              <a:t>3</a:t>
            </a:r>
            <a:endParaRPr lang="en-GB" altLang="en-US" sz="4800" b="1" dirty="0">
              <a:solidFill>
                <a:srgbClr val="00B050"/>
              </a:solidFill>
              <a:latin typeface="Century Gothic" pitchFamily="34" charset="0"/>
            </a:endParaRPr>
          </a:p>
        </p:txBody>
      </p:sp>
      <p:sp>
        <p:nvSpPr>
          <p:cNvPr id="2" name="Rectangle 1"/>
          <p:cNvSpPr>
            <a:spLocks noChangeArrowheads="1"/>
          </p:cNvSpPr>
          <p:nvPr/>
        </p:nvSpPr>
        <p:spPr bwMode="auto">
          <a:xfrm>
            <a:off x="140417" y="1255514"/>
            <a:ext cx="8928100" cy="4401205"/>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GB" sz="2800" dirty="0">
                <a:solidFill>
                  <a:schemeClr val="bg2">
                    <a:lumMod val="75000"/>
                  </a:schemeClr>
                </a:solidFill>
                <a:latin typeface="Trebuchet MS" panose="020B0603020202020204" pitchFamily="34" charset="0"/>
              </a:rPr>
              <a:t>Here's an example:</a:t>
            </a:r>
          </a:p>
          <a:p>
            <a:r>
              <a:rPr lang="en-GB" sz="2800" i="1" dirty="0" smtClean="0">
                <a:solidFill>
                  <a:srgbClr val="00B050"/>
                </a:solidFill>
                <a:latin typeface="Trebuchet MS" panose="020B0603020202020204" pitchFamily="34" charset="0"/>
              </a:rPr>
              <a:t>1	What</a:t>
            </a:r>
            <a:r>
              <a:rPr lang="en-GB" sz="2800" i="1" dirty="0">
                <a:solidFill>
                  <a:srgbClr val="00B050"/>
                </a:solidFill>
                <a:latin typeface="Trebuchet MS" panose="020B0603020202020204" pitchFamily="34" charset="0"/>
              </a:rPr>
              <a:t/>
            </a:r>
            <a:br>
              <a:rPr lang="en-GB" sz="2800" i="1" dirty="0">
                <a:solidFill>
                  <a:srgbClr val="00B050"/>
                </a:solidFill>
                <a:latin typeface="Trebuchet MS" panose="020B0603020202020204" pitchFamily="34" charset="0"/>
              </a:rPr>
            </a:br>
            <a:r>
              <a:rPr lang="en-GB" sz="2800" i="1" dirty="0" smtClean="0">
                <a:solidFill>
                  <a:srgbClr val="00B050"/>
                </a:solidFill>
                <a:latin typeface="Trebuchet MS" panose="020B0603020202020204" pitchFamily="34" charset="0"/>
              </a:rPr>
              <a:t>1	is</a:t>
            </a:r>
            <a:r>
              <a:rPr lang="en-GB" sz="2800" i="1" dirty="0">
                <a:solidFill>
                  <a:srgbClr val="00B050"/>
                </a:solidFill>
                <a:latin typeface="Trebuchet MS" panose="020B0603020202020204" pitchFamily="34" charset="0"/>
              </a:rPr>
              <a:t/>
            </a:r>
            <a:br>
              <a:rPr lang="en-GB" sz="2800" i="1" dirty="0">
                <a:solidFill>
                  <a:srgbClr val="00B050"/>
                </a:solidFill>
                <a:latin typeface="Trebuchet MS" panose="020B0603020202020204" pitchFamily="34" charset="0"/>
              </a:rPr>
            </a:br>
            <a:r>
              <a:rPr lang="en-GB" sz="2800" i="1" dirty="0" smtClean="0">
                <a:solidFill>
                  <a:srgbClr val="00B050"/>
                </a:solidFill>
                <a:latin typeface="Trebuchet MS" panose="020B0603020202020204" pitchFamily="34" charset="0"/>
              </a:rPr>
              <a:t>2	a </a:t>
            </a:r>
            <a:r>
              <a:rPr lang="en-GB" sz="2800" i="1" dirty="0">
                <a:solidFill>
                  <a:srgbClr val="00B050"/>
                </a:solidFill>
                <a:latin typeface="Trebuchet MS" panose="020B0603020202020204" pitchFamily="34" charset="0"/>
              </a:rPr>
              <a:t>Fib?</a:t>
            </a:r>
            <a:br>
              <a:rPr lang="en-GB" sz="2800" i="1" dirty="0">
                <a:solidFill>
                  <a:srgbClr val="00B050"/>
                </a:solidFill>
                <a:latin typeface="Trebuchet MS" panose="020B0603020202020204" pitchFamily="34" charset="0"/>
              </a:rPr>
            </a:br>
            <a:r>
              <a:rPr lang="en-GB" sz="2800" i="1" dirty="0" smtClean="0">
                <a:solidFill>
                  <a:srgbClr val="00B050"/>
                </a:solidFill>
                <a:latin typeface="Trebuchet MS" panose="020B0603020202020204" pitchFamily="34" charset="0"/>
              </a:rPr>
              <a:t>3	A </a:t>
            </a:r>
            <a:r>
              <a:rPr lang="en-GB" sz="2800" i="1" dirty="0">
                <a:solidFill>
                  <a:srgbClr val="00B050"/>
                </a:solidFill>
                <a:latin typeface="Trebuchet MS" panose="020B0603020202020204" pitchFamily="34" charset="0"/>
              </a:rPr>
              <a:t>poem</a:t>
            </a:r>
            <a:br>
              <a:rPr lang="en-GB" sz="2800" i="1" dirty="0">
                <a:solidFill>
                  <a:srgbClr val="00B050"/>
                </a:solidFill>
                <a:latin typeface="Trebuchet MS" panose="020B0603020202020204" pitchFamily="34" charset="0"/>
              </a:rPr>
            </a:br>
            <a:r>
              <a:rPr lang="en-GB" sz="2800" i="1" dirty="0" smtClean="0">
                <a:solidFill>
                  <a:srgbClr val="00B050"/>
                </a:solidFill>
                <a:latin typeface="Trebuchet MS" panose="020B0603020202020204" pitchFamily="34" charset="0"/>
              </a:rPr>
              <a:t>5	mathematical</a:t>
            </a:r>
            <a:r>
              <a:rPr lang="en-GB" sz="2800" i="1" dirty="0">
                <a:solidFill>
                  <a:srgbClr val="00B050"/>
                </a:solidFill>
                <a:latin typeface="Trebuchet MS" panose="020B0603020202020204" pitchFamily="34" charset="0"/>
              </a:rPr>
              <a:t/>
            </a:r>
            <a:br>
              <a:rPr lang="en-GB" sz="2800" i="1" dirty="0">
                <a:solidFill>
                  <a:srgbClr val="00B050"/>
                </a:solidFill>
                <a:latin typeface="Trebuchet MS" panose="020B0603020202020204" pitchFamily="34" charset="0"/>
              </a:rPr>
            </a:br>
            <a:r>
              <a:rPr lang="en-GB" sz="2800" i="1" dirty="0" smtClean="0">
                <a:solidFill>
                  <a:srgbClr val="00B050"/>
                </a:solidFill>
                <a:latin typeface="Trebuchet MS" panose="020B0603020202020204" pitchFamily="34" charset="0"/>
              </a:rPr>
              <a:t>8	Syllables </a:t>
            </a:r>
            <a:r>
              <a:rPr lang="en-GB" sz="2800" i="1" dirty="0">
                <a:solidFill>
                  <a:srgbClr val="00B050"/>
                </a:solidFill>
                <a:latin typeface="Trebuchet MS" panose="020B0603020202020204" pitchFamily="34" charset="0"/>
              </a:rPr>
              <a:t>are arranged in lines</a:t>
            </a:r>
            <a:br>
              <a:rPr lang="en-GB" sz="2800" i="1" dirty="0">
                <a:solidFill>
                  <a:srgbClr val="00B050"/>
                </a:solidFill>
                <a:latin typeface="Trebuchet MS" panose="020B0603020202020204" pitchFamily="34" charset="0"/>
              </a:rPr>
            </a:br>
            <a:r>
              <a:rPr lang="en-GB" sz="2800" i="1" dirty="0" smtClean="0">
                <a:solidFill>
                  <a:srgbClr val="00B050"/>
                </a:solidFill>
                <a:latin typeface="Trebuchet MS" panose="020B0603020202020204" pitchFamily="34" charset="0"/>
              </a:rPr>
              <a:t>13	according </a:t>
            </a:r>
            <a:r>
              <a:rPr lang="en-GB" sz="2800" i="1" dirty="0">
                <a:solidFill>
                  <a:srgbClr val="00B050"/>
                </a:solidFill>
                <a:latin typeface="Trebuchet MS" panose="020B0603020202020204" pitchFamily="34" charset="0"/>
              </a:rPr>
              <a:t>to Fibonacci's sequence of numbers:</a:t>
            </a:r>
            <a:br>
              <a:rPr lang="en-GB" sz="2800" i="1" dirty="0">
                <a:solidFill>
                  <a:srgbClr val="00B050"/>
                </a:solidFill>
                <a:latin typeface="Trebuchet MS" panose="020B0603020202020204" pitchFamily="34" charset="0"/>
              </a:rPr>
            </a:br>
            <a:r>
              <a:rPr lang="en-GB" sz="2800" i="1" dirty="0" smtClean="0">
                <a:solidFill>
                  <a:srgbClr val="00B050"/>
                </a:solidFill>
                <a:latin typeface="Trebuchet MS" panose="020B0603020202020204" pitchFamily="34" charset="0"/>
              </a:rPr>
              <a:t>21	One</a:t>
            </a:r>
            <a:r>
              <a:rPr lang="en-GB" sz="2800" i="1" dirty="0">
                <a:solidFill>
                  <a:srgbClr val="00B050"/>
                </a:solidFill>
                <a:latin typeface="Trebuchet MS" panose="020B0603020202020204" pitchFamily="34" charset="0"/>
              </a:rPr>
              <a:t>, one, two, three, five, eight, </a:t>
            </a:r>
            <a:r>
              <a:rPr lang="en-GB" sz="2800" i="1" dirty="0" smtClean="0">
                <a:solidFill>
                  <a:srgbClr val="00B050"/>
                </a:solidFill>
                <a:latin typeface="Trebuchet MS" panose="020B0603020202020204" pitchFamily="34" charset="0"/>
              </a:rPr>
              <a:t>thirteen,</a:t>
            </a:r>
            <a:br>
              <a:rPr lang="en-GB" sz="2800" i="1" dirty="0" smtClean="0">
                <a:solidFill>
                  <a:srgbClr val="00B050"/>
                </a:solidFill>
                <a:latin typeface="Trebuchet MS" panose="020B0603020202020204" pitchFamily="34" charset="0"/>
              </a:rPr>
            </a:br>
            <a:r>
              <a:rPr lang="en-GB" sz="2800" i="1" dirty="0">
                <a:solidFill>
                  <a:srgbClr val="00B050"/>
                </a:solidFill>
                <a:latin typeface="Trebuchet MS" panose="020B0603020202020204" pitchFamily="34" charset="0"/>
              </a:rPr>
              <a:t>	</a:t>
            </a:r>
            <a:r>
              <a:rPr lang="en-GB" sz="2800" i="1" dirty="0" smtClean="0">
                <a:solidFill>
                  <a:srgbClr val="00B050"/>
                </a:solidFill>
                <a:latin typeface="Trebuchet MS" panose="020B0603020202020204" pitchFamily="34" charset="0"/>
              </a:rPr>
              <a:t>twenty-one</a:t>
            </a:r>
            <a:r>
              <a:rPr lang="en-GB" sz="2800" i="1" dirty="0">
                <a:solidFill>
                  <a:srgbClr val="00B050"/>
                </a:solidFill>
                <a:latin typeface="Trebuchet MS" panose="020B0603020202020204" pitchFamily="34" charset="0"/>
              </a:rPr>
              <a:t>, thirty-four, fifty-five and so on.</a:t>
            </a:r>
            <a:endParaRPr lang="en-GB" sz="2800" dirty="0">
              <a:solidFill>
                <a:srgbClr val="00B050"/>
              </a:solidFill>
              <a:latin typeface="Trebuchet MS" panose="020B0603020202020204" pitchFamily="34" charset="0"/>
            </a:endParaRPr>
          </a:p>
        </p:txBody>
      </p:sp>
    </p:spTree>
    <p:extLst>
      <p:ext uri="{BB962C8B-B14F-4D97-AF65-F5344CB8AC3E}">
        <p14:creationId xmlns:p14="http://schemas.microsoft.com/office/powerpoint/2010/main" val="31388137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3075" name="TextBox 1"/>
          <p:cNvSpPr txBox="1">
            <a:spLocks noChangeArrowheads="1"/>
          </p:cNvSpPr>
          <p:nvPr/>
        </p:nvSpPr>
        <p:spPr bwMode="auto">
          <a:xfrm>
            <a:off x="107950" y="115888"/>
            <a:ext cx="8928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4800" b="1" dirty="0" smtClean="0">
                <a:solidFill>
                  <a:srgbClr val="FF0000"/>
                </a:solidFill>
                <a:latin typeface="Century Gothic" pitchFamily="34" charset="0"/>
              </a:rPr>
              <a:t>Fibonacci </a:t>
            </a:r>
            <a:r>
              <a:rPr lang="en-GB" altLang="en-US" sz="4800" b="1" dirty="0">
                <a:solidFill>
                  <a:srgbClr val="FF0000"/>
                </a:solidFill>
                <a:latin typeface="Century Gothic" pitchFamily="34" charset="0"/>
              </a:rPr>
              <a:t>Day 2017	    </a:t>
            </a:r>
            <a:r>
              <a:rPr lang="en-GB" altLang="en-US" b="1" dirty="0">
                <a:solidFill>
                  <a:srgbClr val="00B050"/>
                </a:solidFill>
                <a:latin typeface="Century Gothic" pitchFamily="34" charset="0"/>
              </a:rPr>
              <a:t>Period </a:t>
            </a:r>
            <a:r>
              <a:rPr lang="en-GB" altLang="en-US" b="1" dirty="0" smtClean="0">
                <a:solidFill>
                  <a:srgbClr val="00B050"/>
                </a:solidFill>
                <a:latin typeface="Century Gothic" pitchFamily="34" charset="0"/>
              </a:rPr>
              <a:t>3</a:t>
            </a:r>
            <a:endParaRPr lang="en-GB" altLang="en-US" sz="4800" b="1" dirty="0">
              <a:solidFill>
                <a:srgbClr val="00B050"/>
              </a:solidFill>
              <a:latin typeface="Century Gothic" pitchFamily="34" charset="0"/>
            </a:endParaRPr>
          </a:p>
        </p:txBody>
      </p:sp>
      <p:sp>
        <p:nvSpPr>
          <p:cNvPr id="2" name="Rectangle 1"/>
          <p:cNvSpPr>
            <a:spLocks noChangeArrowheads="1"/>
          </p:cNvSpPr>
          <p:nvPr/>
        </p:nvSpPr>
        <p:spPr bwMode="auto">
          <a:xfrm>
            <a:off x="140417" y="1309412"/>
            <a:ext cx="8928100" cy="4524315"/>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GB" sz="2400" dirty="0">
                <a:solidFill>
                  <a:schemeClr val="bg2">
                    <a:lumMod val="75000"/>
                  </a:schemeClr>
                </a:solidFill>
                <a:latin typeface="Trebuchet MS" panose="020B0603020202020204" pitchFamily="34" charset="0"/>
              </a:rPr>
              <a:t>Because the lines have ever-increasing syllables, the composition of long Fibonacci poems is very challenging. As a result, most have only six or seven lines. The last syllable in each line may rhyme with the last syllable in one or more other lines, although rhyme is not a requirement</a:t>
            </a:r>
            <a:r>
              <a:rPr lang="en-GB" sz="2400" dirty="0" smtClean="0">
                <a:solidFill>
                  <a:schemeClr val="bg2">
                    <a:lumMod val="75000"/>
                  </a:schemeClr>
                </a:solidFill>
                <a:latin typeface="Trebuchet MS" panose="020B0603020202020204" pitchFamily="34" charset="0"/>
              </a:rPr>
              <a:t>.</a:t>
            </a:r>
          </a:p>
          <a:p>
            <a:endParaRPr lang="en-GB" sz="2400" dirty="0">
              <a:solidFill>
                <a:schemeClr val="bg2">
                  <a:lumMod val="75000"/>
                </a:schemeClr>
              </a:solidFill>
              <a:latin typeface="Trebuchet MS" panose="020B0603020202020204" pitchFamily="34" charset="0"/>
            </a:endParaRPr>
          </a:p>
          <a:p>
            <a:r>
              <a:rPr lang="en-GB" sz="2400" dirty="0">
                <a:solidFill>
                  <a:schemeClr val="bg2">
                    <a:lumMod val="75000"/>
                  </a:schemeClr>
                </a:solidFill>
                <a:latin typeface="Trebuchet MS" panose="020B0603020202020204" pitchFamily="34" charset="0"/>
              </a:rPr>
              <a:t>Fibs have become popular among geeks as well as literati. According to some enthusiasts, this new poetic structure has the capacity to spark communication among mathematicians, physicists, chemists, biologists and poets, despite the gulfs that often seem to prevail between their disciplines in other respects.</a:t>
            </a:r>
          </a:p>
        </p:txBody>
      </p:sp>
    </p:spTree>
    <p:extLst>
      <p:ext uri="{BB962C8B-B14F-4D97-AF65-F5344CB8AC3E}">
        <p14:creationId xmlns:p14="http://schemas.microsoft.com/office/powerpoint/2010/main" val="12022316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pic>
        <p:nvPicPr>
          <p:cNvPr id="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95160"/>
            <a:ext cx="8915581" cy="6521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03848" y="692696"/>
            <a:ext cx="5184576" cy="954107"/>
          </a:xfrm>
          <a:prstGeom prst="rect">
            <a:avLst/>
          </a:prstGeom>
          <a:noFill/>
        </p:spPr>
        <p:txBody>
          <a:bodyPr wrap="square" rtlCol="0">
            <a:spAutoFit/>
          </a:bodyPr>
          <a:lstStyle/>
          <a:p>
            <a:r>
              <a:rPr lang="en-GB" sz="2800" b="1" dirty="0" smtClean="0">
                <a:solidFill>
                  <a:srgbClr val="7030A0"/>
                </a:solidFill>
                <a:latin typeface="Trebuchet MS" panose="020B0603020202020204" pitchFamily="34" charset="0"/>
              </a:rPr>
              <a:t>This fib is slightly different – can you work out how?</a:t>
            </a:r>
            <a:endParaRPr lang="en-GB" sz="2800" b="1" dirty="0">
              <a:solidFill>
                <a:srgbClr val="7030A0"/>
              </a:solidFill>
              <a:latin typeface="Trebuchet MS" panose="020B0603020202020204" pitchFamily="34" charset="0"/>
            </a:endParaRPr>
          </a:p>
        </p:txBody>
      </p:sp>
      <p:sp>
        <p:nvSpPr>
          <p:cNvPr id="5" name="TextBox 4"/>
          <p:cNvSpPr txBox="1"/>
          <p:nvPr/>
        </p:nvSpPr>
        <p:spPr>
          <a:xfrm>
            <a:off x="3994150" y="1863936"/>
            <a:ext cx="4754314" cy="1569660"/>
          </a:xfrm>
          <a:prstGeom prst="rect">
            <a:avLst/>
          </a:prstGeom>
          <a:noFill/>
        </p:spPr>
        <p:txBody>
          <a:bodyPr wrap="square" rtlCol="0">
            <a:spAutoFit/>
          </a:bodyPr>
          <a:lstStyle/>
          <a:p>
            <a:pPr algn="ctr"/>
            <a:r>
              <a:rPr lang="en-GB" sz="2400" b="1" dirty="0" smtClean="0">
                <a:solidFill>
                  <a:srgbClr val="FF0000"/>
                </a:solidFill>
                <a:latin typeface="Trebuchet MS" panose="020B0603020202020204" pitchFamily="34" charset="0"/>
              </a:rPr>
              <a:t>This time, it’s the number of words that follow the Fibonacci sequence, rather than the number of syllables!</a:t>
            </a:r>
            <a:endParaRPr lang="en-GB" sz="2400" b="1" dirty="0">
              <a:solidFill>
                <a:srgbClr val="FF0000"/>
              </a:solidFill>
              <a:latin typeface="Trebuchet MS" panose="020B0603020202020204" pitchFamily="34" charset="0"/>
            </a:endParaRPr>
          </a:p>
        </p:txBody>
      </p:sp>
    </p:spTree>
    <p:extLst>
      <p:ext uri="{BB962C8B-B14F-4D97-AF65-F5344CB8AC3E}">
        <p14:creationId xmlns:p14="http://schemas.microsoft.com/office/powerpoint/2010/main" val="189238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439286" y="2111363"/>
            <a:ext cx="4744747" cy="3363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1"/>
          <p:cNvSpPr txBox="1">
            <a:spLocks noChangeArrowheads="1"/>
          </p:cNvSpPr>
          <p:nvPr/>
        </p:nvSpPr>
        <p:spPr bwMode="auto">
          <a:xfrm>
            <a:off x="4355976" y="2348880"/>
            <a:ext cx="4032447"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GB" altLang="en-US" sz="9600" b="1" dirty="0" smtClean="0">
                <a:solidFill>
                  <a:srgbClr val="0070C0"/>
                </a:solidFill>
                <a:latin typeface="Century Gothic" pitchFamily="34" charset="0"/>
              </a:rPr>
              <a:t>Period </a:t>
            </a:r>
          </a:p>
          <a:p>
            <a:pPr algn="ctr" eaLnBrk="1" hangingPunct="1">
              <a:spcBef>
                <a:spcPct val="0"/>
              </a:spcBef>
              <a:buFontTx/>
              <a:buNone/>
            </a:pPr>
            <a:r>
              <a:rPr lang="en-GB" altLang="en-US" sz="9600" b="1" dirty="0">
                <a:solidFill>
                  <a:srgbClr val="0070C0"/>
                </a:solidFill>
                <a:latin typeface="Century Gothic" pitchFamily="34" charset="0"/>
              </a:rPr>
              <a:t>4</a:t>
            </a:r>
          </a:p>
        </p:txBody>
      </p:sp>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43" y="188640"/>
            <a:ext cx="8937853" cy="851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99114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8195" name="TextBox 1"/>
          <p:cNvSpPr txBox="1">
            <a:spLocks noChangeArrowheads="1"/>
          </p:cNvSpPr>
          <p:nvPr/>
        </p:nvSpPr>
        <p:spPr bwMode="auto">
          <a:xfrm>
            <a:off x="107950" y="115888"/>
            <a:ext cx="8928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GB" altLang="en-US" sz="4800" b="1" dirty="0">
                <a:solidFill>
                  <a:srgbClr val="FF0000"/>
                </a:solidFill>
                <a:latin typeface="Century Gothic" pitchFamily="34" charset="0"/>
              </a:rPr>
              <a:t>Fibonacci Day 2017	    </a:t>
            </a:r>
            <a:r>
              <a:rPr lang="en-GB" altLang="en-US" b="1" dirty="0">
                <a:solidFill>
                  <a:srgbClr val="0070C0"/>
                </a:solidFill>
                <a:latin typeface="Century Gothic" pitchFamily="34" charset="0"/>
              </a:rPr>
              <a:t>Period 4</a:t>
            </a:r>
            <a:endParaRPr lang="en-GB" altLang="en-US" sz="4800" b="1" dirty="0">
              <a:solidFill>
                <a:srgbClr val="0070C0"/>
              </a:solidFill>
              <a:latin typeface="Century Gothic" pitchFamily="34" charset="0"/>
            </a:endParaRPr>
          </a:p>
        </p:txBody>
      </p:sp>
      <p:sp>
        <p:nvSpPr>
          <p:cNvPr id="2" name="Rectangle 1"/>
          <p:cNvSpPr/>
          <p:nvPr/>
        </p:nvSpPr>
        <p:spPr>
          <a:xfrm>
            <a:off x="2987824" y="2708920"/>
            <a:ext cx="2476127" cy="1107996"/>
          </a:xfrm>
          <a:prstGeom prst="rect">
            <a:avLst/>
          </a:prstGeom>
        </p:spPr>
        <p:txBody>
          <a:bodyPr wrap="none">
            <a:spAutoFit/>
          </a:bodyPr>
          <a:lstStyle/>
          <a:p>
            <a:r>
              <a:rPr lang="en-GB" sz="6600" b="1" dirty="0" smtClean="0">
                <a:solidFill>
                  <a:srgbClr val="FF0000"/>
                </a:solidFill>
                <a:latin typeface="Trebuchet MS" panose="020B0603020202020204" pitchFamily="34" charset="0"/>
                <a:hlinkClick r:id="rId2"/>
              </a:rPr>
              <a:t>Video</a:t>
            </a:r>
            <a:endParaRPr lang="en-GB" sz="6600" b="1" dirty="0">
              <a:solidFill>
                <a:srgbClr val="FF0000"/>
              </a:solidFill>
              <a:latin typeface="Trebuchet MS" panose="020B0603020202020204" pitchFamily="34" charset="0"/>
            </a:endParaRPr>
          </a:p>
        </p:txBody>
      </p:sp>
    </p:spTree>
    <p:extLst>
      <p:ext uri="{BB962C8B-B14F-4D97-AF65-F5344CB8AC3E}">
        <p14:creationId xmlns:p14="http://schemas.microsoft.com/office/powerpoint/2010/main" val="36433269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pic>
        <p:nvPicPr>
          <p:cNvPr id="922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24" y="260648"/>
            <a:ext cx="8791156" cy="2791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276600"/>
            <a:ext cx="3383930" cy="2733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22" name="TextBox 1"/>
          <p:cNvSpPr txBox="1">
            <a:spLocks noChangeArrowheads="1"/>
          </p:cNvSpPr>
          <p:nvPr/>
        </p:nvSpPr>
        <p:spPr bwMode="auto">
          <a:xfrm>
            <a:off x="3994150" y="3489025"/>
            <a:ext cx="489833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tLang="en-US" sz="2400" dirty="0">
                <a:solidFill>
                  <a:srgbClr val="7030A0"/>
                </a:solidFill>
                <a:latin typeface="Trebuchet MS" panose="020B0603020202020204" pitchFamily="34" charset="0"/>
              </a:rPr>
              <a:t>Dividing consecutive numbers in the Fibonacci sequence gets us closer to the golden ratio, the further into the sequence we go.</a:t>
            </a:r>
          </a:p>
        </p:txBody>
      </p:sp>
    </p:spTree>
    <p:extLst>
      <p:ext uri="{BB962C8B-B14F-4D97-AF65-F5344CB8AC3E}">
        <p14:creationId xmlns:p14="http://schemas.microsoft.com/office/powerpoint/2010/main" val="10750661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950" y="6164263"/>
            <a:ext cx="7772400" cy="552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eaLnBrk="1" hangingPunct="1">
              <a:defRPr/>
            </a:pPr>
            <a:r>
              <a:rPr lang="en-GB" sz="2800" b="1" kern="0" dirty="0" smtClean="0">
                <a:solidFill>
                  <a:schemeClr val="accent6"/>
                </a:solidFill>
                <a:latin typeface="Century Gothic" panose="020B0502020202020204" pitchFamily="34" charset="0"/>
              </a:rPr>
              <a:t>Faculty of Mathematics </a:t>
            </a:r>
            <a:r>
              <a:rPr lang="en-GB" sz="2400" b="1" i="1" kern="0" dirty="0" smtClean="0">
                <a:solidFill>
                  <a:srgbClr val="FF0000"/>
                </a:solidFill>
                <a:latin typeface="Trebuchet MS" panose="020B0603020202020204" pitchFamily="34" charset="0"/>
              </a:rPr>
              <a:t>Where everyone counts</a:t>
            </a:r>
            <a:endParaRPr lang="en-GB" sz="2800" b="1" kern="0" dirty="0">
              <a:solidFill>
                <a:srgbClr val="FF0000"/>
              </a:solidFill>
              <a:latin typeface="Trebuchet MS" panose="020B0603020202020204" pitchFamily="34" charset="0"/>
            </a:endParaRPr>
          </a:p>
        </p:txBody>
      </p:sp>
      <p:sp>
        <p:nvSpPr>
          <p:cNvPr id="5" name="AutoShape 2" descr="Image result for fibonacci sequenc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1269" name="Picture 5" descr="https://www.mathsisfun.com/numbers/images/fibonacci-spira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4337" y="2625286"/>
            <a:ext cx="5207542" cy="324024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60338"/>
            <a:ext cx="8745066" cy="2432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15343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640960" cy="5064976"/>
          </a:xfrm>
          <a:prstGeom prst="rect">
            <a:avLst/>
          </a:prstGeom>
        </p:spPr>
        <p:txBody>
          <a:bodyPr wrap="square">
            <a:spAutoFit/>
          </a:bodyPr>
          <a:lstStyle/>
          <a:p>
            <a:pPr>
              <a:lnSpc>
                <a:spcPct val="115000"/>
              </a:lnSpc>
              <a:spcAft>
                <a:spcPts val="1000"/>
              </a:spcAft>
            </a:pPr>
            <a:r>
              <a:rPr lang="en-GB" sz="3600" b="1" dirty="0">
                <a:solidFill>
                  <a:srgbClr val="FF0000"/>
                </a:solidFill>
                <a:latin typeface="Century Gothic"/>
                <a:ea typeface="Calibri"/>
                <a:cs typeface="Times New Roman"/>
              </a:rPr>
              <a:t>ChristMATHS	 </a:t>
            </a:r>
            <a:r>
              <a:rPr lang="en-GB" sz="3600" b="1" dirty="0" smtClean="0">
                <a:solidFill>
                  <a:srgbClr val="FF0000"/>
                </a:solidFill>
                <a:latin typeface="Century Gothic"/>
                <a:ea typeface="Calibri"/>
                <a:cs typeface="Times New Roman"/>
              </a:rPr>
              <a:t>  Monday </a:t>
            </a:r>
            <a:r>
              <a:rPr lang="en-GB" sz="3600" b="1" dirty="0">
                <a:solidFill>
                  <a:srgbClr val="FF0000"/>
                </a:solidFill>
                <a:latin typeface="Century Gothic"/>
                <a:ea typeface="Calibri"/>
                <a:cs typeface="Times New Roman"/>
              </a:rPr>
              <a:t>18</a:t>
            </a:r>
            <a:r>
              <a:rPr lang="en-GB" sz="3600" b="1" baseline="30000" dirty="0">
                <a:solidFill>
                  <a:srgbClr val="FF0000"/>
                </a:solidFill>
                <a:latin typeface="Century Gothic"/>
                <a:ea typeface="Calibri"/>
                <a:cs typeface="Times New Roman"/>
              </a:rPr>
              <a:t>th</a:t>
            </a:r>
            <a:r>
              <a:rPr lang="en-GB" sz="3600" b="1" dirty="0">
                <a:solidFill>
                  <a:srgbClr val="FF0000"/>
                </a:solidFill>
                <a:latin typeface="Century Gothic"/>
                <a:ea typeface="Calibri"/>
                <a:cs typeface="Times New Roman"/>
              </a:rPr>
              <a:t> December</a:t>
            </a:r>
            <a:endParaRPr lang="en-GB" sz="3600" dirty="0">
              <a:latin typeface="Calibri"/>
              <a:ea typeface="Calibri"/>
              <a:cs typeface="Times New Roman"/>
            </a:endParaRPr>
          </a:p>
          <a:p>
            <a:pPr marL="285750" indent="-285750">
              <a:lnSpc>
                <a:spcPct val="115000"/>
              </a:lnSpc>
              <a:spcAft>
                <a:spcPts val="1000"/>
              </a:spcAft>
              <a:buFont typeface="Arial" panose="020B0604020202020204" pitchFamily="34" charset="0"/>
              <a:buChar char="•"/>
            </a:pPr>
            <a:r>
              <a:rPr lang="en-GB" sz="2400" b="1" dirty="0">
                <a:latin typeface="Century Gothic" panose="020B0502020202020204" pitchFamily="34" charset="0"/>
                <a:ea typeface="Calibri"/>
                <a:cs typeface="Times New Roman"/>
              </a:rPr>
              <a:t>Week-long tutor time competition – “The Days of ChristMATHS” – a daily Christmas Maths challenge, with a prize awarded to one student in each year group at the end of the </a:t>
            </a:r>
            <a:r>
              <a:rPr lang="en-GB" sz="2400" b="1" dirty="0" smtClean="0">
                <a:latin typeface="Century Gothic" panose="020B0502020202020204" pitchFamily="34" charset="0"/>
                <a:ea typeface="Calibri"/>
                <a:cs typeface="Times New Roman"/>
              </a:rPr>
              <a:t>week.</a:t>
            </a:r>
          </a:p>
          <a:p>
            <a:pPr marL="285750" indent="-285750">
              <a:lnSpc>
                <a:spcPct val="115000"/>
              </a:lnSpc>
              <a:spcAft>
                <a:spcPts val="1000"/>
              </a:spcAft>
              <a:buFont typeface="Arial" panose="020B0604020202020204" pitchFamily="34" charset="0"/>
              <a:buChar char="•"/>
            </a:pPr>
            <a:r>
              <a:rPr lang="en-GB" sz="2400" b="1" dirty="0" smtClean="0">
                <a:latin typeface="Century Gothic" panose="020B0502020202020204" pitchFamily="34" charset="0"/>
                <a:ea typeface="Calibri"/>
                <a:cs typeface="Times New Roman"/>
              </a:rPr>
              <a:t>BIDMAS Day activities for every lesson, similar to Fibonacci Day.</a:t>
            </a:r>
            <a:endParaRPr lang="en-GB" sz="2400" dirty="0">
              <a:latin typeface="Century Gothic" panose="020B0502020202020204" pitchFamily="34" charset="0"/>
              <a:ea typeface="Calibri"/>
              <a:cs typeface="Times New Roman"/>
            </a:endParaRPr>
          </a:p>
          <a:p>
            <a:pPr marL="285750" indent="-285750">
              <a:lnSpc>
                <a:spcPct val="115000"/>
              </a:lnSpc>
              <a:spcAft>
                <a:spcPts val="1000"/>
              </a:spcAft>
              <a:buFont typeface="Arial" panose="020B0604020202020204" pitchFamily="34" charset="0"/>
              <a:buChar char="•"/>
            </a:pPr>
            <a:r>
              <a:rPr lang="en-GB" sz="2400" b="1" dirty="0">
                <a:latin typeface="Century Gothic" panose="020B0502020202020204" pitchFamily="34" charset="0"/>
                <a:ea typeface="Calibri"/>
                <a:cs typeface="Times New Roman"/>
              </a:rPr>
              <a:t>Christmas Murder Mystery </a:t>
            </a:r>
            <a:r>
              <a:rPr lang="en-GB" sz="2400" b="1" dirty="0" smtClean="0">
                <a:latin typeface="Century Gothic" panose="020B0502020202020204" pitchFamily="34" charset="0"/>
                <a:ea typeface="Calibri"/>
                <a:cs typeface="Times New Roman"/>
              </a:rPr>
              <a:t>Competition</a:t>
            </a:r>
            <a:endParaRPr lang="en-GB" sz="2400" dirty="0">
              <a:latin typeface="Century Gothic" panose="020B0502020202020204" pitchFamily="34" charset="0"/>
              <a:ea typeface="Calibri"/>
              <a:cs typeface="Times New Roman"/>
            </a:endParaRPr>
          </a:p>
          <a:p>
            <a:pPr marL="285750" indent="-285750">
              <a:lnSpc>
                <a:spcPct val="115000"/>
              </a:lnSpc>
              <a:spcAft>
                <a:spcPts val="1000"/>
              </a:spcAft>
              <a:buFont typeface="Arial" panose="020B0604020202020204" pitchFamily="34" charset="0"/>
              <a:buChar char="•"/>
            </a:pPr>
            <a:r>
              <a:rPr lang="en-GB" sz="2400" b="1" dirty="0">
                <a:latin typeface="Century Gothic" panose="020B0502020202020204" pitchFamily="34" charset="0"/>
                <a:ea typeface="Calibri"/>
                <a:cs typeface="Times New Roman"/>
              </a:rPr>
              <a:t>Lesson-time: design Mathematical Christmas</a:t>
            </a:r>
            <a:r>
              <a:rPr lang="en-GB" sz="2400" b="1" dirty="0">
                <a:solidFill>
                  <a:srgbClr val="FF0000"/>
                </a:solidFill>
                <a:latin typeface="Century Gothic" panose="020B0502020202020204" pitchFamily="34" charset="0"/>
                <a:ea typeface="Calibri"/>
                <a:cs typeface="Times New Roman"/>
              </a:rPr>
              <a:t> </a:t>
            </a:r>
            <a:r>
              <a:rPr lang="en-GB" sz="2400" b="1" dirty="0">
                <a:latin typeface="Century Gothic" panose="020B0502020202020204" pitchFamily="34" charset="0"/>
                <a:ea typeface="Calibri"/>
                <a:cs typeface="Times New Roman"/>
              </a:rPr>
              <a:t>decorations to hang at home</a:t>
            </a:r>
            <a:r>
              <a:rPr lang="en-GB" sz="2400" b="1" dirty="0" smtClean="0">
                <a:latin typeface="Century Gothic" panose="020B0502020202020204" pitchFamily="34" charset="0"/>
                <a:ea typeface="Calibri"/>
                <a:cs typeface="Times New Roman"/>
              </a:rPr>
              <a:t>.</a:t>
            </a:r>
            <a:endParaRPr lang="en-GB" sz="2800" dirty="0">
              <a:effectLst/>
              <a:latin typeface="Century Gothic" panose="020B0502020202020204" pitchFamily="34" charset="0"/>
              <a:ea typeface="Calibri"/>
              <a:cs typeface="Times New Roman"/>
            </a:endParaRPr>
          </a:p>
        </p:txBody>
      </p:sp>
    </p:spTree>
    <p:extLst>
      <p:ext uri="{BB962C8B-B14F-4D97-AF65-F5344CB8AC3E}">
        <p14:creationId xmlns:p14="http://schemas.microsoft.com/office/powerpoint/2010/main" val="29909185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30094435"/>
              </p:ext>
            </p:extLst>
          </p:nvPr>
        </p:nvGraphicFramePr>
        <p:xfrm>
          <a:off x="323528" y="2714280"/>
          <a:ext cx="8712968" cy="3412744"/>
        </p:xfrm>
        <a:graphic>
          <a:graphicData uri="http://schemas.openxmlformats.org/drawingml/2006/table">
            <a:tbl>
              <a:tblPr firstRow="1" firstCol="1" bandRow="1"/>
              <a:tblGrid>
                <a:gridCol w="8712968"/>
              </a:tblGrid>
              <a:tr h="0">
                <a:tc>
                  <a:txBody>
                    <a:bodyPr/>
                    <a:lstStyle/>
                    <a:p>
                      <a:pPr>
                        <a:lnSpc>
                          <a:spcPct val="115000"/>
                        </a:lnSpc>
                        <a:spcBef>
                          <a:spcPts val="1200"/>
                        </a:spcBef>
                        <a:spcAft>
                          <a:spcPts val="0"/>
                        </a:spcAft>
                      </a:pPr>
                      <a:r>
                        <a:rPr lang="en-GB" sz="1800" dirty="0" smtClean="0">
                          <a:solidFill>
                            <a:srgbClr val="525455"/>
                          </a:solidFill>
                          <a:effectLst/>
                          <a:latin typeface="Arial"/>
                          <a:ea typeface="Times New Roman"/>
                          <a:cs typeface="Times New Roman"/>
                        </a:rPr>
                        <a:t>NSPCC provide everything </a:t>
                      </a:r>
                      <a:r>
                        <a:rPr lang="en-GB" sz="1800" dirty="0">
                          <a:solidFill>
                            <a:srgbClr val="525455"/>
                          </a:solidFill>
                          <a:effectLst/>
                          <a:latin typeface="Arial"/>
                          <a:ea typeface="Times New Roman"/>
                          <a:cs typeface="Times New Roman"/>
                        </a:rPr>
                        <a:t>you need to make your Number Day a success. Our activities and resources can be used in class or by the whole school</a:t>
                      </a:r>
                      <a:r>
                        <a:rPr lang="en-GB" sz="1800" dirty="0" smtClean="0">
                          <a:solidFill>
                            <a:srgbClr val="525455"/>
                          </a:solidFill>
                          <a:effectLst/>
                          <a:latin typeface="Arial"/>
                          <a:ea typeface="Times New Roman"/>
                          <a:cs typeface="Times New Roman"/>
                        </a:rPr>
                        <a:t>.</a:t>
                      </a:r>
                      <a:endParaRPr lang="en-GB" sz="1400" dirty="0">
                        <a:effectLst/>
                        <a:latin typeface="Calibri"/>
                        <a:ea typeface="Calibri"/>
                        <a:cs typeface="Times New Roman"/>
                      </a:endParaRPr>
                    </a:p>
                    <a:p>
                      <a:pPr marL="742950" lvl="1" indent="-285750">
                        <a:lnSpc>
                          <a:spcPct val="115000"/>
                        </a:lnSpc>
                        <a:spcBef>
                          <a:spcPts val="1200"/>
                        </a:spcBef>
                        <a:spcAft>
                          <a:spcPts val="1000"/>
                        </a:spcAft>
                        <a:buSzPts val="1000"/>
                        <a:buFont typeface="Courier New"/>
                        <a:buChar char="o"/>
                        <a:tabLst>
                          <a:tab pos="914400" algn="l"/>
                        </a:tabLst>
                      </a:pPr>
                      <a:r>
                        <a:rPr lang="en-GB" sz="1800" dirty="0">
                          <a:solidFill>
                            <a:srgbClr val="525455"/>
                          </a:solidFill>
                          <a:effectLst/>
                          <a:latin typeface="Arial"/>
                          <a:ea typeface="Times New Roman"/>
                          <a:cs typeface="Times New Roman"/>
                        </a:rPr>
                        <a:t>digital resources you can use in class</a:t>
                      </a:r>
                      <a:endParaRPr lang="en-GB" sz="1400" dirty="0">
                        <a:effectLst/>
                        <a:latin typeface="Calibri"/>
                        <a:ea typeface="Calibri"/>
                        <a:cs typeface="Times New Roman"/>
                      </a:endParaRPr>
                    </a:p>
                    <a:p>
                      <a:pPr marL="742950" lvl="1" indent="-285750">
                        <a:lnSpc>
                          <a:spcPct val="115000"/>
                        </a:lnSpc>
                        <a:spcBef>
                          <a:spcPts val="1200"/>
                        </a:spcBef>
                        <a:spcAft>
                          <a:spcPts val="0"/>
                        </a:spcAft>
                        <a:buSzPts val="1000"/>
                        <a:buFont typeface="Courier New"/>
                        <a:buChar char="o"/>
                        <a:tabLst>
                          <a:tab pos="914400" algn="l"/>
                        </a:tabLst>
                      </a:pPr>
                      <a:r>
                        <a:rPr lang="en-GB" sz="1800" dirty="0">
                          <a:solidFill>
                            <a:srgbClr val="525455"/>
                          </a:solidFill>
                          <a:effectLst/>
                          <a:latin typeface="Arial"/>
                          <a:ea typeface="Times New Roman"/>
                          <a:cs typeface="Times New Roman"/>
                        </a:rPr>
                        <a:t>fundraising tips and ideas to help pupils and teachers raise money</a:t>
                      </a:r>
                      <a:endParaRPr lang="en-GB" sz="1400" dirty="0">
                        <a:effectLst/>
                        <a:latin typeface="Calibri"/>
                        <a:ea typeface="Calibri"/>
                        <a:cs typeface="Times New Roman"/>
                      </a:endParaRPr>
                    </a:p>
                    <a:p>
                      <a:pPr marL="742950" lvl="1" indent="-285750">
                        <a:lnSpc>
                          <a:spcPct val="115000"/>
                        </a:lnSpc>
                        <a:spcBef>
                          <a:spcPts val="1200"/>
                        </a:spcBef>
                        <a:spcAft>
                          <a:spcPts val="0"/>
                        </a:spcAft>
                        <a:buSzPts val="1000"/>
                        <a:buFont typeface="Courier New"/>
                        <a:buChar char="o"/>
                        <a:tabLst>
                          <a:tab pos="914400" algn="l"/>
                        </a:tabLst>
                      </a:pPr>
                      <a:r>
                        <a:rPr lang="en-GB" sz="1800" dirty="0">
                          <a:solidFill>
                            <a:srgbClr val="525455"/>
                          </a:solidFill>
                          <a:effectLst/>
                          <a:latin typeface="Arial"/>
                          <a:ea typeface="Times New Roman"/>
                          <a:cs typeface="Times New Roman"/>
                        </a:rPr>
                        <a:t>maths activities for children of all ages</a:t>
                      </a:r>
                      <a:endParaRPr lang="en-GB" sz="1400" dirty="0">
                        <a:effectLst/>
                        <a:latin typeface="Calibri"/>
                        <a:ea typeface="Calibri"/>
                        <a:cs typeface="Times New Roman"/>
                      </a:endParaRPr>
                    </a:p>
                    <a:p>
                      <a:pPr marL="742950" lvl="1" indent="-285750">
                        <a:lnSpc>
                          <a:spcPct val="115000"/>
                        </a:lnSpc>
                        <a:spcBef>
                          <a:spcPts val="1200"/>
                        </a:spcBef>
                        <a:spcAft>
                          <a:spcPts val="0"/>
                        </a:spcAft>
                        <a:buSzPts val="1000"/>
                        <a:buFont typeface="Courier New"/>
                        <a:buChar char="o"/>
                        <a:tabLst>
                          <a:tab pos="914400" algn="l"/>
                        </a:tabLst>
                      </a:pPr>
                      <a:r>
                        <a:rPr lang="en-GB" sz="1800" dirty="0">
                          <a:solidFill>
                            <a:srgbClr val="525455"/>
                          </a:solidFill>
                          <a:effectLst/>
                          <a:latin typeface="Arial"/>
                          <a:ea typeface="Times New Roman"/>
                          <a:cs typeface="Times New Roman"/>
                        </a:rPr>
                        <a:t>printed posters to promote your event</a:t>
                      </a:r>
                      <a:endParaRPr lang="en-GB" sz="1400" dirty="0">
                        <a:effectLst/>
                        <a:latin typeface="Calibri"/>
                        <a:ea typeface="Calibri"/>
                        <a:cs typeface="Times New Roman"/>
                      </a:endParaRPr>
                    </a:p>
                    <a:p>
                      <a:pPr marL="742950" lvl="1" indent="-285750">
                        <a:lnSpc>
                          <a:spcPct val="115000"/>
                        </a:lnSpc>
                        <a:spcBef>
                          <a:spcPts val="1200"/>
                        </a:spcBef>
                        <a:spcAft>
                          <a:spcPts val="0"/>
                        </a:spcAft>
                        <a:buSzPts val="1000"/>
                        <a:buFont typeface="Courier New"/>
                        <a:buChar char="o"/>
                        <a:tabLst>
                          <a:tab pos="914400" algn="l"/>
                        </a:tabLst>
                      </a:pPr>
                      <a:r>
                        <a:rPr lang="en-GB" sz="1800" dirty="0">
                          <a:solidFill>
                            <a:srgbClr val="525455"/>
                          </a:solidFill>
                          <a:effectLst/>
                          <a:latin typeface="Arial"/>
                          <a:ea typeface="Times New Roman"/>
                          <a:cs typeface="Times New Roman"/>
                        </a:rPr>
                        <a:t>access to teacher resources to keep children safe from harm, supporting your school's safeguarding</a:t>
                      </a:r>
                      <a:r>
                        <a:rPr lang="en-GB" sz="1800" dirty="0" smtClean="0">
                          <a:solidFill>
                            <a:srgbClr val="525455"/>
                          </a:solidFill>
                          <a:effectLst/>
                          <a:latin typeface="Arial"/>
                          <a:ea typeface="Times New Roman"/>
                          <a:cs typeface="Times New Roman"/>
                        </a:rPr>
                        <a:t>.</a:t>
                      </a:r>
                      <a:endParaRPr lang="en-GB" sz="1400" dirty="0">
                        <a:effectLst/>
                        <a:latin typeface="Calibri"/>
                        <a:ea typeface="Calibri"/>
                        <a:cs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3" name="Rectangle 1"/>
          <p:cNvSpPr>
            <a:spLocks noChangeArrowheads="1"/>
          </p:cNvSpPr>
          <p:nvPr/>
        </p:nvSpPr>
        <p:spPr bwMode="auto">
          <a:xfrm>
            <a:off x="179512" y="188640"/>
            <a:ext cx="8856984" cy="584775"/>
          </a:xfrm>
          <a:prstGeom prst="rect">
            <a:avLst/>
          </a:prstGeom>
          <a:noFill/>
          <a:ln>
            <a:noFill/>
          </a:ln>
          <a:effectLst/>
        </p:spPr>
        <p:txBody>
          <a:bodyPr vert="horz" wrap="square" lIns="91440" tIns="45720" rIns="91440" bIns="45720" numCol="1" anchor="t" anchorCtr="0" compatLnSpc="1">
            <a:prstTxWarp prst="textNoShape">
              <a:avLst/>
            </a:prstTxWarp>
            <a:spAutoFit/>
          </a:bodyPr>
          <a:lstStyle>
            <a:lvl1pPr>
              <a:tabLst>
                <a:tab pos="914400" algn="l"/>
              </a:tabLst>
              <a:defRPr>
                <a:solidFill>
                  <a:schemeClr val="tx1"/>
                </a:solidFill>
                <a:latin typeface="Arial" pitchFamily="34" charset="0"/>
                <a:cs typeface="Arial" pitchFamily="34" charset="0"/>
              </a:defRPr>
            </a:lvl1pPr>
            <a:lvl2pPr>
              <a:tabLst>
                <a:tab pos="914400" algn="l"/>
              </a:tabLst>
              <a:defRPr>
                <a:solidFill>
                  <a:schemeClr val="tx1"/>
                </a:solidFill>
                <a:latin typeface="Arial" pitchFamily="34" charset="0"/>
                <a:cs typeface="Arial" pitchFamily="34" charset="0"/>
              </a:defRPr>
            </a:lvl2pPr>
            <a:lvl3pPr>
              <a:tabLst>
                <a:tab pos="914400" algn="l"/>
              </a:tabLst>
              <a:defRPr>
                <a:solidFill>
                  <a:schemeClr val="tx1"/>
                </a:solidFill>
                <a:latin typeface="Arial" pitchFamily="34" charset="0"/>
                <a:cs typeface="Arial" pitchFamily="34" charset="0"/>
              </a:defRPr>
            </a:lvl3pPr>
            <a:lvl4pPr>
              <a:tabLst>
                <a:tab pos="914400" algn="l"/>
              </a:tabLst>
              <a:defRPr>
                <a:solidFill>
                  <a:schemeClr val="tx1"/>
                </a:solidFill>
                <a:latin typeface="Arial" pitchFamily="34" charset="0"/>
                <a:cs typeface="Arial" pitchFamily="34" charset="0"/>
              </a:defRPr>
            </a:lvl4pPr>
            <a:lvl5pPr>
              <a:tabLst>
                <a:tab pos="914400" algn="l"/>
              </a:tabLst>
              <a:defRPr>
                <a:solidFill>
                  <a:schemeClr val="tx1"/>
                </a:solidFill>
                <a:latin typeface="Arial" pitchFamily="34" charset="0"/>
                <a:cs typeface="Arial" pitchFamily="34" charset="0"/>
              </a:defRPr>
            </a:lvl5pPr>
            <a:lvl6pPr fontAlgn="base">
              <a:spcBef>
                <a:spcPct val="0"/>
              </a:spcBef>
              <a:spcAft>
                <a:spcPct val="0"/>
              </a:spcAft>
              <a:tabLst>
                <a:tab pos="914400" algn="l"/>
              </a:tabLst>
              <a:defRPr>
                <a:solidFill>
                  <a:schemeClr val="tx1"/>
                </a:solidFill>
                <a:latin typeface="Arial" pitchFamily="34" charset="0"/>
                <a:cs typeface="Arial" pitchFamily="34" charset="0"/>
              </a:defRPr>
            </a:lvl6pPr>
            <a:lvl7pPr fontAlgn="base">
              <a:spcBef>
                <a:spcPct val="0"/>
              </a:spcBef>
              <a:spcAft>
                <a:spcPct val="0"/>
              </a:spcAft>
              <a:tabLst>
                <a:tab pos="914400" algn="l"/>
              </a:tabLst>
              <a:defRPr>
                <a:solidFill>
                  <a:schemeClr val="tx1"/>
                </a:solidFill>
                <a:latin typeface="Arial" pitchFamily="34" charset="0"/>
                <a:cs typeface="Arial" pitchFamily="34" charset="0"/>
              </a:defRPr>
            </a:lvl7pPr>
            <a:lvl8pPr fontAlgn="base">
              <a:spcBef>
                <a:spcPct val="0"/>
              </a:spcBef>
              <a:spcAft>
                <a:spcPct val="0"/>
              </a:spcAft>
              <a:tabLst>
                <a:tab pos="914400" algn="l"/>
              </a:tabLst>
              <a:defRPr>
                <a:solidFill>
                  <a:schemeClr val="tx1"/>
                </a:solidFill>
                <a:latin typeface="Arial" pitchFamily="34" charset="0"/>
                <a:cs typeface="Arial" pitchFamily="34" charset="0"/>
              </a:defRPr>
            </a:lvl8pPr>
            <a:lvl9pPr fontAlgn="base">
              <a:spcBef>
                <a:spcPct val="0"/>
              </a:spcBef>
              <a:spcAft>
                <a:spcPct val="0"/>
              </a:spcAft>
              <a:tabLst>
                <a:tab pos="914400" algn="l"/>
              </a:tabLs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914400" algn="l"/>
              </a:tabLst>
            </a:pPr>
            <a:r>
              <a:rPr kumimoji="0" lang="en-GB" altLang="en-US" sz="3200" b="1" i="0" u="none" strike="noStrike" cap="none" normalizeH="0" baseline="0" dirty="0" smtClean="0">
                <a:ln>
                  <a:noFill/>
                </a:ln>
                <a:solidFill>
                  <a:srgbClr val="FF0000"/>
                </a:solidFill>
                <a:effectLst/>
                <a:latin typeface="Century Gothic" pitchFamily="34" charset="0"/>
                <a:ea typeface="Calibri" pitchFamily="34" charset="0"/>
                <a:cs typeface="Times New Roman" pitchFamily="18" charset="0"/>
              </a:rPr>
              <a:t>Friday 2</a:t>
            </a:r>
            <a:r>
              <a:rPr kumimoji="0" lang="en-GB" altLang="en-US" sz="3200" b="1" i="0" u="none" strike="noStrike" cap="none" normalizeH="0" baseline="30000" dirty="0" smtClean="0">
                <a:ln>
                  <a:noFill/>
                </a:ln>
                <a:solidFill>
                  <a:srgbClr val="FF0000"/>
                </a:solidFill>
                <a:effectLst/>
                <a:latin typeface="Century Gothic" pitchFamily="34" charset="0"/>
                <a:ea typeface="Calibri" pitchFamily="34" charset="0"/>
                <a:cs typeface="Times New Roman" pitchFamily="18" charset="0"/>
              </a:rPr>
              <a:t>nd</a:t>
            </a:r>
            <a:r>
              <a:rPr kumimoji="0" lang="en-GB" altLang="en-US" sz="3200" b="1" i="0" u="none" strike="noStrike" cap="none" normalizeH="0" baseline="0" dirty="0" smtClean="0">
                <a:ln>
                  <a:noFill/>
                </a:ln>
                <a:solidFill>
                  <a:srgbClr val="FF0000"/>
                </a:solidFill>
                <a:effectLst/>
                <a:latin typeface="Century Gothic" pitchFamily="34" charset="0"/>
                <a:ea typeface="Calibri" pitchFamily="34" charset="0"/>
                <a:cs typeface="Times New Roman" pitchFamily="18" charset="0"/>
              </a:rPr>
              <a:t> February</a:t>
            </a:r>
            <a:endParaRPr kumimoji="0" lang="en-GB" altLang="en-US" sz="1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Picture 3" descr="Number Day logo"/>
          <p:cNvPicPr/>
          <p:nvPr/>
        </p:nvPicPr>
        <p:blipFill>
          <a:blip r:embed="rId2">
            <a:extLst>
              <a:ext uri="{28A0092B-C50C-407E-A947-70E740481C1C}">
                <a14:useLocalDpi xmlns:a14="http://schemas.microsoft.com/office/drawing/2010/main" val="0"/>
              </a:ext>
            </a:extLst>
          </a:blip>
          <a:srcRect/>
          <a:stretch>
            <a:fillRect/>
          </a:stretch>
        </p:blipFill>
        <p:spPr bwMode="auto">
          <a:xfrm>
            <a:off x="0" y="26325"/>
            <a:ext cx="4781550" cy="2687955"/>
          </a:xfrm>
          <a:prstGeom prst="rect">
            <a:avLst/>
          </a:prstGeom>
          <a:noFill/>
          <a:ln>
            <a:noFill/>
          </a:ln>
        </p:spPr>
      </p:pic>
    </p:spTree>
    <p:extLst>
      <p:ext uri="{BB962C8B-B14F-4D97-AF65-F5344CB8AC3E}">
        <p14:creationId xmlns:p14="http://schemas.microsoft.com/office/powerpoint/2010/main" val="10706251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88640"/>
            <a:ext cx="8640960" cy="5644622"/>
          </a:xfrm>
          <a:prstGeom prst="rect">
            <a:avLst/>
          </a:prstGeom>
        </p:spPr>
        <p:txBody>
          <a:bodyPr wrap="square">
            <a:spAutoFit/>
          </a:bodyPr>
          <a:lstStyle/>
          <a:p>
            <a:pPr>
              <a:lnSpc>
                <a:spcPct val="115000"/>
              </a:lnSpc>
              <a:spcAft>
                <a:spcPts val="1000"/>
              </a:spcAft>
            </a:pPr>
            <a:r>
              <a:rPr lang="en-GB" sz="3200" b="1" dirty="0" smtClean="0">
                <a:solidFill>
                  <a:srgbClr val="FF0000"/>
                </a:solidFill>
                <a:latin typeface="Century Gothic"/>
                <a:ea typeface="Calibri"/>
                <a:cs typeface="Times New Roman"/>
              </a:rPr>
              <a:t>Wednesday</a:t>
            </a:r>
            <a:r>
              <a:rPr lang="en-GB" sz="3200" b="1" dirty="0">
                <a:solidFill>
                  <a:srgbClr val="FF0000"/>
                </a:solidFill>
                <a:latin typeface="Century Gothic"/>
                <a:ea typeface="Calibri"/>
                <a:cs typeface="Times New Roman"/>
              </a:rPr>
              <a:t>	14</a:t>
            </a:r>
            <a:r>
              <a:rPr lang="en-GB" sz="3200" b="1" baseline="30000" dirty="0">
                <a:solidFill>
                  <a:srgbClr val="FF0000"/>
                </a:solidFill>
                <a:latin typeface="Century Gothic"/>
                <a:ea typeface="Calibri"/>
                <a:cs typeface="Times New Roman"/>
              </a:rPr>
              <a:t>th</a:t>
            </a:r>
            <a:r>
              <a:rPr lang="en-GB" sz="3200" b="1" dirty="0">
                <a:solidFill>
                  <a:srgbClr val="FF0000"/>
                </a:solidFill>
                <a:latin typeface="Century Gothic"/>
                <a:ea typeface="Calibri"/>
                <a:cs typeface="Times New Roman"/>
              </a:rPr>
              <a:t> March</a:t>
            </a:r>
            <a:endParaRPr lang="en-GB" sz="3200" dirty="0">
              <a:latin typeface="Calibri"/>
              <a:ea typeface="Calibri"/>
              <a:cs typeface="Times New Roman"/>
            </a:endParaRPr>
          </a:p>
          <a:p>
            <a:pPr>
              <a:lnSpc>
                <a:spcPct val="115000"/>
              </a:lnSpc>
              <a:spcAft>
                <a:spcPts val="1000"/>
              </a:spcAft>
            </a:pPr>
            <a:r>
              <a:rPr lang="en-GB" sz="2000" b="1" dirty="0" smtClean="0">
                <a:latin typeface="Century Gothic"/>
                <a:ea typeface="Calibri"/>
                <a:cs typeface="Times New Roman"/>
              </a:rPr>
              <a:t>Competitions and activities using the resources</a:t>
            </a:r>
            <a:br>
              <a:rPr lang="en-GB" sz="2000" b="1" dirty="0" smtClean="0">
                <a:latin typeface="Century Gothic"/>
                <a:ea typeface="Calibri"/>
                <a:cs typeface="Times New Roman"/>
              </a:rPr>
            </a:br>
            <a:r>
              <a:rPr lang="en-GB" sz="2000" b="1" dirty="0" smtClean="0">
                <a:latin typeface="Century Gothic"/>
                <a:ea typeface="Calibri"/>
                <a:cs typeface="Times New Roman"/>
              </a:rPr>
              <a:t>shared at </a:t>
            </a:r>
            <a:r>
              <a:rPr lang="en-GB" sz="2000" b="1" u="sng" dirty="0" smtClean="0">
                <a:solidFill>
                  <a:srgbClr val="0000FF"/>
                </a:solidFill>
                <a:latin typeface="Century Gothic"/>
                <a:ea typeface="Calibri"/>
                <a:cs typeface="Times New Roman"/>
                <a:hlinkClick r:id="rId2"/>
              </a:rPr>
              <a:t>http://www.piday.org/</a:t>
            </a:r>
            <a:r>
              <a:rPr lang="en-GB" sz="2000" b="1" dirty="0" smtClean="0">
                <a:solidFill>
                  <a:srgbClr val="FF0000"/>
                </a:solidFill>
                <a:latin typeface="Century Gothic"/>
                <a:ea typeface="Calibri"/>
                <a:cs typeface="Times New Roman"/>
              </a:rPr>
              <a:t> </a:t>
            </a:r>
            <a:endParaRPr lang="en-GB" sz="2000" dirty="0" smtClean="0">
              <a:latin typeface="Calibri"/>
              <a:ea typeface="Calibri"/>
              <a:cs typeface="Times New Roman"/>
            </a:endParaRPr>
          </a:p>
          <a:p>
            <a:pPr>
              <a:lnSpc>
                <a:spcPct val="115000"/>
              </a:lnSpc>
              <a:spcAft>
                <a:spcPts val="1000"/>
              </a:spcAft>
            </a:pPr>
            <a:r>
              <a:rPr lang="en-GB" sz="2000" b="1" dirty="0" smtClean="0">
                <a:latin typeface="Century Gothic"/>
                <a:ea typeface="Calibri"/>
                <a:cs typeface="Times New Roman"/>
              </a:rPr>
              <a:t>Similar to Fibonacci Day…</a:t>
            </a:r>
            <a:endParaRPr lang="en-GB" sz="2000" dirty="0" smtClean="0">
              <a:latin typeface="Calibri"/>
              <a:ea typeface="Calibri"/>
              <a:cs typeface="Times New Roman"/>
            </a:endParaRPr>
          </a:p>
          <a:p>
            <a:pPr lvl="0">
              <a:lnSpc>
                <a:spcPct val="115000"/>
              </a:lnSpc>
              <a:spcAft>
                <a:spcPts val="0"/>
              </a:spcAft>
            </a:pPr>
            <a:r>
              <a:rPr lang="en-GB" sz="2000" b="1" dirty="0" smtClean="0">
                <a:latin typeface="Century Gothic"/>
                <a:ea typeface="Calibri"/>
                <a:cs typeface="Times New Roman"/>
              </a:rPr>
              <a:t>BIDMAS Day PowerPoint presentation to be</a:t>
            </a:r>
            <a:br>
              <a:rPr lang="en-GB" sz="2000" b="1" dirty="0" smtClean="0">
                <a:latin typeface="Century Gothic"/>
                <a:ea typeface="Calibri"/>
                <a:cs typeface="Times New Roman"/>
              </a:rPr>
            </a:br>
            <a:r>
              <a:rPr lang="en-GB" sz="2000" b="1" dirty="0" smtClean="0">
                <a:latin typeface="Century Gothic"/>
                <a:ea typeface="Calibri"/>
                <a:cs typeface="Times New Roman"/>
              </a:rPr>
              <a:t>shared</a:t>
            </a:r>
            <a:r>
              <a:rPr lang="en-GB" sz="2000" b="1" dirty="0">
                <a:latin typeface="Century Gothic"/>
                <a:ea typeface="Calibri"/>
                <a:cs typeface="Times New Roman"/>
              </a:rPr>
              <a:t> </a:t>
            </a:r>
            <a:r>
              <a:rPr lang="en-GB" sz="2000" b="1" dirty="0" smtClean="0">
                <a:latin typeface="Century Gothic"/>
                <a:ea typeface="Calibri"/>
                <a:cs typeface="Times New Roman"/>
              </a:rPr>
              <a:t>at the start of every lesson throughout the day</a:t>
            </a:r>
            <a:endParaRPr lang="en-GB" sz="2000" dirty="0" smtClean="0">
              <a:latin typeface="Calibri"/>
              <a:ea typeface="Calibri"/>
              <a:cs typeface="Times New Roman"/>
            </a:endParaRPr>
          </a:p>
          <a:p>
            <a:pPr marL="742950" lvl="1" indent="-285750">
              <a:lnSpc>
                <a:spcPct val="115000"/>
              </a:lnSpc>
              <a:spcAft>
                <a:spcPts val="0"/>
              </a:spcAft>
              <a:buFont typeface="Courier New"/>
              <a:buChar char="o"/>
            </a:pPr>
            <a:r>
              <a:rPr lang="en-GB" sz="2000" b="1" dirty="0" smtClean="0">
                <a:latin typeface="Century Gothic"/>
                <a:ea typeface="Calibri"/>
                <a:cs typeface="Times New Roman"/>
              </a:rPr>
              <a:t>Slide 1 – What is Pi and why is it special? (video)</a:t>
            </a:r>
            <a:endParaRPr lang="en-GB" sz="2000" dirty="0" smtClean="0">
              <a:latin typeface="Calibri"/>
              <a:ea typeface="Calibri"/>
              <a:cs typeface="Times New Roman"/>
            </a:endParaRPr>
          </a:p>
          <a:p>
            <a:pPr marL="742950" lvl="1" indent="-285750">
              <a:lnSpc>
                <a:spcPct val="115000"/>
              </a:lnSpc>
              <a:spcAft>
                <a:spcPts val="0"/>
              </a:spcAft>
              <a:buFont typeface="Courier New"/>
              <a:buChar char="o"/>
            </a:pPr>
            <a:r>
              <a:rPr lang="en-GB" sz="2000" b="1" dirty="0" smtClean="0">
                <a:latin typeface="Century Gothic"/>
                <a:ea typeface="Calibri"/>
                <a:cs typeface="Times New Roman"/>
              </a:rPr>
              <a:t>Slide 2 – Pi in Nature (videos)</a:t>
            </a:r>
            <a:endParaRPr lang="en-GB" sz="2000" dirty="0" smtClean="0">
              <a:latin typeface="Calibri"/>
              <a:ea typeface="Calibri"/>
              <a:cs typeface="Times New Roman"/>
            </a:endParaRPr>
          </a:p>
          <a:p>
            <a:pPr marL="742950" lvl="1" indent="-285750">
              <a:lnSpc>
                <a:spcPct val="115000"/>
              </a:lnSpc>
              <a:spcAft>
                <a:spcPts val="0"/>
              </a:spcAft>
              <a:buFont typeface="Courier New"/>
              <a:buChar char="o"/>
            </a:pPr>
            <a:r>
              <a:rPr lang="en-GB" sz="2000" b="1" dirty="0" smtClean="0">
                <a:latin typeface="Century Gothic"/>
                <a:ea typeface="Calibri"/>
                <a:cs typeface="Times New Roman"/>
              </a:rPr>
              <a:t>Slide 3 – Calculating circumference and arc length</a:t>
            </a:r>
            <a:endParaRPr lang="en-GB" sz="2000" dirty="0" smtClean="0">
              <a:latin typeface="Calibri"/>
              <a:ea typeface="Calibri"/>
              <a:cs typeface="Times New Roman"/>
            </a:endParaRPr>
          </a:p>
          <a:p>
            <a:pPr marL="742950" lvl="1" indent="-285750">
              <a:lnSpc>
                <a:spcPct val="115000"/>
              </a:lnSpc>
              <a:spcAft>
                <a:spcPts val="0"/>
              </a:spcAft>
              <a:buFont typeface="Courier New"/>
              <a:buChar char="o"/>
            </a:pPr>
            <a:r>
              <a:rPr lang="en-GB" sz="2000" b="1" dirty="0" smtClean="0">
                <a:latin typeface="Century Gothic"/>
                <a:ea typeface="Calibri"/>
                <a:cs typeface="Times New Roman"/>
              </a:rPr>
              <a:t>Slide 4 – Calculating area (differentiated)</a:t>
            </a:r>
            <a:endParaRPr lang="en-GB" sz="2000" dirty="0" smtClean="0">
              <a:latin typeface="Calibri"/>
              <a:ea typeface="Calibri"/>
              <a:cs typeface="Times New Roman"/>
            </a:endParaRPr>
          </a:p>
          <a:p>
            <a:pPr marL="742950" lvl="1" indent="-285750">
              <a:lnSpc>
                <a:spcPct val="115000"/>
              </a:lnSpc>
              <a:spcAft>
                <a:spcPts val="0"/>
              </a:spcAft>
              <a:buFont typeface="Courier New"/>
              <a:buChar char="o"/>
            </a:pPr>
            <a:r>
              <a:rPr lang="en-GB" sz="2000" b="1" dirty="0" smtClean="0">
                <a:latin typeface="Century Gothic"/>
                <a:ea typeface="Calibri"/>
                <a:cs typeface="Times New Roman"/>
              </a:rPr>
              <a:t>Slide 5 – Pi and other irrational numbers</a:t>
            </a:r>
          </a:p>
          <a:p>
            <a:pPr marL="742950" lvl="1" indent="-285750">
              <a:lnSpc>
                <a:spcPct val="115000"/>
              </a:lnSpc>
              <a:spcAft>
                <a:spcPts val="0"/>
              </a:spcAft>
              <a:buFont typeface="Courier New"/>
              <a:buChar char="o"/>
            </a:pPr>
            <a:endParaRPr lang="en-GB" sz="2000" dirty="0" smtClean="0">
              <a:latin typeface="Calibri"/>
              <a:ea typeface="Calibri"/>
              <a:cs typeface="Times New Roman"/>
            </a:endParaRPr>
          </a:p>
          <a:p>
            <a:pPr marL="342900" lvl="0" indent="-342900">
              <a:lnSpc>
                <a:spcPct val="115000"/>
              </a:lnSpc>
              <a:spcAft>
                <a:spcPts val="1000"/>
              </a:spcAft>
              <a:buFont typeface="Symbol"/>
              <a:buChar char=""/>
            </a:pPr>
            <a:r>
              <a:rPr lang="en-GB" sz="2000" b="1" dirty="0" smtClean="0">
                <a:latin typeface="Century Gothic"/>
                <a:ea typeface="Calibri"/>
                <a:cs typeface="Times New Roman"/>
              </a:rPr>
              <a:t>Competition for who can remember the most digits of Pi – prizes to be awarded in each year group.</a:t>
            </a:r>
            <a:endParaRPr lang="en-GB" sz="2000" dirty="0">
              <a:effectLst/>
              <a:latin typeface="Calibri"/>
              <a:ea typeface="Calibri"/>
              <a:cs typeface="Times New Roman"/>
            </a:endParaRPr>
          </a:p>
        </p:txBody>
      </p:sp>
      <p:pic>
        <p:nvPicPr>
          <p:cNvPr id="5" name="Picture 4" descr="http://universe.byu.edu/wp-content/uploads/2015/03/pi-day-numbers-4.png"/>
          <p:cNvPicPr/>
          <p:nvPr/>
        </p:nvPicPr>
        <p:blipFill>
          <a:blip r:embed="rId3">
            <a:extLst>
              <a:ext uri="{28A0092B-C50C-407E-A947-70E740481C1C}">
                <a14:useLocalDpi xmlns:a14="http://schemas.microsoft.com/office/drawing/2010/main" val="0"/>
              </a:ext>
            </a:extLst>
          </a:blip>
          <a:srcRect/>
          <a:stretch>
            <a:fillRect/>
          </a:stretch>
        </p:blipFill>
        <p:spPr bwMode="auto">
          <a:xfrm>
            <a:off x="5508104" y="-222849"/>
            <a:ext cx="4229100" cy="3224530"/>
          </a:xfrm>
          <a:prstGeom prst="rect">
            <a:avLst/>
          </a:prstGeom>
          <a:noFill/>
          <a:ln>
            <a:noFill/>
          </a:ln>
        </p:spPr>
      </p:pic>
    </p:spTree>
    <p:extLst>
      <p:ext uri="{BB962C8B-B14F-4D97-AF65-F5344CB8AC3E}">
        <p14:creationId xmlns:p14="http://schemas.microsoft.com/office/powerpoint/2010/main" val="18875885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00161229"/>
              </p:ext>
            </p:extLst>
          </p:nvPr>
        </p:nvGraphicFramePr>
        <p:xfrm>
          <a:off x="467544" y="3140968"/>
          <a:ext cx="7992888" cy="2088232"/>
        </p:xfrm>
        <a:graphic>
          <a:graphicData uri="http://schemas.openxmlformats.org/drawingml/2006/table">
            <a:tbl>
              <a:tblPr firstRow="1" firstCol="1" bandRow="1"/>
              <a:tblGrid>
                <a:gridCol w="1446382"/>
                <a:gridCol w="2004582"/>
                <a:gridCol w="2039750"/>
                <a:gridCol w="2502174"/>
              </a:tblGrid>
              <a:tr h="0">
                <a:tc gridSpan="2">
                  <a:txBody>
                    <a:bodyPr/>
                    <a:lstStyle/>
                    <a:p>
                      <a:pPr>
                        <a:lnSpc>
                          <a:spcPct val="115000"/>
                        </a:lnSpc>
                        <a:spcAft>
                          <a:spcPts val="0"/>
                        </a:spcAft>
                      </a:pPr>
                      <a:r>
                        <a:rPr lang="en-GB" sz="2100" b="1" dirty="0">
                          <a:effectLst/>
                          <a:latin typeface="Century Gothic"/>
                          <a:ea typeface="Calibri"/>
                          <a:cs typeface="Times New Roman"/>
                        </a:rPr>
                        <a:t>Name:</a:t>
                      </a:r>
                      <a:endParaRPr lang="en-GB"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lnSpc>
                          <a:spcPct val="115000"/>
                        </a:lnSpc>
                        <a:spcAft>
                          <a:spcPts val="0"/>
                        </a:spcAft>
                      </a:pPr>
                      <a:r>
                        <a:rPr lang="en-GB" sz="2100" b="1" dirty="0">
                          <a:effectLst/>
                          <a:latin typeface="Century Gothic"/>
                          <a:ea typeface="Calibri"/>
                          <a:cs typeface="Times New Roman"/>
                        </a:rPr>
                        <a:t>Form:</a:t>
                      </a:r>
                      <a:endParaRPr lang="en-GB"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r>
              <a:tr h="0">
                <a:tc gridSpan="2">
                  <a:txBody>
                    <a:bodyPr/>
                    <a:lstStyle/>
                    <a:p>
                      <a:pPr>
                        <a:lnSpc>
                          <a:spcPct val="115000"/>
                        </a:lnSpc>
                        <a:spcAft>
                          <a:spcPts val="0"/>
                        </a:spcAft>
                      </a:pPr>
                      <a:r>
                        <a:rPr lang="en-GB" sz="2100" b="1">
                          <a:effectLst/>
                          <a:latin typeface="Century Gothic"/>
                          <a:ea typeface="Calibri"/>
                          <a:cs typeface="Times New Roman"/>
                        </a:rPr>
                        <a:t>Who?</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nSpc>
                          <a:spcPct val="115000"/>
                        </a:lnSpc>
                        <a:spcAft>
                          <a:spcPts val="0"/>
                        </a:spcAft>
                      </a:pPr>
                      <a:r>
                        <a:rPr lang="en-GB" sz="2100" b="1">
                          <a:effectLst/>
                          <a:latin typeface="Century Gothic"/>
                          <a:ea typeface="Calibri"/>
                          <a:cs typeface="Times New Roman"/>
                        </a:rPr>
                        <a:t>When?</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100" b="1">
                          <a:effectLst/>
                          <a:latin typeface="Century Gothic"/>
                          <a:ea typeface="Calibri"/>
                          <a:cs typeface="Times New Roman"/>
                        </a:rPr>
                        <a:t>What?</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2140">
                <a:tc>
                  <a:txBody>
                    <a:bodyPr/>
                    <a:lstStyle/>
                    <a:p>
                      <a:pPr>
                        <a:lnSpc>
                          <a:spcPct val="115000"/>
                        </a:lnSpc>
                        <a:spcAft>
                          <a:spcPts val="0"/>
                        </a:spcAft>
                      </a:pP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100" b="1">
                          <a:effectLst/>
                          <a:latin typeface="Century Gothic"/>
                          <a:ea typeface="Calibri"/>
                          <a:cs typeface="Times New Roman"/>
                        </a:rPr>
                        <a:t>Pythagoras</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100" b="1">
                          <a:effectLst/>
                          <a:latin typeface="Century Gothic"/>
                          <a:ea typeface="Calibri"/>
                          <a:cs typeface="Times New Roman"/>
                        </a:rPr>
                        <a:t> </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spcAft>
                          <a:spcPts val="0"/>
                        </a:spcAft>
                      </a:pPr>
                      <a:r>
                        <a:rPr lang="en-GB" sz="1100" b="1" dirty="0">
                          <a:effectLst/>
                          <a:latin typeface="Century Gothic"/>
                          <a:ea typeface="Calibri"/>
                          <a:cs typeface="Times New Roman"/>
                        </a:rPr>
                        <a:t>Best known for discovering the Pythagorean Theorem which states that states that the square of the hypotenuse (the side opposite the right angle) is equal to the sum of the squares of the other two sides. </a:t>
                      </a:r>
                      <a:endParaRPr lang="en-GB"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4"/>
          <p:cNvSpPr>
            <a:spLocks noChangeArrowheads="1"/>
          </p:cNvSpPr>
          <p:nvPr/>
        </p:nvSpPr>
        <p:spPr bwMode="auto">
          <a:xfrm>
            <a:off x="207977" y="292715"/>
            <a:ext cx="7992888"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3200" b="1" i="0" u="none" strike="noStrike" cap="none" normalizeH="0" baseline="0" dirty="0" smtClean="0">
                <a:ln>
                  <a:noFill/>
                </a:ln>
                <a:solidFill>
                  <a:srgbClr val="FF0000"/>
                </a:solidFill>
                <a:effectLst/>
                <a:latin typeface="Century Gothic" pitchFamily="34" charset="0"/>
                <a:ea typeface="Calibri" pitchFamily="34" charset="0"/>
                <a:cs typeface="Times New Roman" pitchFamily="18" charset="0"/>
              </a:rPr>
              <a:t>Famous Mathematicians Hunt</a:t>
            </a:r>
            <a:endParaRPr kumimoji="0" lang="en-GB" alt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400" b="1" i="0" u="none" strike="noStrike" cap="none" normalizeH="0" baseline="0" dirty="0" smtClean="0">
                <a:ln>
                  <a:noFill/>
                </a:ln>
                <a:solidFill>
                  <a:schemeClr val="tx1"/>
                </a:solidFill>
                <a:effectLst/>
                <a:latin typeface="Century Gothic" pitchFamily="34" charset="0"/>
                <a:ea typeface="Calibri" pitchFamily="34" charset="0"/>
                <a:cs typeface="Times New Roman" pitchFamily="18" charset="0"/>
              </a:rPr>
              <a:t>Posters about 20 famous mathematicians hidden around the school.</a:t>
            </a:r>
            <a:endParaRPr kumimoji="0" lang="en-GB" altLang="en-U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400" b="1" i="0" u="none" strike="noStrike" cap="none" normalizeH="0" baseline="0" dirty="0" smtClean="0">
                <a:ln>
                  <a:noFill/>
                </a:ln>
                <a:solidFill>
                  <a:schemeClr val="tx1"/>
                </a:solidFill>
                <a:effectLst/>
                <a:latin typeface="Century Gothic" pitchFamily="34" charset="0"/>
                <a:ea typeface="Calibri" pitchFamily="34" charset="0"/>
                <a:cs typeface="Times New Roman" pitchFamily="18" charset="0"/>
              </a:rPr>
              <a:t>Students collect information about these Mathematicians by filling in missing key information on entry form.</a:t>
            </a:r>
            <a:endParaRPr kumimoji="0" lang="en-GB" altLang="en-US" sz="2400" b="0" i="0" u="none" strike="noStrike" cap="none" normalizeH="0" baseline="0" dirty="0" smtClean="0">
              <a:ln>
                <a:noFill/>
              </a:ln>
              <a:solidFill>
                <a:schemeClr val="tx1"/>
              </a:solidFill>
              <a:effectLst/>
            </a:endParaRPr>
          </a:p>
        </p:txBody>
      </p:sp>
      <p:pic>
        <p:nvPicPr>
          <p:cNvPr id="1027" name="Picture 15" descr="Image result for pythagor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612" y="3933056"/>
            <a:ext cx="942975" cy="112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2246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ukmt"/>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9184" y="260648"/>
            <a:ext cx="2232248" cy="2016224"/>
          </a:xfrm>
          <a:prstGeom prst="rect">
            <a:avLst/>
          </a:prstGeom>
          <a:noFill/>
          <a:ln>
            <a:noFill/>
          </a:ln>
        </p:spPr>
      </p:pic>
      <p:sp>
        <p:nvSpPr>
          <p:cNvPr id="4" name="Rectangle 3"/>
          <p:cNvSpPr/>
          <p:nvPr/>
        </p:nvSpPr>
        <p:spPr>
          <a:xfrm>
            <a:off x="467544" y="2564904"/>
            <a:ext cx="8208912" cy="3209084"/>
          </a:xfrm>
          <a:prstGeom prst="rect">
            <a:avLst/>
          </a:prstGeom>
        </p:spPr>
        <p:txBody>
          <a:bodyPr wrap="square">
            <a:spAutoFit/>
          </a:bodyPr>
          <a:lstStyle/>
          <a:p>
            <a:pPr marL="63500">
              <a:spcAft>
                <a:spcPts val="0"/>
              </a:spcAft>
            </a:pPr>
            <a:r>
              <a:rPr lang="en-US" b="1" kern="0" dirty="0">
                <a:solidFill>
                  <a:srgbClr val="A32591"/>
                </a:solidFill>
                <a:uFill>
                  <a:solidFill>
                    <a:srgbClr val="000000"/>
                  </a:solidFill>
                </a:uFill>
                <a:latin typeface="Verdana"/>
                <a:ea typeface="Calibri"/>
                <a:cs typeface="Calibri"/>
              </a:rPr>
              <a:t>Junior Mathematical Challenge	</a:t>
            </a:r>
            <a:endParaRPr lang="en-GB" b="1" u="sng" kern="0" dirty="0">
              <a:uFill>
                <a:solidFill>
                  <a:srgbClr val="000000"/>
                </a:solidFill>
              </a:uFill>
              <a:latin typeface="Calibri"/>
              <a:ea typeface="Calibri"/>
              <a:cs typeface="Calibri"/>
            </a:endParaRPr>
          </a:p>
          <a:p>
            <a:pPr marL="63500">
              <a:spcAft>
                <a:spcPts val="0"/>
              </a:spcAft>
            </a:pPr>
            <a:r>
              <a:rPr lang="en-US" b="1" kern="0" dirty="0">
                <a:solidFill>
                  <a:srgbClr val="666666"/>
                </a:solidFill>
                <a:uFill>
                  <a:solidFill>
                    <a:srgbClr val="000000"/>
                  </a:solidFill>
                </a:uFill>
                <a:latin typeface="Verdana"/>
                <a:ea typeface="Calibri"/>
                <a:cs typeface="Calibri"/>
              </a:rPr>
              <a:t>Thursday 1 February 2018</a:t>
            </a:r>
            <a:endParaRPr lang="en-GB" b="1" u="sng" kern="0" dirty="0">
              <a:uFill>
                <a:solidFill>
                  <a:srgbClr val="000000"/>
                </a:solidFill>
              </a:uFill>
              <a:latin typeface="Calibri"/>
              <a:ea typeface="Calibri"/>
              <a:cs typeface="Calibri"/>
            </a:endParaRPr>
          </a:p>
          <a:p>
            <a:pPr marL="63500">
              <a:spcAft>
                <a:spcPts val="0"/>
              </a:spcAft>
            </a:pPr>
            <a:r>
              <a:rPr lang="en-US" b="1" kern="0" dirty="0">
                <a:solidFill>
                  <a:srgbClr val="666666"/>
                </a:solidFill>
                <a:uFill>
                  <a:solidFill>
                    <a:srgbClr val="000000"/>
                  </a:solidFill>
                </a:uFill>
                <a:latin typeface="Verdana"/>
                <a:ea typeface="Calibri"/>
                <a:cs typeface="Calibri"/>
              </a:rPr>
              <a:t> </a:t>
            </a:r>
            <a:endParaRPr lang="en-GB" b="1" u="sng" kern="0" dirty="0">
              <a:uFill>
                <a:solidFill>
                  <a:srgbClr val="000000"/>
                </a:solidFill>
              </a:uFill>
              <a:latin typeface="Calibri"/>
              <a:ea typeface="Calibri"/>
              <a:cs typeface="Calibri"/>
            </a:endParaRPr>
          </a:p>
          <a:p>
            <a:pPr marL="63500">
              <a:spcAft>
                <a:spcPts val="0"/>
              </a:spcAft>
            </a:pPr>
            <a:r>
              <a:rPr lang="en-US" b="1" kern="0" dirty="0">
                <a:solidFill>
                  <a:srgbClr val="666666"/>
                </a:solidFill>
                <a:uFill>
                  <a:solidFill>
                    <a:srgbClr val="000000"/>
                  </a:solidFill>
                </a:uFill>
                <a:latin typeface="Verdana"/>
                <a:ea typeface="Calibri"/>
                <a:cs typeface="Calibri"/>
              </a:rPr>
              <a:t>Top 30 or so students from each </a:t>
            </a:r>
            <a:r>
              <a:rPr lang="en-US" b="1" kern="0" dirty="0" smtClean="0">
                <a:solidFill>
                  <a:srgbClr val="666666"/>
                </a:solidFill>
                <a:uFill>
                  <a:solidFill>
                    <a:srgbClr val="000000"/>
                  </a:solidFill>
                </a:uFill>
                <a:latin typeface="Verdana"/>
                <a:ea typeface="Calibri"/>
                <a:cs typeface="Calibri"/>
              </a:rPr>
              <a:t>year </a:t>
            </a:r>
            <a:r>
              <a:rPr lang="en-US" b="1" kern="0" dirty="0">
                <a:solidFill>
                  <a:srgbClr val="666666"/>
                </a:solidFill>
                <a:uFill>
                  <a:solidFill>
                    <a:srgbClr val="000000"/>
                  </a:solidFill>
                </a:uFill>
                <a:latin typeface="Verdana"/>
                <a:ea typeface="Calibri"/>
                <a:cs typeface="Calibri"/>
              </a:rPr>
              <a:t>group based on ability and results.</a:t>
            </a:r>
            <a:endParaRPr lang="en-GB" b="1" u="sng" kern="0" dirty="0">
              <a:uFill>
                <a:solidFill>
                  <a:srgbClr val="000000"/>
                </a:solidFill>
              </a:uFill>
              <a:latin typeface="Calibri"/>
              <a:ea typeface="Calibri"/>
              <a:cs typeface="Calibri"/>
            </a:endParaRPr>
          </a:p>
          <a:p>
            <a:pPr>
              <a:lnSpc>
                <a:spcPct val="115000"/>
              </a:lnSpc>
              <a:spcAft>
                <a:spcPts val="1000"/>
              </a:spcAft>
            </a:pPr>
            <a:r>
              <a:rPr lang="en-GB" sz="2800" b="1" dirty="0">
                <a:latin typeface="Century Gothic"/>
                <a:ea typeface="Calibri"/>
                <a:cs typeface="Times New Roman"/>
              </a:rPr>
              <a:t> </a:t>
            </a:r>
            <a:endParaRPr lang="en-GB" sz="1200" dirty="0">
              <a:latin typeface="Calibri"/>
              <a:ea typeface="Calibri"/>
              <a:cs typeface="Times New Roman"/>
            </a:endParaRPr>
          </a:p>
          <a:p>
            <a:pPr marL="63500">
              <a:spcAft>
                <a:spcPts val="0"/>
              </a:spcAft>
            </a:pPr>
            <a:r>
              <a:rPr lang="en-US" b="1" kern="0" dirty="0">
                <a:solidFill>
                  <a:srgbClr val="A32591"/>
                </a:solidFill>
                <a:uFill>
                  <a:solidFill>
                    <a:srgbClr val="000000"/>
                  </a:solidFill>
                </a:uFill>
                <a:latin typeface="Verdana"/>
                <a:ea typeface="Calibri"/>
                <a:cs typeface="Calibri"/>
              </a:rPr>
              <a:t>Intermediate Mathematical Challenge	</a:t>
            </a:r>
            <a:endParaRPr lang="en-GB" b="1" u="sng" kern="0" dirty="0">
              <a:uFill>
                <a:solidFill>
                  <a:srgbClr val="000000"/>
                </a:solidFill>
              </a:uFill>
              <a:latin typeface="Calibri"/>
              <a:ea typeface="Calibri"/>
              <a:cs typeface="Calibri"/>
            </a:endParaRPr>
          </a:p>
          <a:p>
            <a:pPr marL="63500">
              <a:spcAft>
                <a:spcPts val="0"/>
              </a:spcAft>
            </a:pPr>
            <a:r>
              <a:rPr lang="en-US" b="1" kern="0" dirty="0">
                <a:solidFill>
                  <a:srgbClr val="666666"/>
                </a:solidFill>
                <a:uFill>
                  <a:solidFill>
                    <a:srgbClr val="000000"/>
                  </a:solidFill>
                </a:uFill>
                <a:latin typeface="Verdana"/>
                <a:ea typeface="Calibri"/>
                <a:cs typeface="Calibri"/>
              </a:rPr>
              <a:t>Thursday 26 April 2018</a:t>
            </a:r>
            <a:endParaRPr lang="en-GB" b="1" u="sng" kern="0" dirty="0">
              <a:uFill>
                <a:solidFill>
                  <a:srgbClr val="000000"/>
                </a:solidFill>
              </a:uFill>
              <a:latin typeface="Calibri"/>
              <a:ea typeface="Calibri"/>
              <a:cs typeface="Calibri"/>
            </a:endParaRPr>
          </a:p>
          <a:p>
            <a:pPr marL="63500">
              <a:spcAft>
                <a:spcPts val="0"/>
              </a:spcAft>
            </a:pPr>
            <a:r>
              <a:rPr lang="en-US" b="1" kern="0" dirty="0">
                <a:solidFill>
                  <a:srgbClr val="666666"/>
                </a:solidFill>
                <a:uFill>
                  <a:solidFill>
                    <a:srgbClr val="000000"/>
                  </a:solidFill>
                </a:uFill>
                <a:latin typeface="Verdana"/>
                <a:ea typeface="Calibri"/>
                <a:cs typeface="Calibri"/>
              </a:rPr>
              <a:t> </a:t>
            </a:r>
            <a:endParaRPr lang="en-GB" b="1" u="sng" kern="0" dirty="0">
              <a:uFill>
                <a:solidFill>
                  <a:srgbClr val="000000"/>
                </a:solidFill>
              </a:uFill>
              <a:latin typeface="Calibri"/>
              <a:ea typeface="Calibri"/>
              <a:cs typeface="Calibri"/>
            </a:endParaRPr>
          </a:p>
          <a:p>
            <a:pPr marL="63500">
              <a:spcAft>
                <a:spcPts val="0"/>
              </a:spcAft>
            </a:pPr>
            <a:r>
              <a:rPr lang="en-GB" b="1" kern="0" dirty="0" smtClean="0">
                <a:solidFill>
                  <a:srgbClr val="666666"/>
                </a:solidFill>
                <a:uFill>
                  <a:solidFill>
                    <a:srgbClr val="000000"/>
                  </a:solidFill>
                </a:uFill>
                <a:latin typeface="Verdana"/>
                <a:ea typeface="Calibri"/>
                <a:cs typeface="Calibri"/>
              </a:rPr>
              <a:t>Top set in each year group</a:t>
            </a:r>
            <a:endParaRPr lang="en-GB" b="1" u="sng" kern="0" dirty="0">
              <a:effectLst/>
              <a:uFill>
                <a:solidFill>
                  <a:srgbClr val="000000"/>
                </a:solidFill>
              </a:uFill>
              <a:latin typeface="Calibri"/>
              <a:ea typeface="Calibri"/>
              <a:cs typeface="Calibri"/>
            </a:endParaRPr>
          </a:p>
        </p:txBody>
      </p:sp>
    </p:spTree>
    <p:extLst>
      <p:ext uri="{BB962C8B-B14F-4D97-AF65-F5344CB8AC3E}">
        <p14:creationId xmlns:p14="http://schemas.microsoft.com/office/powerpoint/2010/main" val="29349982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21432"/>
            <a:ext cx="3816424" cy="3457357"/>
          </a:xfrm>
          <a:prstGeom prst="rect">
            <a:avLst/>
          </a:prstGeom>
        </p:spPr>
        <p:txBody>
          <a:bodyPr wrap="square">
            <a:spAutoFit/>
          </a:bodyPr>
          <a:lstStyle/>
          <a:p>
            <a:pPr>
              <a:spcAft>
                <a:spcPts val="750"/>
              </a:spcAft>
            </a:pPr>
            <a:r>
              <a:rPr lang="en-GB" sz="3200" b="1" dirty="0" smtClean="0">
                <a:solidFill>
                  <a:srgbClr val="FF0000"/>
                </a:solidFill>
                <a:latin typeface="Century Gothic"/>
                <a:ea typeface="Calibri"/>
                <a:cs typeface="Times New Roman"/>
              </a:rPr>
              <a:t>Year 7</a:t>
            </a:r>
            <a:endParaRPr lang="en-GB" sz="3200" b="1" dirty="0" smtClean="0">
              <a:solidFill>
                <a:srgbClr val="444444"/>
              </a:solidFill>
              <a:latin typeface="Century Gothic"/>
              <a:ea typeface="Times New Roman"/>
            </a:endParaRPr>
          </a:p>
          <a:p>
            <a:pPr>
              <a:spcAft>
                <a:spcPts val="750"/>
              </a:spcAft>
            </a:pPr>
            <a:r>
              <a:rPr lang="en-GB" b="1" dirty="0" smtClean="0">
                <a:solidFill>
                  <a:srgbClr val="444444"/>
                </a:solidFill>
                <a:latin typeface="Century Gothic"/>
                <a:ea typeface="Times New Roman"/>
              </a:rPr>
              <a:t>Numeracy </a:t>
            </a:r>
            <a:r>
              <a:rPr lang="en-GB" b="1" dirty="0">
                <a:solidFill>
                  <a:srgbClr val="444444"/>
                </a:solidFill>
                <a:latin typeface="Century Gothic"/>
                <a:ea typeface="Times New Roman"/>
              </a:rPr>
              <a:t>Ninjas</a:t>
            </a:r>
            <a:r>
              <a:rPr lang="en-GB" dirty="0">
                <a:solidFill>
                  <a:srgbClr val="444444"/>
                </a:solidFill>
                <a:latin typeface="Century Gothic"/>
                <a:ea typeface="Times New Roman"/>
              </a:rPr>
              <a:t> is a free Key Stage 3 numeracy intervention designed to fill gaps in students’ basic mental calculation strategies </a:t>
            </a:r>
            <a:r>
              <a:rPr lang="en-GB" dirty="0" smtClean="0">
                <a:solidFill>
                  <a:srgbClr val="444444"/>
                </a:solidFill>
                <a:latin typeface="Century Gothic"/>
                <a:ea typeface="Times New Roman"/>
              </a:rPr>
              <a:t>and also </a:t>
            </a:r>
            <a:r>
              <a:rPr lang="en-GB" dirty="0">
                <a:solidFill>
                  <a:srgbClr val="444444"/>
                </a:solidFill>
                <a:latin typeface="Century Gothic"/>
                <a:ea typeface="Times New Roman"/>
              </a:rPr>
              <a:t>to empower them with the numeracy skills and fluency required to fully access GCSE Maths concepts when they move to Key Stage 4 study</a:t>
            </a:r>
            <a:r>
              <a:rPr lang="en-GB" dirty="0" smtClean="0">
                <a:solidFill>
                  <a:srgbClr val="444444"/>
                </a:solidFill>
                <a:latin typeface="Century Gothic"/>
                <a:ea typeface="Times New Roman"/>
              </a:rPr>
              <a:t>.</a:t>
            </a:r>
            <a:endParaRPr lang="en-GB" sz="1400" dirty="0">
              <a:latin typeface="Times New Roman"/>
              <a:ea typeface="Times New Roman"/>
            </a:endParaRPr>
          </a:p>
        </p:txBody>
      </p:sp>
      <p:pic>
        <p:nvPicPr>
          <p:cNvPr id="3" name="Picture 2" descr="Numeracy Ninjas"/>
          <p:cNvPicPr/>
          <p:nvPr/>
        </p:nvPicPr>
        <p:blipFill>
          <a:blip r:embed="rId2">
            <a:extLst>
              <a:ext uri="{28A0092B-C50C-407E-A947-70E740481C1C}">
                <a14:useLocalDpi xmlns:a14="http://schemas.microsoft.com/office/drawing/2010/main" val="0"/>
              </a:ext>
            </a:extLst>
          </a:blip>
          <a:srcRect/>
          <a:stretch>
            <a:fillRect/>
          </a:stretch>
        </p:blipFill>
        <p:spPr bwMode="auto">
          <a:xfrm>
            <a:off x="3707904" y="221432"/>
            <a:ext cx="5256584" cy="2448272"/>
          </a:xfrm>
          <a:prstGeom prst="rect">
            <a:avLst/>
          </a:prstGeom>
          <a:noFill/>
          <a:ln>
            <a:noFill/>
          </a:ln>
        </p:spPr>
      </p:pic>
      <p:sp>
        <p:nvSpPr>
          <p:cNvPr id="4" name="Rectangle 3"/>
          <p:cNvSpPr/>
          <p:nvPr/>
        </p:nvSpPr>
        <p:spPr>
          <a:xfrm>
            <a:off x="179512" y="3667651"/>
            <a:ext cx="8640960" cy="2286780"/>
          </a:xfrm>
          <a:prstGeom prst="rect">
            <a:avLst/>
          </a:prstGeom>
        </p:spPr>
        <p:txBody>
          <a:bodyPr wrap="square">
            <a:spAutoFit/>
          </a:bodyPr>
          <a:lstStyle/>
          <a:p>
            <a:pPr>
              <a:spcAft>
                <a:spcPts val="750"/>
              </a:spcAft>
            </a:pPr>
            <a:r>
              <a:rPr lang="en-GB" dirty="0">
                <a:solidFill>
                  <a:srgbClr val="444444"/>
                </a:solidFill>
                <a:latin typeface="Century Gothic"/>
                <a:ea typeface="Times New Roman"/>
              </a:rPr>
              <a:t>Furthermore, through growth </a:t>
            </a:r>
            <a:r>
              <a:rPr lang="en-GB" dirty="0" err="1">
                <a:solidFill>
                  <a:srgbClr val="444444"/>
                </a:solidFill>
                <a:latin typeface="Century Gothic"/>
                <a:ea typeface="Times New Roman"/>
              </a:rPr>
              <a:t>mindsets</a:t>
            </a:r>
            <a:r>
              <a:rPr lang="en-GB" dirty="0">
                <a:solidFill>
                  <a:srgbClr val="444444"/>
                </a:solidFill>
                <a:latin typeface="Century Gothic"/>
                <a:ea typeface="Times New Roman"/>
              </a:rPr>
              <a:t> and the promotion of regular practice, we want to ensure students’ perception of maths is positive and one in which they take pride and enjoyment.</a:t>
            </a:r>
            <a:endParaRPr lang="en-GB" sz="1400" dirty="0">
              <a:latin typeface="Times New Roman"/>
              <a:ea typeface="Times New Roman"/>
            </a:endParaRPr>
          </a:p>
          <a:p>
            <a:pPr algn="ctr">
              <a:lnSpc>
                <a:spcPct val="115000"/>
              </a:lnSpc>
              <a:spcAft>
                <a:spcPts val="1000"/>
              </a:spcAft>
            </a:pPr>
            <a:r>
              <a:rPr lang="en-GB" b="1" dirty="0" smtClean="0">
                <a:latin typeface="Century Gothic"/>
                <a:ea typeface="Calibri"/>
                <a:cs typeface="Times New Roman"/>
              </a:rPr>
              <a:t>Completed </a:t>
            </a:r>
            <a:r>
              <a:rPr lang="en-GB" b="1" dirty="0">
                <a:latin typeface="Century Gothic"/>
                <a:ea typeface="Calibri"/>
                <a:cs typeface="Times New Roman"/>
              </a:rPr>
              <a:t>twice </a:t>
            </a:r>
            <a:r>
              <a:rPr lang="en-GB" b="1" dirty="0" smtClean="0">
                <a:latin typeface="Century Gothic"/>
                <a:ea typeface="Calibri"/>
                <a:cs typeface="Times New Roman"/>
              </a:rPr>
              <a:t>a week </a:t>
            </a:r>
            <a:r>
              <a:rPr lang="en-GB" b="1" dirty="0">
                <a:latin typeface="Century Gothic"/>
                <a:ea typeface="Calibri"/>
                <a:cs typeface="Times New Roman"/>
              </a:rPr>
              <a:t>in Maths </a:t>
            </a:r>
            <a:r>
              <a:rPr lang="en-GB" b="1" dirty="0" smtClean="0">
                <a:latin typeface="Century Gothic"/>
                <a:ea typeface="Calibri"/>
                <a:cs typeface="Times New Roman"/>
              </a:rPr>
              <a:t>lessons, 10-15 mins </a:t>
            </a:r>
            <a:r>
              <a:rPr lang="en-GB" b="1" dirty="0">
                <a:latin typeface="Century Gothic"/>
                <a:ea typeface="Calibri"/>
                <a:cs typeface="Times New Roman"/>
              </a:rPr>
              <a:t>at the start of lessons.</a:t>
            </a:r>
            <a:endParaRPr lang="en-GB" sz="1200" dirty="0">
              <a:latin typeface="Calibri"/>
              <a:ea typeface="Calibri"/>
              <a:cs typeface="Times New Roman"/>
            </a:endParaRPr>
          </a:p>
          <a:p>
            <a:pPr algn="ctr">
              <a:lnSpc>
                <a:spcPct val="115000"/>
              </a:lnSpc>
              <a:spcAft>
                <a:spcPts val="1000"/>
              </a:spcAft>
            </a:pPr>
            <a:r>
              <a:rPr lang="en-GB" b="1" dirty="0">
                <a:latin typeface="Century Gothic"/>
                <a:ea typeface="Calibri"/>
                <a:cs typeface="Times New Roman"/>
              </a:rPr>
              <a:t>Awards </a:t>
            </a:r>
            <a:r>
              <a:rPr lang="en-GB" b="1" dirty="0" smtClean="0">
                <a:latin typeface="Century Gothic"/>
                <a:ea typeface="Calibri"/>
                <a:cs typeface="Times New Roman"/>
              </a:rPr>
              <a:t>half-termly </a:t>
            </a:r>
            <a:r>
              <a:rPr lang="en-GB" b="1" dirty="0">
                <a:latin typeface="Century Gothic"/>
                <a:ea typeface="Calibri"/>
                <a:cs typeface="Times New Roman"/>
              </a:rPr>
              <a:t>for Grand Masters </a:t>
            </a:r>
            <a:r>
              <a:rPr lang="en-GB" b="1" dirty="0" smtClean="0">
                <a:latin typeface="Century Gothic"/>
                <a:ea typeface="Calibri"/>
                <a:cs typeface="Times New Roman"/>
              </a:rPr>
              <a:t>– highest </a:t>
            </a:r>
            <a:r>
              <a:rPr lang="en-GB" b="1" dirty="0">
                <a:latin typeface="Century Gothic"/>
                <a:ea typeface="Calibri"/>
                <a:cs typeface="Times New Roman"/>
              </a:rPr>
              <a:t>achievers </a:t>
            </a:r>
            <a:r>
              <a:rPr lang="en-GB" b="1" dirty="0" smtClean="0">
                <a:latin typeface="Century Gothic"/>
                <a:ea typeface="Calibri"/>
                <a:cs typeface="Times New Roman"/>
              </a:rPr>
              <a:t>&amp; most improved.</a:t>
            </a:r>
            <a:br>
              <a:rPr lang="en-GB" b="1" dirty="0" smtClean="0">
                <a:latin typeface="Century Gothic"/>
                <a:ea typeface="Calibri"/>
                <a:cs typeface="Times New Roman"/>
              </a:rPr>
            </a:br>
            <a:r>
              <a:rPr lang="en-GB" sz="2800" b="1" dirty="0" smtClean="0">
                <a:solidFill>
                  <a:srgbClr val="0070C0"/>
                </a:solidFill>
                <a:latin typeface="Century Gothic"/>
                <a:ea typeface="Calibri"/>
                <a:cs typeface="Times New Roman"/>
              </a:rPr>
              <a:t>www.numeracyninjas.org</a:t>
            </a:r>
            <a:endParaRPr lang="en-GB" sz="1200" dirty="0">
              <a:latin typeface="Calibri"/>
              <a:ea typeface="Calibri"/>
              <a:cs typeface="Times New Roman"/>
            </a:endParaRPr>
          </a:p>
        </p:txBody>
      </p:sp>
    </p:spTree>
    <p:extLst>
      <p:ext uri="{BB962C8B-B14F-4D97-AF65-F5344CB8AC3E}">
        <p14:creationId xmlns:p14="http://schemas.microsoft.com/office/powerpoint/2010/main" val="25577458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4608512" cy="5503045"/>
          </a:xfrm>
          <a:prstGeom prst="rect">
            <a:avLst/>
          </a:prstGeom>
        </p:spPr>
        <p:txBody>
          <a:bodyPr wrap="square">
            <a:spAutoFit/>
          </a:bodyPr>
          <a:lstStyle/>
          <a:p>
            <a:pPr>
              <a:lnSpc>
                <a:spcPct val="115000"/>
              </a:lnSpc>
              <a:spcAft>
                <a:spcPts val="1000"/>
              </a:spcAft>
            </a:pPr>
            <a:r>
              <a:rPr lang="en-GB" sz="3200" b="1" dirty="0" smtClean="0">
                <a:solidFill>
                  <a:srgbClr val="FF0000"/>
                </a:solidFill>
                <a:latin typeface="Century Gothic"/>
                <a:ea typeface="Calibri"/>
                <a:cs typeface="Times New Roman"/>
              </a:rPr>
              <a:t>Year 8</a:t>
            </a:r>
          </a:p>
          <a:p>
            <a:pPr>
              <a:lnSpc>
                <a:spcPct val="115000"/>
              </a:lnSpc>
              <a:spcAft>
                <a:spcPts val="1000"/>
              </a:spcAft>
            </a:pPr>
            <a:r>
              <a:rPr lang="en-GB" b="1" dirty="0" smtClean="0">
                <a:solidFill>
                  <a:srgbClr val="666666"/>
                </a:solidFill>
                <a:latin typeface="Century Gothic"/>
                <a:ea typeface="Calibri"/>
                <a:cs typeface="Arial"/>
              </a:rPr>
              <a:t>Mental </a:t>
            </a:r>
            <a:r>
              <a:rPr lang="en-GB" b="1" dirty="0">
                <a:solidFill>
                  <a:srgbClr val="666666"/>
                </a:solidFill>
                <a:latin typeface="Century Gothic"/>
                <a:ea typeface="Calibri"/>
                <a:cs typeface="Arial"/>
              </a:rPr>
              <a:t>Arithmetic</a:t>
            </a:r>
            <a:r>
              <a:rPr lang="en-GB" dirty="0">
                <a:solidFill>
                  <a:srgbClr val="666666"/>
                </a:solidFill>
                <a:latin typeface="Century Gothic"/>
                <a:ea typeface="Calibri"/>
                <a:cs typeface="Arial"/>
              </a:rPr>
              <a:t> is a highly differentiated series of graded workbooks proven to raise children's attainment in maths. Based on ability, rather than age, each book practises the four basic number operations, challenging children to do more complex problems involving logical thinking and to apply knowledge introduced previously.</a:t>
            </a:r>
            <a:endParaRPr lang="en-GB" sz="1200" dirty="0">
              <a:latin typeface="Calibri"/>
              <a:ea typeface="Calibri"/>
              <a:cs typeface="Times New Roman"/>
            </a:endParaRPr>
          </a:p>
          <a:p>
            <a:pPr>
              <a:lnSpc>
                <a:spcPct val="115000"/>
              </a:lnSpc>
              <a:spcAft>
                <a:spcPts val="1000"/>
              </a:spcAft>
            </a:pPr>
            <a:r>
              <a:rPr lang="en-GB" b="1" dirty="0">
                <a:latin typeface="Century Gothic"/>
                <a:ea typeface="Calibri"/>
                <a:cs typeface="Times New Roman"/>
              </a:rPr>
              <a:t> </a:t>
            </a:r>
            <a:endParaRPr lang="en-GB" sz="1200" dirty="0">
              <a:latin typeface="Calibri"/>
              <a:ea typeface="Calibri"/>
              <a:cs typeface="Times New Roman"/>
            </a:endParaRPr>
          </a:p>
          <a:p>
            <a:pPr>
              <a:lnSpc>
                <a:spcPct val="115000"/>
              </a:lnSpc>
              <a:spcAft>
                <a:spcPts val="1000"/>
              </a:spcAft>
            </a:pPr>
            <a:r>
              <a:rPr lang="en-GB" b="1" dirty="0">
                <a:latin typeface="Century Gothic"/>
                <a:ea typeface="Calibri"/>
                <a:cs typeface="Times New Roman"/>
              </a:rPr>
              <a:t>Completed </a:t>
            </a:r>
            <a:r>
              <a:rPr lang="en-GB" b="1" dirty="0" smtClean="0">
                <a:latin typeface="Century Gothic"/>
                <a:ea typeface="Calibri"/>
                <a:cs typeface="Times New Roman"/>
              </a:rPr>
              <a:t>twice a week </a:t>
            </a:r>
            <a:r>
              <a:rPr lang="en-GB" b="1" dirty="0">
                <a:latin typeface="Century Gothic"/>
                <a:ea typeface="Calibri"/>
                <a:cs typeface="Times New Roman"/>
              </a:rPr>
              <a:t>in Maths lessons, </a:t>
            </a:r>
            <a:r>
              <a:rPr lang="en-GB" b="1" dirty="0" smtClean="0">
                <a:latin typeface="Century Gothic"/>
                <a:ea typeface="Calibri"/>
                <a:cs typeface="Times New Roman"/>
              </a:rPr>
              <a:t>5-10 minutes </a:t>
            </a:r>
            <a:r>
              <a:rPr lang="en-GB" b="1" dirty="0">
                <a:latin typeface="Century Gothic"/>
                <a:ea typeface="Calibri"/>
                <a:cs typeface="Times New Roman"/>
              </a:rPr>
              <a:t>at the start of lessons</a:t>
            </a:r>
            <a:r>
              <a:rPr lang="en-GB" b="1" dirty="0" smtClean="0">
                <a:latin typeface="Century Gothic"/>
                <a:ea typeface="Calibri"/>
                <a:cs typeface="Times New Roman"/>
              </a:rPr>
              <a:t>.</a:t>
            </a:r>
            <a:endParaRPr lang="en-GB" sz="1200" dirty="0">
              <a:latin typeface="Calibri"/>
              <a:ea typeface="Calibri"/>
              <a:cs typeface="Times New Roman"/>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736" y="206219"/>
            <a:ext cx="3800475" cy="517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88591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188640"/>
            <a:ext cx="8784976" cy="1906163"/>
          </a:xfrm>
          <a:prstGeom prst="rect">
            <a:avLst/>
          </a:prstGeom>
        </p:spPr>
        <p:txBody>
          <a:bodyPr wrap="square">
            <a:spAutoFit/>
          </a:bodyPr>
          <a:lstStyle/>
          <a:p>
            <a:pPr>
              <a:lnSpc>
                <a:spcPct val="115000"/>
              </a:lnSpc>
              <a:spcAft>
                <a:spcPts val="1000"/>
              </a:spcAft>
            </a:pPr>
            <a:r>
              <a:rPr lang="en-GB" sz="3200" b="1" dirty="0">
                <a:solidFill>
                  <a:srgbClr val="FF0000"/>
                </a:solidFill>
                <a:latin typeface="Century Gothic"/>
                <a:ea typeface="Calibri"/>
                <a:cs typeface="Times New Roman"/>
              </a:rPr>
              <a:t>Maths Trip to </a:t>
            </a:r>
            <a:r>
              <a:rPr lang="en-GB" sz="3200" b="1" dirty="0" smtClean="0">
                <a:solidFill>
                  <a:srgbClr val="FF0000"/>
                </a:solidFill>
                <a:latin typeface="Century Gothic"/>
                <a:ea typeface="Calibri"/>
                <a:cs typeface="Times New Roman"/>
              </a:rPr>
              <a:t>France 2018</a:t>
            </a:r>
            <a:endParaRPr lang="en-GB" sz="3200" dirty="0">
              <a:latin typeface="Calibri"/>
              <a:ea typeface="Calibri"/>
              <a:cs typeface="Times New Roman"/>
            </a:endParaRPr>
          </a:p>
          <a:p>
            <a:pPr marL="342900" lvl="0" indent="-342900">
              <a:lnSpc>
                <a:spcPct val="115000"/>
              </a:lnSpc>
              <a:spcAft>
                <a:spcPts val="1000"/>
              </a:spcAft>
              <a:buFont typeface="Times New Roman"/>
              <a:buChar char="•"/>
              <a:tabLst>
                <a:tab pos="457200" algn="l"/>
              </a:tabLst>
            </a:pPr>
            <a:r>
              <a:rPr lang="en-US" sz="2800" b="1" dirty="0" smtClean="0">
                <a:latin typeface="Century Gothic"/>
                <a:ea typeface="Calibri"/>
                <a:cs typeface="Times New Roman"/>
              </a:rPr>
              <a:t>Maths &amp; MFL trip to Paris, France</a:t>
            </a:r>
            <a:endParaRPr lang="en-GB" sz="1200" dirty="0" smtClean="0">
              <a:latin typeface="Calibri"/>
              <a:ea typeface="Calibri"/>
              <a:cs typeface="Times New Roman"/>
            </a:endParaRPr>
          </a:p>
          <a:p>
            <a:pPr marL="342900" lvl="0" indent="-342900">
              <a:lnSpc>
                <a:spcPct val="115000"/>
              </a:lnSpc>
              <a:spcAft>
                <a:spcPts val="1000"/>
              </a:spcAft>
              <a:buFont typeface="Times New Roman"/>
              <a:buChar char="•"/>
              <a:tabLst>
                <a:tab pos="457200" algn="l"/>
              </a:tabLst>
            </a:pPr>
            <a:r>
              <a:rPr lang="en-GB" sz="2800" b="1" dirty="0" smtClean="0">
                <a:latin typeface="Century Gothic"/>
                <a:ea typeface="Calibri"/>
                <a:cs typeface="Times New Roman"/>
              </a:rPr>
              <a:t>July 2018</a:t>
            </a:r>
          </a:p>
        </p:txBody>
      </p:sp>
    </p:spTree>
    <p:extLst>
      <p:ext uri="{BB962C8B-B14F-4D97-AF65-F5344CB8AC3E}">
        <p14:creationId xmlns:p14="http://schemas.microsoft.com/office/powerpoint/2010/main" val="37874774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8784976" cy="3746667"/>
          </a:xfrm>
          <a:prstGeom prst="rect">
            <a:avLst/>
          </a:prstGeom>
        </p:spPr>
        <p:txBody>
          <a:bodyPr wrap="square">
            <a:spAutoFit/>
          </a:bodyPr>
          <a:lstStyle/>
          <a:p>
            <a:pPr>
              <a:lnSpc>
                <a:spcPct val="115000"/>
              </a:lnSpc>
              <a:spcAft>
                <a:spcPts val="1000"/>
              </a:spcAft>
            </a:pPr>
            <a:r>
              <a:rPr lang="en-GB" sz="3200" b="1" dirty="0">
                <a:solidFill>
                  <a:srgbClr val="FF0000"/>
                </a:solidFill>
                <a:latin typeface="Century Gothic"/>
                <a:ea typeface="Calibri"/>
                <a:cs typeface="Times New Roman"/>
              </a:rPr>
              <a:t>Cross-Curricular Links</a:t>
            </a:r>
            <a:endParaRPr lang="en-GB" sz="1400" dirty="0">
              <a:latin typeface="Calibri"/>
              <a:ea typeface="Calibri"/>
              <a:cs typeface="Times New Roman"/>
            </a:endParaRPr>
          </a:p>
          <a:p>
            <a:pPr>
              <a:lnSpc>
                <a:spcPct val="115000"/>
              </a:lnSpc>
              <a:spcAft>
                <a:spcPts val="1000"/>
              </a:spcAft>
            </a:pPr>
            <a:r>
              <a:rPr lang="en-GB" sz="3200" b="1" dirty="0">
                <a:latin typeface="Century Gothic"/>
                <a:ea typeface="Calibri"/>
                <a:cs typeface="Times New Roman"/>
              </a:rPr>
              <a:t>In Maths… posters highlighting the use of Maths in other subjects</a:t>
            </a:r>
            <a:endParaRPr lang="en-GB" sz="1400" dirty="0">
              <a:latin typeface="Calibri"/>
              <a:ea typeface="Calibri"/>
              <a:cs typeface="Times New Roman"/>
            </a:endParaRPr>
          </a:p>
          <a:p>
            <a:pPr>
              <a:lnSpc>
                <a:spcPct val="115000"/>
              </a:lnSpc>
              <a:spcAft>
                <a:spcPts val="1000"/>
              </a:spcAft>
            </a:pPr>
            <a:r>
              <a:rPr lang="en-GB" sz="3200" b="1" dirty="0">
                <a:latin typeface="Century Gothic"/>
                <a:ea typeface="Calibri"/>
                <a:cs typeface="Times New Roman"/>
              </a:rPr>
              <a:t>In other subject classrooms… posters highlighting the Maths skills needed in these lessons</a:t>
            </a:r>
            <a:endParaRPr lang="en-GB" sz="1400" dirty="0">
              <a:effectLst/>
              <a:latin typeface="Calibri"/>
              <a:ea typeface="Calibri"/>
              <a:cs typeface="Times New Roman"/>
            </a:endParaRPr>
          </a:p>
        </p:txBody>
      </p:sp>
    </p:spTree>
    <p:extLst>
      <p:ext uri="{BB962C8B-B14F-4D97-AF65-F5344CB8AC3E}">
        <p14:creationId xmlns:p14="http://schemas.microsoft.com/office/powerpoint/2010/main" val="36370490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tem1">
  <a:themeElements>
    <a:clrScheme name="nctem1 11">
      <a:dk1>
        <a:srgbClr val="000000"/>
      </a:dk1>
      <a:lt1>
        <a:srgbClr val="FFFFFF"/>
      </a:lt1>
      <a:dk2>
        <a:srgbClr val="00628C"/>
      </a:dk2>
      <a:lt2>
        <a:srgbClr val="5F5F5F"/>
      </a:lt2>
      <a:accent1>
        <a:srgbClr val="82E6DD"/>
      </a:accent1>
      <a:accent2>
        <a:srgbClr val="C8E2E8"/>
      </a:accent2>
      <a:accent3>
        <a:srgbClr val="FFFFFF"/>
      </a:accent3>
      <a:accent4>
        <a:srgbClr val="000000"/>
      </a:accent4>
      <a:accent5>
        <a:srgbClr val="C1F0EB"/>
      </a:accent5>
      <a:accent6>
        <a:srgbClr val="B5CDD2"/>
      </a:accent6>
      <a:hlink>
        <a:srgbClr val="00628C"/>
      </a:hlink>
      <a:folHlink>
        <a:srgbClr val="B2B2B2"/>
      </a:folHlink>
    </a:clrScheme>
    <a:fontScheme name="nctem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defRPr kumimoji="0" lang="en-GB"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defRPr kumimoji="0" lang="en-GB" sz="2800" b="0" i="0" u="none" strike="noStrike" cap="none" normalizeH="0" baseline="0" smtClean="0">
            <a:ln>
              <a:noFill/>
            </a:ln>
            <a:solidFill>
              <a:schemeClr val="tx1"/>
            </a:solidFill>
            <a:effectLst/>
            <a:latin typeface="Arial" charset="0"/>
          </a:defRPr>
        </a:defPPr>
      </a:lstStyle>
    </a:lnDef>
  </a:objectDefaults>
  <a:extraClrSchemeLst>
    <a:extraClrScheme>
      <a:clrScheme name="nctem1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nctem1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nctem1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nctem1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nctem1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nctem1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nctem1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nctem1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nctem1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nctem1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
      <a:clrScheme name="nctem1 11">
        <a:dk1>
          <a:srgbClr val="000000"/>
        </a:dk1>
        <a:lt1>
          <a:srgbClr val="FFFFFF"/>
        </a:lt1>
        <a:dk2>
          <a:srgbClr val="00628C"/>
        </a:dk2>
        <a:lt2>
          <a:srgbClr val="5F5F5F"/>
        </a:lt2>
        <a:accent1>
          <a:srgbClr val="82E6DD"/>
        </a:accent1>
        <a:accent2>
          <a:srgbClr val="C8E2E8"/>
        </a:accent2>
        <a:accent3>
          <a:srgbClr val="FFFFFF"/>
        </a:accent3>
        <a:accent4>
          <a:srgbClr val="000000"/>
        </a:accent4>
        <a:accent5>
          <a:srgbClr val="C1F0EB"/>
        </a:accent5>
        <a:accent6>
          <a:srgbClr val="B5CDD2"/>
        </a:accent6>
        <a:hlink>
          <a:srgbClr val="00628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nctem1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1608</TotalTime>
  <Words>1217</Words>
  <Application>Microsoft Office PowerPoint</Application>
  <PresentationFormat>On-screen Show (4:3)</PresentationFormat>
  <Paragraphs>278</Paragraphs>
  <Slides>54</Slides>
  <Notes>9</Notes>
  <HiddenSlides>0</HiddenSlides>
  <MMClips>0</MMClips>
  <ScaleCrop>false</ScaleCrop>
  <HeadingPairs>
    <vt:vector size="4" baseType="variant">
      <vt:variant>
        <vt:lpstr>Theme</vt:lpstr>
      </vt:variant>
      <vt:variant>
        <vt:i4>2</vt:i4>
      </vt:variant>
      <vt:variant>
        <vt:lpstr>Slide Titles</vt:lpstr>
      </vt:variant>
      <vt:variant>
        <vt:i4>54</vt:i4>
      </vt:variant>
    </vt:vector>
  </HeadingPairs>
  <TitlesOfParts>
    <vt:vector size="56" baseType="lpstr">
      <vt:lpstr>Office Theme</vt:lpstr>
      <vt:lpstr>nctem1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Algebra</vt:lpstr>
      <vt:lpstr>PowerPoint Presentation</vt:lpstr>
      <vt:lpstr>For each of the key points: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Warden, M</dc:creator>
  <cp:lastModifiedBy>Warden, M</cp:lastModifiedBy>
  <cp:revision>29</cp:revision>
  <dcterms:created xsi:type="dcterms:W3CDTF">2017-10-07T12:44:34Z</dcterms:created>
  <dcterms:modified xsi:type="dcterms:W3CDTF">2017-12-05T20:12:18Z</dcterms:modified>
</cp:coreProperties>
</file>