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6.xml" ContentType="application/vnd.openxmlformats-officedocument.presentationml.notesSlide+xml"/>
  <Override PartName="/ppt/tags/tag17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1" r:id="rId14"/>
    <p:sldId id="273" r:id="rId15"/>
    <p:sldId id="274" r:id="rId16"/>
    <p:sldId id="275" r:id="rId17"/>
    <p:sldId id="276" r:id="rId18"/>
    <p:sldId id="277" r:id="rId19"/>
    <p:sldId id="278" r:id="rId20"/>
    <p:sldId id="27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8E03B8-22D8-407E-983A-8191E78D313B}" type="datetimeFigureOut">
              <a:rPr lang="en-GB" smtClean="0"/>
              <a:t>26/11/2017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B6859-514B-492B-9FBD-1E9B28910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6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mtClean="0"/>
              <a:t>Do this as a class so students understand how</a:t>
            </a:r>
          </a:p>
        </p:txBody>
      </p:sp>
      <p:sp>
        <p:nvSpPr>
          <p:cNvPr id="348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4F4727E-9674-4B01-B123-5719E938BBC7}" type="slidenum">
              <a:rPr lang="en-GB" altLang="en-US"/>
              <a:pPr/>
              <a:t>3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mtClean="0"/>
              <a:t>Students to do these on their own</a:t>
            </a:r>
          </a:p>
        </p:txBody>
      </p:sp>
      <p:sp>
        <p:nvSpPr>
          <p:cNvPr id="35844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320B7FD-6D20-4286-A27D-56F1F10CD6B5}" type="slidenum">
              <a:rPr lang="en-GB" altLang="en-US"/>
              <a:pPr/>
              <a:t>4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mtClean="0"/>
              <a:t>Students to do these on their own</a:t>
            </a:r>
          </a:p>
          <a:p>
            <a:endParaRPr lang="en-GB" altLang="en-US" smtClean="0"/>
          </a:p>
        </p:txBody>
      </p:sp>
      <p:sp>
        <p:nvSpPr>
          <p:cNvPr id="36868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1BC1520-801D-4570-B731-407241AC1CEB}" type="slidenum">
              <a:rPr lang="en-GB" altLang="en-US"/>
              <a:pPr/>
              <a:t>5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alt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93B14C-E498-4184-A7CE-E1FFE2B2923A}" type="slidenum">
              <a:rPr lang="en-GB" altLang="en-US"/>
              <a:pPr/>
              <a:t>7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alt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555DA9D7-B455-4820-9597-D5D6EAAF3A48}" type="slidenum">
              <a:rPr lang="en-GB" altLang="en-US"/>
              <a:pPr/>
              <a:t>8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B6859-514B-492B-9FBD-1E9B28910AE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048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mtClean="0"/>
              <a:t>Print this slide for students to attempt</a:t>
            </a:r>
          </a:p>
          <a:p>
            <a:endParaRPr lang="en-GB" altLang="en-US" smtClean="0"/>
          </a:p>
        </p:txBody>
      </p:sp>
      <p:sp>
        <p:nvSpPr>
          <p:cNvPr id="23556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EB2D1C43-4829-42D0-9BC0-91092BD1F2F0}" type="slidenum">
              <a:rPr lang="en-GB" altLang="en-US"/>
              <a:pPr/>
              <a:t>19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mtClean="0"/>
              <a:t>Print this slide for students to attempt</a:t>
            </a:r>
          </a:p>
          <a:p>
            <a:endParaRPr lang="en-GB" altLang="en-US" smtClean="0"/>
          </a:p>
        </p:txBody>
      </p:sp>
      <p:sp>
        <p:nvSpPr>
          <p:cNvPr id="23556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EB2D1C43-4829-42D0-9BC0-91092BD1F2F0}" type="slidenum">
              <a:rPr lang="en-GB" altLang="en-US"/>
              <a:pPr/>
              <a:t>20</a:t>
            </a:fld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26/11/2017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860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26/11/2017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244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26/11/2017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039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26/11/2017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262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26/11/2017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444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26/11/2017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376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26/11/2017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246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26/11/2017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596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26/11/2017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086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26/11/2017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361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/>
              <a:t>26/11/2017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93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9ED9A-EA04-45C2-A5AA-D14F96CB14DB}" type="datetimeFigureOut">
              <a:rPr lang="en-GB" smtClean="0"/>
              <a:t>26/11/2017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2279F-E078-4446-9085-15DB134C7D9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8129909" y="5788874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283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6"/>
          <a:stretch>
            <a:fillRect/>
          </a:stretch>
        </p:blipFill>
        <p:spPr bwMode="auto">
          <a:xfrm>
            <a:off x="179388" y="908050"/>
            <a:ext cx="6408737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19"/>
          <p:cNvSpPr>
            <a:spLocks noChangeShapeType="1"/>
          </p:cNvSpPr>
          <p:nvPr/>
        </p:nvSpPr>
        <p:spPr bwMode="auto">
          <a:xfrm>
            <a:off x="827088" y="1125538"/>
            <a:ext cx="5616575" cy="38877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>
          <a:xfrm rot="5400000">
            <a:off x="5815012" y="241301"/>
            <a:ext cx="322263" cy="12239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/>
            </a:extLst>
          </p:cNvPr>
          <p:cNvSpPr/>
          <p:nvPr/>
        </p:nvSpPr>
        <p:spPr>
          <a:xfrm>
            <a:off x="5219700" y="6524625"/>
            <a:ext cx="1296988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4342" name="Rectangle 21"/>
          <p:cNvSpPr>
            <a:spLocks noChangeArrowheads="1"/>
          </p:cNvSpPr>
          <p:nvPr/>
        </p:nvSpPr>
        <p:spPr bwMode="auto">
          <a:xfrm>
            <a:off x="36513" y="169863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latin typeface="Trebuchet MS" pitchFamily="34" charset="0"/>
              </a:rPr>
              <a:t>Are these lines parallel?</a:t>
            </a:r>
          </a:p>
        </p:txBody>
      </p:sp>
      <p:sp>
        <p:nvSpPr>
          <p:cNvPr id="9" name="Line 19"/>
          <p:cNvSpPr>
            <a:spLocks noChangeShapeType="1"/>
          </p:cNvSpPr>
          <p:nvPr/>
        </p:nvSpPr>
        <p:spPr bwMode="auto">
          <a:xfrm rot="5400000">
            <a:off x="1195388" y="1581150"/>
            <a:ext cx="5440362" cy="4446588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" name="Rectangle 9">
            <a:extLst>
              <a:ext uri="{FF2B5EF4-FFF2-40B4-BE49-F238E27FC236}"/>
            </a:extLst>
          </p:cNvPr>
          <p:cNvSpPr/>
          <p:nvPr/>
        </p:nvSpPr>
        <p:spPr>
          <a:xfrm>
            <a:off x="5219700" y="6524625"/>
            <a:ext cx="1296988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110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6"/>
          <a:stretch>
            <a:fillRect/>
          </a:stretch>
        </p:blipFill>
        <p:spPr bwMode="auto">
          <a:xfrm>
            <a:off x="179388" y="908050"/>
            <a:ext cx="6408737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Line 19"/>
          <p:cNvSpPr>
            <a:spLocks noChangeShapeType="1"/>
          </p:cNvSpPr>
          <p:nvPr/>
        </p:nvSpPr>
        <p:spPr bwMode="auto">
          <a:xfrm>
            <a:off x="827088" y="1125538"/>
            <a:ext cx="5616575" cy="38877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>
          <a:xfrm rot="5400000">
            <a:off x="5815012" y="241301"/>
            <a:ext cx="322263" cy="12239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/>
            </a:extLst>
          </p:cNvPr>
          <p:cNvSpPr/>
          <p:nvPr/>
        </p:nvSpPr>
        <p:spPr>
          <a:xfrm>
            <a:off x="5219700" y="6524625"/>
            <a:ext cx="1296988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5366" name="Rectangle 21"/>
          <p:cNvSpPr>
            <a:spLocks noChangeArrowheads="1"/>
          </p:cNvSpPr>
          <p:nvPr/>
        </p:nvSpPr>
        <p:spPr bwMode="auto">
          <a:xfrm>
            <a:off x="215900" y="204788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latin typeface="Trebuchet MS" pitchFamily="34" charset="0"/>
              </a:rPr>
              <a:t>How could we describe these lines?</a:t>
            </a:r>
          </a:p>
        </p:txBody>
      </p:sp>
      <p:sp>
        <p:nvSpPr>
          <p:cNvPr id="15367" name="Line 19"/>
          <p:cNvSpPr>
            <a:spLocks noChangeShapeType="1"/>
          </p:cNvSpPr>
          <p:nvPr/>
        </p:nvSpPr>
        <p:spPr bwMode="auto">
          <a:xfrm rot="5400000">
            <a:off x="1195388" y="1581150"/>
            <a:ext cx="5440362" cy="4446588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" name="Rectangle 9">
            <a:extLst>
              <a:ext uri="{FF2B5EF4-FFF2-40B4-BE49-F238E27FC236}"/>
            </a:extLst>
          </p:cNvPr>
          <p:cNvSpPr/>
          <p:nvPr/>
        </p:nvSpPr>
        <p:spPr>
          <a:xfrm>
            <a:off x="5219700" y="6524625"/>
            <a:ext cx="1296988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061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6"/>
          <a:stretch>
            <a:fillRect/>
          </a:stretch>
        </p:blipFill>
        <p:spPr bwMode="auto">
          <a:xfrm>
            <a:off x="179388" y="908050"/>
            <a:ext cx="6408737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Line 19"/>
          <p:cNvSpPr>
            <a:spLocks noChangeShapeType="1"/>
          </p:cNvSpPr>
          <p:nvPr/>
        </p:nvSpPr>
        <p:spPr bwMode="auto">
          <a:xfrm>
            <a:off x="827088" y="1125538"/>
            <a:ext cx="5616575" cy="38877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>
          <a:xfrm rot="5400000">
            <a:off x="5815012" y="241301"/>
            <a:ext cx="322263" cy="12239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/>
            </a:extLst>
          </p:cNvPr>
          <p:cNvSpPr/>
          <p:nvPr/>
        </p:nvSpPr>
        <p:spPr>
          <a:xfrm>
            <a:off x="5219700" y="6524625"/>
            <a:ext cx="1296988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6390" name="Rectangle 21"/>
          <p:cNvSpPr>
            <a:spLocks noChangeArrowheads="1"/>
          </p:cNvSpPr>
          <p:nvPr/>
        </p:nvSpPr>
        <p:spPr bwMode="auto">
          <a:xfrm>
            <a:off x="215900" y="204788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latin typeface="Trebuchet MS" pitchFamily="34" charset="0"/>
              </a:rPr>
              <a:t>Are they </a:t>
            </a:r>
            <a:r>
              <a:rPr lang="en-GB" altLang="en-US" sz="3600" dirty="0">
                <a:solidFill>
                  <a:srgbClr val="FF0000"/>
                </a:solidFill>
                <a:latin typeface="Trebuchet MS" pitchFamily="34" charset="0"/>
              </a:rPr>
              <a:t>perpendicular</a:t>
            </a:r>
            <a:r>
              <a:rPr lang="en-GB" altLang="en-US" sz="3600" dirty="0">
                <a:latin typeface="Trebuchet MS" pitchFamily="34" charset="0"/>
              </a:rPr>
              <a:t>?</a:t>
            </a:r>
          </a:p>
        </p:txBody>
      </p:sp>
      <p:sp>
        <p:nvSpPr>
          <p:cNvPr id="16391" name="Line 19"/>
          <p:cNvSpPr>
            <a:spLocks noChangeShapeType="1"/>
          </p:cNvSpPr>
          <p:nvPr/>
        </p:nvSpPr>
        <p:spPr bwMode="auto">
          <a:xfrm rot="5400000">
            <a:off x="1195388" y="1581150"/>
            <a:ext cx="5440362" cy="4446588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" name="Rectangle 9">
            <a:extLst>
              <a:ext uri="{FF2B5EF4-FFF2-40B4-BE49-F238E27FC236}"/>
            </a:extLst>
          </p:cNvPr>
          <p:cNvSpPr/>
          <p:nvPr/>
        </p:nvSpPr>
        <p:spPr>
          <a:xfrm>
            <a:off x="5219700" y="6524625"/>
            <a:ext cx="1296988" cy="217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1" name="Rectangle 21"/>
          <p:cNvSpPr>
            <a:spLocks noChangeArrowheads="1"/>
          </p:cNvSpPr>
          <p:nvPr/>
        </p:nvSpPr>
        <p:spPr bwMode="auto">
          <a:xfrm>
            <a:off x="6443663" y="1129482"/>
            <a:ext cx="2578992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latin typeface="Trebuchet MS" pitchFamily="34" charset="0"/>
              </a:rPr>
              <a:t>They look </a:t>
            </a:r>
            <a:r>
              <a:rPr lang="en-GB" altLang="en-US" sz="2400" dirty="0" smtClean="0">
                <a:solidFill>
                  <a:srgbClr val="FF0000"/>
                </a:solidFill>
                <a:latin typeface="Trebuchet MS" pitchFamily="34" charset="0"/>
              </a:rPr>
              <a:t>perpendicular</a:t>
            </a:r>
            <a:r>
              <a:rPr lang="en-GB" altLang="en-US" sz="2400" dirty="0" smtClean="0">
                <a:latin typeface="Trebuchet MS" pitchFamily="34" charset="0"/>
              </a:rPr>
              <a:t>, but how can we be certain?</a:t>
            </a:r>
            <a:endParaRPr lang="en-GB" altLang="en-US" sz="2400" dirty="0">
              <a:latin typeface="Trebuchet MS" pitchFamily="34" charset="0"/>
            </a:endParaRPr>
          </a:p>
        </p:txBody>
      </p:sp>
      <p:sp>
        <p:nvSpPr>
          <p:cNvPr id="12" name="Rectangle 21"/>
          <p:cNvSpPr>
            <a:spLocks noChangeArrowheads="1"/>
          </p:cNvSpPr>
          <p:nvPr/>
        </p:nvSpPr>
        <p:spPr bwMode="auto">
          <a:xfrm>
            <a:off x="6475810" y="3069431"/>
            <a:ext cx="254684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Trebuchet MS" pitchFamily="34" charset="0"/>
              </a:rPr>
              <a:t>We can compare their gradients…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376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2"/>
          <p:cNvSpPr>
            <a:spLocks noChangeShapeType="1"/>
          </p:cNvSpPr>
          <p:nvPr/>
        </p:nvSpPr>
        <p:spPr bwMode="auto">
          <a:xfrm>
            <a:off x="1690688" y="1241425"/>
            <a:ext cx="0" cy="5060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2393950" y="1262063"/>
            <a:ext cx="0" cy="5060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3128963" y="1266825"/>
            <a:ext cx="0" cy="5060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3863975" y="1271588"/>
            <a:ext cx="0" cy="5060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4583113" y="1276350"/>
            <a:ext cx="0" cy="5060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5286375" y="1281113"/>
            <a:ext cx="0" cy="5060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>
            <a:off x="5989638" y="1285875"/>
            <a:ext cx="0" cy="5060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>
            <a:off x="6708775" y="1290638"/>
            <a:ext cx="0" cy="5060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7427913" y="1295400"/>
            <a:ext cx="0" cy="5060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>
            <a:off x="1690688" y="6302375"/>
            <a:ext cx="5737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>
            <a:off x="1711325" y="5592763"/>
            <a:ext cx="5737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21" name="Line 13"/>
          <p:cNvSpPr>
            <a:spLocks noChangeShapeType="1"/>
          </p:cNvSpPr>
          <p:nvPr/>
        </p:nvSpPr>
        <p:spPr bwMode="auto">
          <a:xfrm>
            <a:off x="1716088" y="4883150"/>
            <a:ext cx="5737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22" name="Line 14"/>
          <p:cNvSpPr>
            <a:spLocks noChangeShapeType="1"/>
          </p:cNvSpPr>
          <p:nvPr/>
        </p:nvSpPr>
        <p:spPr bwMode="auto">
          <a:xfrm>
            <a:off x="1704975" y="4157663"/>
            <a:ext cx="5737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>
            <a:off x="1716088" y="3422650"/>
            <a:ext cx="5737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>
            <a:off x="1711325" y="2687638"/>
            <a:ext cx="5737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25" name="Line 17"/>
          <p:cNvSpPr>
            <a:spLocks noChangeShapeType="1"/>
          </p:cNvSpPr>
          <p:nvPr/>
        </p:nvSpPr>
        <p:spPr bwMode="auto">
          <a:xfrm>
            <a:off x="1706563" y="1968500"/>
            <a:ext cx="5737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26" name="Line 18"/>
          <p:cNvSpPr>
            <a:spLocks noChangeShapeType="1"/>
          </p:cNvSpPr>
          <p:nvPr/>
        </p:nvSpPr>
        <p:spPr bwMode="auto">
          <a:xfrm>
            <a:off x="1733550" y="1249363"/>
            <a:ext cx="5737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 flipV="1">
            <a:off x="1706563" y="1241425"/>
            <a:ext cx="5735637" cy="291623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28" name="Line 20"/>
          <p:cNvSpPr>
            <a:spLocks noChangeShapeType="1"/>
          </p:cNvSpPr>
          <p:nvPr/>
        </p:nvSpPr>
        <p:spPr bwMode="auto">
          <a:xfrm rot="16200000" flipV="1">
            <a:off x="1173163" y="2517775"/>
            <a:ext cx="5016500" cy="2552700"/>
          </a:xfrm>
          <a:prstGeom prst="line">
            <a:avLst/>
          </a:prstGeom>
          <a:noFill/>
          <a:ln w="5715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29" name="Rectangle 21"/>
          <p:cNvSpPr>
            <a:spLocks noChangeArrowheads="1"/>
          </p:cNvSpPr>
          <p:nvPr/>
        </p:nvSpPr>
        <p:spPr bwMode="auto">
          <a:xfrm>
            <a:off x="0" y="285750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dirty="0">
                <a:latin typeface="Trebuchet MS" pitchFamily="34" charset="0"/>
              </a:rPr>
              <a:t>Find the gradient of each line</a:t>
            </a:r>
          </a:p>
        </p:txBody>
      </p:sp>
      <p:sp>
        <p:nvSpPr>
          <p:cNvPr id="5142" name="Line 22"/>
          <p:cNvSpPr>
            <a:spLocks noChangeShapeType="1"/>
          </p:cNvSpPr>
          <p:nvPr/>
        </p:nvSpPr>
        <p:spPr bwMode="auto">
          <a:xfrm>
            <a:off x="4583113" y="2687638"/>
            <a:ext cx="1406525" cy="0"/>
          </a:xfrm>
          <a:prstGeom prst="line">
            <a:avLst/>
          </a:prstGeom>
          <a:noFill/>
          <a:ln w="5715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43" name="Line 23"/>
          <p:cNvSpPr>
            <a:spLocks noChangeShapeType="1"/>
          </p:cNvSpPr>
          <p:nvPr/>
        </p:nvSpPr>
        <p:spPr bwMode="auto">
          <a:xfrm flipV="1">
            <a:off x="5989638" y="1968500"/>
            <a:ext cx="0" cy="719138"/>
          </a:xfrm>
          <a:prstGeom prst="line">
            <a:avLst/>
          </a:prstGeom>
          <a:noFill/>
          <a:ln w="5715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44" name="Text Box 24"/>
          <p:cNvSpPr txBox="1">
            <a:spLocks noChangeArrowheads="1"/>
          </p:cNvSpPr>
          <p:nvPr/>
        </p:nvSpPr>
        <p:spPr bwMode="auto">
          <a:xfrm>
            <a:off x="4770438" y="2657475"/>
            <a:ext cx="10318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Trebuchet MS" pitchFamily="34" charset="0"/>
              </a:rPr>
              <a:t>2</a:t>
            </a:r>
          </a:p>
        </p:txBody>
      </p:sp>
      <p:sp>
        <p:nvSpPr>
          <p:cNvPr id="5145" name="Text Box 25"/>
          <p:cNvSpPr txBox="1">
            <a:spLocks noChangeArrowheads="1"/>
          </p:cNvSpPr>
          <p:nvPr/>
        </p:nvSpPr>
        <p:spPr bwMode="auto">
          <a:xfrm>
            <a:off x="5767388" y="1968500"/>
            <a:ext cx="10318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Trebuchet MS" pitchFamily="34" charset="0"/>
              </a:rPr>
              <a:t>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46" name="Rectangle 26"/>
              <p:cNvSpPr>
                <a:spLocks noChangeArrowheads="1"/>
              </p:cNvSpPr>
              <p:nvPr/>
            </p:nvSpPr>
            <p:spPr bwMode="auto">
              <a:xfrm>
                <a:off x="5989638" y="2992437"/>
                <a:ext cx="2574925" cy="83343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GB" altLang="en-US" dirty="0" smtClean="0">
                  <a:solidFill>
                    <a:schemeClr val="tx2"/>
                  </a:solidFill>
                  <a:latin typeface="Trebuchet MS" pitchFamily="34" charset="0"/>
                </a:endParaRP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dirty="0">
                    <a:latin typeface="Trebuchet MS" pitchFamily="34" charset="0"/>
                  </a:rPr>
                  <a:t>Gradient </a:t>
                </a:r>
                <a:r>
                  <a:rPr lang="en-GB" altLang="en-US" dirty="0" smtClean="0">
                    <a:latin typeface="Trebuchet MS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altLang="en-US" b="0" i="1" dirty="0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GB" altLang="en-US" dirty="0">
                  <a:latin typeface="Trebuchet MS" pitchFamily="34" charset="0"/>
                </a:endParaRP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dirty="0">
                    <a:solidFill>
                      <a:schemeClr val="tx2"/>
                    </a:solidFill>
                    <a:latin typeface="Trebuchet MS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5146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89638" y="2992437"/>
                <a:ext cx="2574925" cy="833437"/>
              </a:xfrm>
              <a:prstGeom prst="rect">
                <a:avLst/>
              </a:prstGeom>
              <a:blipFill rotWithShape="1">
                <a:blip r:embed="rId4"/>
                <a:stretch>
                  <a:fillRect l="-2336" b="-4196"/>
                </a:stretch>
              </a:blipFill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47" name="Line 27"/>
          <p:cNvSpPr>
            <a:spLocks noChangeShapeType="1"/>
          </p:cNvSpPr>
          <p:nvPr/>
        </p:nvSpPr>
        <p:spPr bwMode="auto">
          <a:xfrm>
            <a:off x="3863975" y="5592763"/>
            <a:ext cx="719138" cy="0"/>
          </a:xfrm>
          <a:prstGeom prst="line">
            <a:avLst/>
          </a:prstGeom>
          <a:noFill/>
          <a:ln w="57150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48" name="Line 28"/>
          <p:cNvSpPr>
            <a:spLocks noChangeShapeType="1"/>
          </p:cNvSpPr>
          <p:nvPr/>
        </p:nvSpPr>
        <p:spPr bwMode="auto">
          <a:xfrm flipV="1">
            <a:off x="3876675" y="4144963"/>
            <a:ext cx="0" cy="1444625"/>
          </a:xfrm>
          <a:prstGeom prst="line">
            <a:avLst/>
          </a:prstGeom>
          <a:noFill/>
          <a:ln w="57150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49" name="Text Box 29"/>
          <p:cNvSpPr txBox="1">
            <a:spLocks noChangeArrowheads="1"/>
          </p:cNvSpPr>
          <p:nvPr/>
        </p:nvSpPr>
        <p:spPr bwMode="auto">
          <a:xfrm>
            <a:off x="3128963" y="4532313"/>
            <a:ext cx="10318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Trebuchet MS" pitchFamily="34" charset="0"/>
              </a:rPr>
              <a:t>2</a:t>
            </a:r>
          </a:p>
        </p:txBody>
      </p:sp>
      <p:sp>
        <p:nvSpPr>
          <p:cNvPr id="5150" name="Text Box 30"/>
          <p:cNvSpPr txBox="1">
            <a:spLocks noChangeArrowheads="1"/>
          </p:cNvSpPr>
          <p:nvPr/>
        </p:nvSpPr>
        <p:spPr bwMode="auto">
          <a:xfrm>
            <a:off x="3738563" y="5589588"/>
            <a:ext cx="10318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Trebuchet MS" pitchFamily="34" charset="0"/>
              </a:rPr>
              <a:t>1</a:t>
            </a:r>
          </a:p>
        </p:txBody>
      </p:sp>
      <p:sp>
        <p:nvSpPr>
          <p:cNvPr id="5151" name="Rectangle 31"/>
          <p:cNvSpPr>
            <a:spLocks noChangeArrowheads="1"/>
          </p:cNvSpPr>
          <p:nvPr/>
        </p:nvSpPr>
        <p:spPr bwMode="auto">
          <a:xfrm>
            <a:off x="554038" y="4891088"/>
            <a:ext cx="2574925" cy="7112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GB" altLang="en-US" dirty="0">
              <a:solidFill>
                <a:schemeClr val="tx2"/>
              </a:solidFill>
              <a:latin typeface="Trebuchet MS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>
                <a:latin typeface="Trebuchet MS" pitchFamily="34" charset="0"/>
              </a:rPr>
              <a:t>Gradient = -2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2"/>
                </a:solidFill>
                <a:latin typeface="Trebuchet MS" pitchFamily="34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050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2" grpId="0" animBg="1"/>
      <p:bldP spid="5143" grpId="0" animBg="1"/>
      <p:bldP spid="5144" grpId="0"/>
      <p:bldP spid="5145" grpId="0"/>
      <p:bldP spid="5146" grpId="0" animBg="1"/>
      <p:bldP spid="5147" grpId="0" animBg="1"/>
      <p:bldP spid="5148" grpId="0" animBg="1"/>
      <p:bldP spid="5149" grpId="0"/>
      <p:bldP spid="5150" grpId="0"/>
      <p:bldP spid="51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2"/>
          <p:cNvSpPr>
            <a:spLocks noChangeShapeType="1"/>
          </p:cNvSpPr>
          <p:nvPr/>
        </p:nvSpPr>
        <p:spPr bwMode="auto">
          <a:xfrm>
            <a:off x="1690688" y="1241425"/>
            <a:ext cx="0" cy="5060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2393950" y="1262063"/>
            <a:ext cx="0" cy="5060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3128963" y="1266825"/>
            <a:ext cx="0" cy="5060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3863975" y="1271588"/>
            <a:ext cx="0" cy="5060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4583113" y="1276350"/>
            <a:ext cx="0" cy="5060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5286375" y="1281113"/>
            <a:ext cx="0" cy="5060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5989638" y="1285875"/>
            <a:ext cx="0" cy="5060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>
            <a:off x="6708775" y="1290638"/>
            <a:ext cx="0" cy="5060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>
            <a:off x="7427913" y="1295400"/>
            <a:ext cx="0" cy="5060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>
            <a:off x="1690688" y="6302375"/>
            <a:ext cx="5737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>
            <a:off x="1711325" y="5592763"/>
            <a:ext cx="5737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5" name="Line 13"/>
          <p:cNvSpPr>
            <a:spLocks noChangeShapeType="1"/>
          </p:cNvSpPr>
          <p:nvPr/>
        </p:nvSpPr>
        <p:spPr bwMode="auto">
          <a:xfrm>
            <a:off x="1716088" y="4883150"/>
            <a:ext cx="5737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auto">
          <a:xfrm>
            <a:off x="1704975" y="4157663"/>
            <a:ext cx="5737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>
            <a:off x="1716088" y="3422650"/>
            <a:ext cx="5737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>
            <a:off x="1711325" y="2687638"/>
            <a:ext cx="5737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auto">
          <a:xfrm>
            <a:off x="1706563" y="1968500"/>
            <a:ext cx="5737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auto">
          <a:xfrm>
            <a:off x="1733550" y="1249363"/>
            <a:ext cx="5737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63" name="Line 19"/>
          <p:cNvSpPr>
            <a:spLocks noChangeShapeType="1"/>
          </p:cNvSpPr>
          <p:nvPr/>
        </p:nvSpPr>
        <p:spPr bwMode="auto">
          <a:xfrm rot="18922714" flipV="1">
            <a:off x="1901825" y="2547938"/>
            <a:ext cx="4749800" cy="23891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64" name="Line 20"/>
          <p:cNvSpPr>
            <a:spLocks noChangeShapeType="1"/>
          </p:cNvSpPr>
          <p:nvPr/>
        </p:nvSpPr>
        <p:spPr bwMode="auto">
          <a:xfrm rot="13512082" flipV="1">
            <a:off x="1876426" y="2833687"/>
            <a:ext cx="5410200" cy="2752725"/>
          </a:xfrm>
          <a:prstGeom prst="line">
            <a:avLst/>
          </a:prstGeom>
          <a:noFill/>
          <a:ln w="5715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66" name="Line 22"/>
          <p:cNvSpPr>
            <a:spLocks noChangeShapeType="1"/>
          </p:cNvSpPr>
          <p:nvPr/>
        </p:nvSpPr>
        <p:spPr bwMode="auto">
          <a:xfrm>
            <a:off x="3965575" y="4883150"/>
            <a:ext cx="617538" cy="0"/>
          </a:xfrm>
          <a:prstGeom prst="line">
            <a:avLst/>
          </a:prstGeom>
          <a:noFill/>
          <a:ln w="5715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67" name="Line 23"/>
          <p:cNvSpPr>
            <a:spLocks noChangeShapeType="1"/>
          </p:cNvSpPr>
          <p:nvPr/>
        </p:nvSpPr>
        <p:spPr bwMode="auto">
          <a:xfrm flipV="1">
            <a:off x="4583113" y="2687638"/>
            <a:ext cx="0" cy="2189162"/>
          </a:xfrm>
          <a:prstGeom prst="line">
            <a:avLst/>
          </a:prstGeom>
          <a:noFill/>
          <a:ln w="5715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68" name="Text Box 24"/>
          <p:cNvSpPr txBox="1">
            <a:spLocks noChangeArrowheads="1"/>
          </p:cNvSpPr>
          <p:nvPr/>
        </p:nvSpPr>
        <p:spPr bwMode="auto">
          <a:xfrm>
            <a:off x="4441825" y="3455988"/>
            <a:ext cx="10318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Trebuchet MS" pitchFamily="34" charset="0"/>
              </a:rPr>
              <a:t>3</a:t>
            </a:r>
          </a:p>
        </p:txBody>
      </p:sp>
      <p:sp>
        <p:nvSpPr>
          <p:cNvPr id="6169" name="Text Box 25"/>
          <p:cNvSpPr txBox="1">
            <a:spLocks noChangeArrowheads="1"/>
          </p:cNvSpPr>
          <p:nvPr/>
        </p:nvSpPr>
        <p:spPr bwMode="auto">
          <a:xfrm>
            <a:off x="3551238" y="4826000"/>
            <a:ext cx="10318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Trebuchet MS" pitchFamily="34" charset="0"/>
              </a:rPr>
              <a:t>1</a:t>
            </a:r>
          </a:p>
        </p:txBody>
      </p:sp>
      <p:sp>
        <p:nvSpPr>
          <p:cNvPr id="6170" name="Rectangle 26"/>
          <p:cNvSpPr>
            <a:spLocks noChangeArrowheads="1"/>
          </p:cNvSpPr>
          <p:nvPr/>
        </p:nvSpPr>
        <p:spPr bwMode="auto">
          <a:xfrm>
            <a:off x="5989638" y="2992438"/>
            <a:ext cx="2574925" cy="711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GB" altLang="en-US" dirty="0">
              <a:solidFill>
                <a:schemeClr val="tx2"/>
              </a:solidFill>
              <a:latin typeface="Trebuchet MS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>
                <a:latin typeface="Trebuchet MS" pitchFamily="34" charset="0"/>
              </a:rPr>
              <a:t>Gradient = 3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2"/>
                </a:solidFill>
                <a:latin typeface="Trebuchet MS" pitchFamily="34" charset="0"/>
              </a:rPr>
              <a:t> </a:t>
            </a:r>
          </a:p>
        </p:txBody>
      </p:sp>
      <p:sp>
        <p:nvSpPr>
          <p:cNvPr id="6171" name="Line 27"/>
          <p:cNvSpPr>
            <a:spLocks noChangeShapeType="1"/>
          </p:cNvSpPr>
          <p:nvPr/>
        </p:nvSpPr>
        <p:spPr bwMode="auto">
          <a:xfrm>
            <a:off x="2409825" y="4157663"/>
            <a:ext cx="2173288" cy="0"/>
          </a:xfrm>
          <a:prstGeom prst="line">
            <a:avLst/>
          </a:prstGeom>
          <a:noFill/>
          <a:ln w="57150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72" name="Line 28"/>
          <p:cNvSpPr>
            <a:spLocks noChangeShapeType="1"/>
          </p:cNvSpPr>
          <p:nvPr/>
        </p:nvSpPr>
        <p:spPr bwMode="auto">
          <a:xfrm flipV="1">
            <a:off x="2393950" y="3422650"/>
            <a:ext cx="11113" cy="735013"/>
          </a:xfrm>
          <a:prstGeom prst="line">
            <a:avLst/>
          </a:prstGeom>
          <a:noFill/>
          <a:ln w="57150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73" name="Text Box 29"/>
          <p:cNvSpPr txBox="1">
            <a:spLocks noChangeArrowheads="1"/>
          </p:cNvSpPr>
          <p:nvPr/>
        </p:nvSpPr>
        <p:spPr bwMode="auto">
          <a:xfrm>
            <a:off x="2613025" y="4124325"/>
            <a:ext cx="10318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Trebuchet MS" pitchFamily="34" charset="0"/>
              </a:rPr>
              <a:t>3</a:t>
            </a:r>
          </a:p>
        </p:txBody>
      </p:sp>
      <p:sp>
        <p:nvSpPr>
          <p:cNvPr id="6174" name="Text Box 30"/>
          <p:cNvSpPr txBox="1">
            <a:spLocks noChangeArrowheads="1"/>
          </p:cNvSpPr>
          <p:nvPr/>
        </p:nvSpPr>
        <p:spPr bwMode="auto">
          <a:xfrm>
            <a:off x="1452563" y="3422650"/>
            <a:ext cx="10318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Trebuchet MS" pitchFamily="34" charset="0"/>
              </a:rPr>
              <a:t>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175" name="Rectangle 31"/>
              <p:cNvSpPr>
                <a:spLocks noChangeArrowheads="1"/>
              </p:cNvSpPr>
              <p:nvPr/>
            </p:nvSpPr>
            <p:spPr bwMode="auto">
              <a:xfrm>
                <a:off x="179388" y="4891088"/>
                <a:ext cx="2949575" cy="842168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B05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GB" altLang="en-US" dirty="0" smtClean="0">
                  <a:solidFill>
                    <a:schemeClr val="tx2"/>
                  </a:solidFill>
                  <a:latin typeface="Trebuchet MS" pitchFamily="34" charset="0"/>
                </a:endParaRP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dirty="0">
                    <a:latin typeface="Trebuchet MS" pitchFamily="34" charset="0"/>
                  </a:rPr>
                  <a:t>Gradient = </a:t>
                </a:r>
                <a14:m>
                  <m:oMath xmlns:m="http://schemas.openxmlformats.org/officeDocument/2006/math">
                    <m:r>
                      <a:rPr lang="en-GB" altLang="en-US" i="1" dirty="0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GB" altLang="en-US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altLang="en-US" b="0" i="1" dirty="0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GB" altLang="en-US" i="1" dirty="0">
                        <a:latin typeface="Cambria Math"/>
                      </a:rPr>
                      <m:t> </m:t>
                    </m:r>
                  </m:oMath>
                </a14:m>
                <a:endParaRPr lang="en-GB" altLang="en-US" dirty="0">
                  <a:latin typeface="Trebuchet MS" pitchFamily="34" charset="0"/>
                </a:endParaRP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dirty="0">
                    <a:solidFill>
                      <a:schemeClr val="tx2"/>
                    </a:solidFill>
                    <a:latin typeface="Trebuchet MS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6175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388" y="4891088"/>
                <a:ext cx="2949575" cy="842168"/>
              </a:xfrm>
              <a:prstGeom prst="rect">
                <a:avLst/>
              </a:prstGeom>
              <a:blipFill rotWithShape="1">
                <a:blip r:embed="rId4"/>
                <a:stretch>
                  <a:fillRect l="-3265" b="-4167"/>
                </a:stretch>
              </a:blipFill>
              <a:ln w="38100">
                <a:solidFill>
                  <a:srgbClr val="00B05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63" name="Rectangle 21"/>
          <p:cNvSpPr>
            <a:spLocks noChangeArrowheads="1"/>
          </p:cNvSpPr>
          <p:nvPr/>
        </p:nvSpPr>
        <p:spPr bwMode="auto">
          <a:xfrm>
            <a:off x="0" y="285750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dirty="0">
                <a:latin typeface="Trebuchet MS" pitchFamily="34" charset="0"/>
              </a:rPr>
              <a:t>Find the gradient of each line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77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3" grpId="0" animBg="1"/>
      <p:bldP spid="6164" grpId="0" animBg="1"/>
      <p:bldP spid="6166" grpId="0" animBg="1"/>
      <p:bldP spid="6167" grpId="0" animBg="1"/>
      <p:bldP spid="6168" grpId="0"/>
      <p:bldP spid="6169" grpId="0"/>
      <p:bldP spid="6170" grpId="0" animBg="1"/>
      <p:bldP spid="6171" grpId="0" animBg="1"/>
      <p:bldP spid="6172" grpId="0" animBg="1"/>
      <p:bldP spid="6173" grpId="0"/>
      <p:bldP spid="6174" grpId="0"/>
      <p:bldP spid="61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>
          <a:xfrm rot="5400000">
            <a:off x="5815012" y="241301"/>
            <a:ext cx="322263" cy="12239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9459" name="Rectangle 21"/>
          <p:cNvSpPr>
            <a:spLocks noChangeArrowheads="1"/>
          </p:cNvSpPr>
          <p:nvPr/>
        </p:nvSpPr>
        <p:spPr bwMode="auto">
          <a:xfrm>
            <a:off x="215900" y="204788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latin typeface="Trebuchet MS" pitchFamily="34" charset="0"/>
              </a:rPr>
              <a:t>Are they perpendicular?</a:t>
            </a:r>
          </a:p>
        </p:txBody>
      </p:sp>
      <p:graphicFrame>
        <p:nvGraphicFramePr>
          <p:cNvPr id="2" name="Table 1">
            <a:extLst>
              <a:ext uri="{FF2B5EF4-FFF2-40B4-BE49-F238E27FC236}"/>
            </a:extLst>
          </p:cNvPr>
          <p:cNvGraphicFramePr>
            <a:graphicFrameLocks noGrp="1"/>
          </p:cNvGraphicFramePr>
          <p:nvPr/>
        </p:nvGraphicFramePr>
        <p:xfrm>
          <a:off x="323528" y="908720"/>
          <a:ext cx="8424936" cy="3016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>
                  <a:extLst>
                    <a:ext uri="{9D8B030D-6E8A-4147-A177-3AD203B41FA5}"/>
                  </a:extLst>
                </a:gridCol>
                <a:gridCol w="4212468">
                  <a:extLst>
                    <a:ext uri="{9D8B030D-6E8A-4147-A177-3AD203B41FA5}"/>
                  </a:extLst>
                </a:gridCol>
              </a:tblGrid>
              <a:tr h="75414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145" t="-4839" r="-100145" b="-30161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100289" t="-4839" r="-289" b="-301613"/>
                      </a:stretch>
                    </a:blipFill>
                  </a:tcPr>
                </a:tc>
                <a:extLst>
                  <a:ext uri="{0D108BD9-81ED-4DB2-BD59-A6C34878D82A}"/>
                </a:extLst>
              </a:tr>
              <a:tr h="75414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145" t="-104839" r="-100145" b="-20161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100289" t="-104839" r="-289" b="-201613"/>
                      </a:stretch>
                    </a:blipFill>
                  </a:tcPr>
                </a:tc>
                <a:extLst>
                  <a:ext uri="{0D108BD9-81ED-4DB2-BD59-A6C34878D82A}"/>
                </a:extLst>
              </a:tr>
              <a:tr h="75414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145" t="-204839" r="-100145" b="-10161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/>
                </a:extLst>
              </a:tr>
              <a:tr h="75414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145" t="-304839" r="-100145" b="-161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9461" name="Rectangle 21"/>
          <p:cNvSpPr>
            <a:spLocks noChangeArrowheads="1"/>
          </p:cNvSpPr>
          <p:nvPr/>
        </p:nvSpPr>
        <p:spPr bwMode="auto">
          <a:xfrm>
            <a:off x="-36513" y="4076700"/>
            <a:ext cx="9144001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Trebuchet MS" pitchFamily="34" charset="0"/>
              </a:rPr>
              <a:t>Compare </a:t>
            </a:r>
            <a:r>
              <a:rPr lang="en-GB" altLang="en-US" sz="2800" dirty="0" smtClean="0">
                <a:latin typeface="Trebuchet MS" pitchFamily="34" charset="0"/>
              </a:rPr>
              <a:t>the </a:t>
            </a:r>
            <a:r>
              <a:rPr lang="en-GB" altLang="en-US" sz="2800" dirty="0">
                <a:latin typeface="Trebuchet MS" pitchFamily="34" charset="0"/>
              </a:rPr>
              <a:t>gradients 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800" dirty="0">
              <a:latin typeface="Trebuchet MS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Trebuchet MS" pitchFamily="34" charset="0"/>
              </a:rPr>
              <a:t>What do you notice?</a:t>
            </a:r>
          </a:p>
        </p:txBody>
      </p:sp>
      <p:sp>
        <p:nvSpPr>
          <p:cNvPr id="6" name="Text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564902" y="5661248"/>
            <a:ext cx="5941169" cy="91037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C00000"/>
            </a:solidFill>
          </a:ln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itchFamily="34" charset="0"/>
                <a:cs typeface="Arial" pitchFamily="34" charset="0"/>
              </a:rPr>
              <a:t>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310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11188" y="-26988"/>
            <a:ext cx="8229600" cy="1143001"/>
          </a:xfrm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sz="4800" smtClean="0">
                <a:latin typeface="Trebuchet MS" pitchFamily="34" charset="0"/>
              </a:rPr>
              <a:t>Perpendicular Lines</a:t>
            </a:r>
          </a:p>
        </p:txBody>
      </p:sp>
      <p:cxnSp>
        <p:nvCxnSpPr>
          <p:cNvPr id="6" name="Straight Arrow Connector 5">
            <a:extLst>
              <a:ext uri="{FF2B5EF4-FFF2-40B4-BE49-F238E27FC236}"/>
            </a:extLst>
          </p:cNvPr>
          <p:cNvCxnSpPr/>
          <p:nvPr/>
        </p:nvCxnSpPr>
        <p:spPr>
          <a:xfrm>
            <a:off x="5724525" y="2368550"/>
            <a:ext cx="3254375" cy="3240088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/>
            </a:extLst>
          </p:cNvPr>
          <p:cNvCxnSpPr/>
          <p:nvPr/>
        </p:nvCxnSpPr>
        <p:spPr>
          <a:xfrm flipV="1">
            <a:off x="5724525" y="1712913"/>
            <a:ext cx="3024188" cy="296068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6" name="TextBox 1"/>
          <p:cNvSpPr txBox="1">
            <a:spLocks noChangeArrowheads="1"/>
          </p:cNvSpPr>
          <p:nvPr/>
        </p:nvSpPr>
        <p:spPr bwMode="auto">
          <a:xfrm rot="2810254">
            <a:off x="6123782" y="4352131"/>
            <a:ext cx="27368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rgbClr val="00B050"/>
                </a:solidFill>
                <a:latin typeface="Trebuchet MS" pitchFamily="34" charset="0"/>
              </a:rPr>
              <a:t>Gradient = m</a:t>
            </a:r>
            <a:r>
              <a:rPr lang="en-GB" altLang="en-US" sz="1800" baseline="-25000">
                <a:solidFill>
                  <a:srgbClr val="00B050"/>
                </a:solidFill>
                <a:latin typeface="Trebuchet MS" pitchFamily="34" charset="0"/>
              </a:rPr>
              <a:t>2</a:t>
            </a:r>
          </a:p>
        </p:txBody>
      </p:sp>
      <p:sp>
        <p:nvSpPr>
          <p:cNvPr id="20487" name="TextBox 11"/>
          <p:cNvSpPr txBox="1">
            <a:spLocks noChangeArrowheads="1"/>
          </p:cNvSpPr>
          <p:nvPr/>
        </p:nvSpPr>
        <p:spPr bwMode="auto">
          <a:xfrm rot="-2685181">
            <a:off x="6065838" y="2436813"/>
            <a:ext cx="27368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rgbClr val="FF0000"/>
                </a:solidFill>
                <a:latin typeface="Trebuchet MS" pitchFamily="34" charset="0"/>
              </a:rPr>
              <a:t>Gradient = m</a:t>
            </a:r>
            <a:r>
              <a:rPr lang="en-GB" altLang="en-US" sz="1800" baseline="-25000">
                <a:solidFill>
                  <a:srgbClr val="FF0000"/>
                </a:solidFill>
                <a:latin typeface="Trebuchet MS" pitchFamily="34" charset="0"/>
              </a:rPr>
              <a:t>1</a:t>
            </a:r>
          </a:p>
        </p:txBody>
      </p:sp>
      <p:sp>
        <p:nvSpPr>
          <p:cNvPr id="2" name="TextBox 1">
            <a:extLst>
              <a:ext uri="{FF2B5EF4-FFF2-40B4-BE49-F238E27FC236}"/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07504" y="1216681"/>
            <a:ext cx="5040560" cy="5550174"/>
          </a:xfrm>
          <a:prstGeom prst="rect">
            <a:avLst/>
          </a:prstGeom>
          <a:blipFill>
            <a:blip r:embed="rId4"/>
            <a:stretch>
              <a:fillRect l="-1695" t="-879" r="-3632"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itchFamily="34" charset="0"/>
                <a:cs typeface="Arial" pitchFamily="34" charset="0"/>
              </a:rPr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1187450" y="6310313"/>
            <a:ext cx="3240088" cy="3587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20490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75" y="5700713"/>
            <a:ext cx="32194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468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611188" y="-26988"/>
            <a:ext cx="8229600" cy="1143001"/>
          </a:xfrm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sz="4800" smtClean="0">
                <a:latin typeface="Trebuchet MS" pitchFamily="34" charset="0"/>
              </a:rPr>
              <a:t>Perpendicular Lines</a:t>
            </a:r>
          </a:p>
        </p:txBody>
      </p:sp>
      <p:cxnSp>
        <p:nvCxnSpPr>
          <p:cNvPr id="6" name="Straight Arrow Connector 5">
            <a:extLst>
              <a:ext uri="{FF2B5EF4-FFF2-40B4-BE49-F238E27FC236}"/>
            </a:extLst>
          </p:cNvPr>
          <p:cNvCxnSpPr/>
          <p:nvPr/>
        </p:nvCxnSpPr>
        <p:spPr>
          <a:xfrm>
            <a:off x="5710238" y="2852738"/>
            <a:ext cx="3254375" cy="3240087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385763" y="720725"/>
            <a:ext cx="8680450" cy="1655763"/>
          </a:xfrm>
          <a:prstGeom prst="rect">
            <a:avLst/>
          </a:prstGeom>
          <a:noFill/>
          <a:ln w="38100">
            <a:noFill/>
          </a:ln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2800" dirty="0">
                <a:solidFill>
                  <a:srgbClr val="FF0000"/>
                </a:solidFill>
                <a:latin typeface="Trebuchet MS" panose="020B0603020202020204" pitchFamily="34" charset="0"/>
                <a:ea typeface="+mj-ea"/>
                <a:cs typeface="+mj-cs"/>
              </a:rPr>
              <a:t>Perpendicular lines </a:t>
            </a:r>
            <a:r>
              <a:rPr lang="en-GB" sz="2800" dirty="0">
                <a:latin typeface="Trebuchet MS" panose="020B0603020202020204" pitchFamily="34" charset="0"/>
                <a:ea typeface="+mj-ea"/>
                <a:cs typeface="+mj-cs"/>
              </a:rPr>
              <a:t>meet at right angles</a:t>
            </a:r>
          </a:p>
        </p:txBody>
      </p:sp>
      <p:cxnSp>
        <p:nvCxnSpPr>
          <p:cNvPr id="11" name="Straight Arrow Connector 10">
            <a:extLst>
              <a:ext uri="{FF2B5EF4-FFF2-40B4-BE49-F238E27FC236}"/>
            </a:extLst>
          </p:cNvPr>
          <p:cNvCxnSpPr/>
          <p:nvPr/>
        </p:nvCxnSpPr>
        <p:spPr>
          <a:xfrm flipV="1">
            <a:off x="5710238" y="2197100"/>
            <a:ext cx="3024187" cy="29606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115888" y="1979613"/>
            <a:ext cx="5594350" cy="3670300"/>
          </a:xfrm>
          <a:prstGeom prst="rect">
            <a:avLst/>
          </a:prstGeom>
          <a:noFill/>
          <a:ln w="38100">
            <a:noFill/>
          </a:ln>
        </p:spPr>
        <p:txBody>
          <a:bodyPr anchor="ctr">
            <a:normAutofit lnSpcReduction="10000"/>
          </a:bodyPr>
          <a:lstStyle/>
          <a:p>
            <a:pPr algn="ctr"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en-GB" sz="2800" dirty="0" smtClean="0">
                <a:latin typeface="Trebuchet MS" panose="020B0603020202020204" pitchFamily="34" charset="0"/>
                <a:ea typeface="+mj-ea"/>
                <a:cs typeface="+mj-cs"/>
              </a:rPr>
              <a:t>The </a:t>
            </a:r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  <a:ea typeface="+mj-ea"/>
                <a:cs typeface="+mj-cs"/>
              </a:rPr>
              <a:t>product</a:t>
            </a:r>
            <a:r>
              <a:rPr lang="en-GB" sz="2800" dirty="0" smtClean="0">
                <a:latin typeface="Trebuchet MS" panose="020B0603020202020204" pitchFamily="34" charset="0"/>
                <a:ea typeface="+mj-ea"/>
                <a:cs typeface="+mj-cs"/>
              </a:rPr>
              <a:t> of the </a:t>
            </a:r>
            <a:r>
              <a:rPr lang="en-GB" sz="2800" dirty="0">
                <a:latin typeface="Trebuchet MS" panose="020B0603020202020204" pitchFamily="34" charset="0"/>
                <a:ea typeface="+mj-ea"/>
                <a:cs typeface="+mj-cs"/>
              </a:rPr>
              <a:t>gradients of </a:t>
            </a:r>
            <a:r>
              <a:rPr lang="en-GB" sz="2800" dirty="0" smtClean="0">
                <a:latin typeface="Trebuchet MS" panose="020B0603020202020204" pitchFamily="34" charset="0"/>
                <a:ea typeface="+mj-ea"/>
                <a:cs typeface="+mj-cs"/>
              </a:rPr>
              <a:t>perpendicular </a:t>
            </a:r>
            <a:r>
              <a:rPr lang="en-GB" sz="2800" dirty="0">
                <a:latin typeface="Trebuchet MS" panose="020B0603020202020204" pitchFamily="34" charset="0"/>
                <a:ea typeface="+mj-ea"/>
                <a:cs typeface="+mj-cs"/>
              </a:rPr>
              <a:t>lines </a:t>
            </a:r>
            <a:r>
              <a:rPr lang="en-GB" sz="2800" dirty="0" smtClean="0">
                <a:latin typeface="Trebuchet MS" panose="020B0603020202020204" pitchFamily="34" charset="0"/>
                <a:ea typeface="+mj-ea"/>
                <a:cs typeface="+mj-cs"/>
              </a:rPr>
              <a:t>is always  </a:t>
            </a:r>
            <a:r>
              <a:rPr lang="en-GB" sz="2800" dirty="0">
                <a:latin typeface="Trebuchet MS" panose="020B0603020202020204" pitchFamily="34" charset="0"/>
                <a:ea typeface="+mj-ea"/>
                <a:cs typeface="+mj-cs"/>
              </a:rPr>
              <a:t>-1. </a:t>
            </a:r>
          </a:p>
          <a:p>
            <a:pPr algn="ctr"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endParaRPr lang="en-GB" sz="2800" dirty="0">
              <a:latin typeface="Trebuchet MS" panose="020B0603020202020204" pitchFamily="34" charset="0"/>
              <a:ea typeface="+mj-ea"/>
              <a:cs typeface="+mj-cs"/>
            </a:endParaRPr>
          </a:p>
          <a:p>
            <a:pPr algn="ctr"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en-GB" sz="2800" dirty="0" smtClean="0">
                <a:latin typeface="Trebuchet MS" panose="020B0603020202020204" pitchFamily="34" charset="0"/>
                <a:ea typeface="+mj-ea"/>
                <a:cs typeface="+mj-cs"/>
              </a:rPr>
              <a:t>The gradients are the </a:t>
            </a:r>
            <a:endParaRPr lang="en-GB" sz="2800" dirty="0">
              <a:latin typeface="Trebuchet MS" panose="020B0603020202020204" pitchFamily="34" charset="0"/>
              <a:ea typeface="+mj-ea"/>
              <a:cs typeface="+mj-cs"/>
            </a:endParaRPr>
          </a:p>
          <a:p>
            <a:pPr algn="ctr"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en-GB" sz="2800" dirty="0">
                <a:solidFill>
                  <a:srgbClr val="FF0000"/>
                </a:solidFill>
                <a:latin typeface="Trebuchet MS" panose="020B0603020202020204" pitchFamily="34" charset="0"/>
                <a:ea typeface="+mj-ea"/>
                <a:cs typeface="+mj-cs"/>
              </a:rPr>
              <a:t>negative </a:t>
            </a:r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  <a:ea typeface="+mj-ea"/>
                <a:cs typeface="+mj-cs"/>
              </a:rPr>
              <a:t>reciprocal</a:t>
            </a:r>
            <a:r>
              <a:rPr lang="en-GB" sz="2800" dirty="0">
                <a:solidFill>
                  <a:srgbClr val="C00000"/>
                </a:solidFill>
                <a:latin typeface="Trebuchet MS" panose="020B0603020202020204" pitchFamily="34" charset="0"/>
                <a:ea typeface="+mj-ea"/>
                <a:cs typeface="+mj-cs"/>
              </a:rPr>
              <a:t> </a:t>
            </a:r>
            <a:r>
              <a:rPr lang="en-GB" sz="2800" dirty="0" smtClean="0">
                <a:latin typeface="Trebuchet MS" panose="020B0603020202020204" pitchFamily="34" charset="0"/>
                <a:ea typeface="+mj-ea"/>
                <a:cs typeface="+mj-cs"/>
              </a:rPr>
              <a:t>of each other</a:t>
            </a:r>
            <a:endParaRPr lang="en-GB" sz="2800" dirty="0"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18" name="Title 1">
            <a:extLst>
              <a:ext uri="{FF2B5EF4-FFF2-40B4-BE49-F238E27FC236}"/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93418" y="5858159"/>
            <a:ext cx="4465883" cy="81984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Trebuchet MS" panose="020B0603020202020204" pitchFamily="34" charset="0"/>
                <a:cs typeface="Arial" pitchFamily="34" charset="0"/>
              </a:rPr>
              <a:t> 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 rot="2810254">
            <a:off x="6109494" y="4836319"/>
            <a:ext cx="2736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rgbClr val="00B050"/>
                </a:solidFill>
                <a:latin typeface="Trebuchet MS" pitchFamily="34" charset="0"/>
              </a:rPr>
              <a:t>Gradient = m</a:t>
            </a:r>
            <a:r>
              <a:rPr lang="en-GB" altLang="en-US" sz="1800" baseline="-25000">
                <a:solidFill>
                  <a:srgbClr val="00B050"/>
                </a:solidFill>
                <a:latin typeface="Trebuchet MS" pitchFamily="34" charset="0"/>
              </a:rPr>
              <a:t>2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 rot="-2685181">
            <a:off x="6051550" y="2947988"/>
            <a:ext cx="27368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rgbClr val="FF0000"/>
                </a:solidFill>
                <a:latin typeface="Trebuchet MS" pitchFamily="34" charset="0"/>
              </a:rPr>
              <a:t>Gradient = m</a:t>
            </a:r>
            <a:r>
              <a:rPr lang="en-GB" altLang="en-US" sz="1800" baseline="-25000">
                <a:solidFill>
                  <a:srgbClr val="FF0000"/>
                </a:solidFill>
                <a:latin typeface="Trebuchet MS" pitchFamily="34" charset="0"/>
              </a:rPr>
              <a:t>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984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2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/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347864" y="4033730"/>
            <a:ext cx="1872208" cy="547398"/>
          </a:xfrm>
          <a:prstGeom prst="rect">
            <a:avLst/>
          </a:prstGeom>
          <a:blipFill>
            <a:blip r:embed="rId3"/>
            <a:srcRect/>
            <a:stretch>
              <a:fillRect r="-37302" b="4417"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itchFamily="34" charset="0"/>
                <a:cs typeface="Arial" pitchFamily="34" charset="0"/>
              </a:rPr>
              <a:t> </a:t>
            </a:r>
          </a:p>
        </p:txBody>
      </p:sp>
      <p:sp>
        <p:nvSpPr>
          <p:cNvPr id="13" name="Rectangle 2">
            <a:extLst>
              <a:ext uri="{FF2B5EF4-FFF2-40B4-BE49-F238E27FC236}"/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107950" y="4826682"/>
            <a:ext cx="9144000" cy="742950"/>
          </a:xfrm>
          <a:prstGeom prst="rect">
            <a:avLst/>
          </a:prstGeom>
          <a:blipFill>
            <a:blip r:embed="rId4"/>
            <a:stretch>
              <a:fillRect r="-267" b="-19016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itchFamily="34" charset="0"/>
                <a:cs typeface="Arial" pitchFamily="34" charset="0"/>
              </a:rPr>
              <a:t> </a:t>
            </a:r>
          </a:p>
        </p:txBody>
      </p:sp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0" y="909638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latin typeface="Trebuchet MS" pitchFamily="34" charset="0"/>
              </a:rPr>
              <a:t>The gradient of a perpendicular line is the </a:t>
            </a:r>
            <a:r>
              <a:rPr lang="en-GB" altLang="en-US">
                <a:solidFill>
                  <a:srgbClr val="92D050"/>
                </a:solidFill>
                <a:latin typeface="Trebuchet MS" pitchFamily="34" charset="0"/>
              </a:rPr>
              <a:t>negative reciprocal </a:t>
            </a:r>
            <a:r>
              <a:rPr lang="en-GB" altLang="en-US">
                <a:latin typeface="Trebuchet MS" pitchFamily="34" charset="0"/>
              </a:rPr>
              <a:t>of the other</a:t>
            </a:r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/>
          <p:nvPr/>
        </p:nvSpPr>
        <p:spPr>
          <a:xfrm>
            <a:off x="1476375" y="1412875"/>
            <a:ext cx="3743325" cy="6492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2534" name="TextBox 3"/>
          <p:cNvSpPr txBox="1">
            <a:spLocks noChangeArrowheads="1"/>
          </p:cNvSpPr>
          <p:nvPr/>
        </p:nvSpPr>
        <p:spPr bwMode="auto">
          <a:xfrm>
            <a:off x="1187450" y="215900"/>
            <a:ext cx="698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u="sng" dirty="0" smtClean="0">
                <a:latin typeface="Trebuchet MS" pitchFamily="34" charset="0"/>
              </a:rPr>
              <a:t>Fill </a:t>
            </a:r>
            <a:r>
              <a:rPr lang="en-GB" altLang="en-US" sz="2800" u="sng" dirty="0">
                <a:latin typeface="Trebuchet MS" pitchFamily="34" charset="0"/>
              </a:rPr>
              <a:t>in the blanks</a:t>
            </a:r>
          </a:p>
        </p:txBody>
      </p:sp>
      <p:sp>
        <p:nvSpPr>
          <p:cNvPr id="22535" name="Rectangle 2"/>
          <p:cNvSpPr>
            <a:spLocks noChangeArrowheads="1"/>
          </p:cNvSpPr>
          <p:nvPr/>
        </p:nvSpPr>
        <p:spPr bwMode="auto">
          <a:xfrm>
            <a:off x="-34925" y="2355850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latin typeface="Trebuchet MS" pitchFamily="34" charset="0"/>
              </a:rPr>
              <a:t>This means that when the equations are in the form </a:t>
            </a:r>
            <a:r>
              <a:rPr lang="en-GB" altLang="en-US">
                <a:solidFill>
                  <a:srgbClr val="92D050"/>
                </a:solidFill>
                <a:latin typeface="Trebuchet MS" pitchFamily="34" charset="0"/>
              </a:rPr>
              <a:t>y = mx + c</a:t>
            </a:r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/>
          <p:nvPr/>
        </p:nvSpPr>
        <p:spPr>
          <a:xfrm>
            <a:off x="3995738" y="2924175"/>
            <a:ext cx="2592387" cy="63658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4" name="Rectangle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-576262" y="5901419"/>
            <a:ext cx="9144000" cy="742950"/>
          </a:xfrm>
          <a:prstGeom prst="rect">
            <a:avLst/>
          </a:prstGeom>
          <a:blipFill>
            <a:blip r:embed="rId5"/>
            <a:stretch>
              <a:fillRect b="-1721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itchFamily="34" charset="0"/>
                <a:cs typeface="Arial" pitchFamily="34" charset="0"/>
              </a:rPr>
              <a:t> </a:t>
            </a:r>
          </a:p>
        </p:txBody>
      </p:sp>
      <p:sp>
        <p:nvSpPr>
          <p:cNvPr id="7" name="Rectangle 6">
            <a:extLst>
              <a:ext uri="{FF2B5EF4-FFF2-40B4-BE49-F238E27FC236}"/>
            </a:extLst>
          </p:cNvPr>
          <p:cNvSpPr/>
          <p:nvPr/>
        </p:nvSpPr>
        <p:spPr>
          <a:xfrm>
            <a:off x="5724525" y="5732463"/>
            <a:ext cx="852488" cy="9413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2539" name="TextBox 8"/>
          <p:cNvSpPr txBox="1">
            <a:spLocks noChangeArrowheads="1"/>
          </p:cNvSpPr>
          <p:nvPr/>
        </p:nvSpPr>
        <p:spPr bwMode="auto">
          <a:xfrm>
            <a:off x="5219700" y="4005263"/>
            <a:ext cx="6477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rgbClr val="92D050"/>
                </a:solidFill>
                <a:latin typeface="Trebuchet MS" pitchFamily="34" charset="0"/>
              </a:rPr>
              <a:t>-1</a:t>
            </a:r>
          </a:p>
        </p:txBody>
      </p:sp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>
          <a:xfrm>
            <a:off x="5219700" y="3933825"/>
            <a:ext cx="503238" cy="6477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194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107950" y="214313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Trebuchet MS" pitchFamily="34" charset="0"/>
              </a:rPr>
              <a:t>In your books: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Trebuchet MS" pitchFamily="34" charset="0"/>
              </a:rPr>
              <a:t>Write an equation of a line that is parallel to these</a:t>
            </a:r>
          </a:p>
        </p:txBody>
      </p:sp>
      <p:sp>
        <p:nvSpPr>
          <p:cNvPr id="24579" name="Rectangle 2"/>
          <p:cNvSpPr>
            <a:spLocks noChangeArrowheads="1"/>
          </p:cNvSpPr>
          <p:nvPr/>
        </p:nvSpPr>
        <p:spPr bwMode="auto">
          <a:xfrm>
            <a:off x="552450" y="4773613"/>
            <a:ext cx="8027988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rgbClr val="C00000"/>
                </a:solidFill>
                <a:latin typeface="Trebuchet MS" pitchFamily="34" charset="0"/>
              </a:rPr>
              <a:t>Challenge:</a:t>
            </a:r>
          </a:p>
        </p:txBody>
      </p:sp>
      <p:graphicFrame>
        <p:nvGraphicFramePr>
          <p:cNvPr id="2" name="Table 1">
            <a:extLst>
              <a:ext uri="{FF2B5EF4-FFF2-40B4-BE49-F238E27FC236}"/>
            </a:extLst>
          </p:cNvPr>
          <p:cNvGraphicFramePr>
            <a:graphicFrameLocks noGrp="1"/>
          </p:cNvGraphicFramePr>
          <p:nvPr/>
        </p:nvGraphicFramePr>
        <p:xfrm>
          <a:off x="117986" y="1660295"/>
          <a:ext cx="8846504" cy="3061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1626">
                  <a:extLst>
                    <a:ext uri="{9D8B030D-6E8A-4147-A177-3AD203B41FA5}"/>
                  </a:extLst>
                </a:gridCol>
                <a:gridCol w="2211626">
                  <a:extLst>
                    <a:ext uri="{9D8B030D-6E8A-4147-A177-3AD203B41FA5}"/>
                  </a:extLst>
                </a:gridCol>
                <a:gridCol w="2211626">
                  <a:extLst>
                    <a:ext uri="{9D8B030D-6E8A-4147-A177-3AD203B41FA5}"/>
                  </a:extLst>
                </a:gridCol>
                <a:gridCol w="2211626">
                  <a:extLst>
                    <a:ext uri="{9D8B030D-6E8A-4147-A177-3AD203B41FA5}"/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Equation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Gradient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A Parallel Line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Perpendicular Gradient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605028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y = 2x + 1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92D050"/>
                          </a:solidFill>
                          <a:latin typeface="Trebuchet MS" panose="020B0603020202020204" pitchFamily="34" charset="0"/>
                        </a:rPr>
                        <a:t>m =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92D050"/>
                          </a:solidFill>
                          <a:latin typeface="Trebuchet MS" panose="020B0603020202020204" pitchFamily="34" charset="0"/>
                        </a:rPr>
                        <a:t>y = 2x +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stretch>
                        <a:fillRect l="-300275" t="-111000" r="-551" b="-300000"/>
                      </a:stretch>
                    </a:blipFill>
                  </a:tcPr>
                </a:tc>
                <a:extLst>
                  <a:ext uri="{0D108BD9-81ED-4DB2-BD59-A6C34878D82A}"/>
                </a:extLst>
              </a:tr>
              <a:tr h="605028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y = 2 + 4x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92D050"/>
                          </a:solidFill>
                          <a:latin typeface="Trebuchet MS" panose="020B0603020202020204" pitchFamily="34" charset="0"/>
                        </a:rPr>
                        <a:t>m =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92D050"/>
                          </a:solidFill>
                          <a:latin typeface="Trebuchet MS" panose="020B0603020202020204" pitchFamily="34" charset="0"/>
                        </a:rPr>
                        <a:t>y = 4x +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stretch>
                        <a:fillRect l="-300275" t="-213131" r="-551" b="-203030"/>
                      </a:stretch>
                    </a:blipFill>
                  </a:tcPr>
                </a:tc>
                <a:extLst>
                  <a:ext uri="{0D108BD9-81ED-4DB2-BD59-A6C34878D82A}"/>
                </a:extLst>
              </a:tr>
              <a:tr h="60680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y = 3x + 2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92D050"/>
                          </a:solidFill>
                          <a:latin typeface="Trebuchet MS" panose="020B0603020202020204" pitchFamily="34" charset="0"/>
                        </a:rPr>
                        <a:t>m =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92D050"/>
                          </a:solidFill>
                          <a:latin typeface="Trebuchet MS" panose="020B0603020202020204" pitchFamily="34" charset="0"/>
                        </a:rPr>
                        <a:t>y = 3x +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stretch>
                        <a:fillRect l="-300275" t="-310000" r="-551" b="-101000"/>
                      </a:stretch>
                    </a:blipFill>
                  </a:tcPr>
                </a:tc>
                <a:extLst>
                  <a:ext uri="{0D108BD9-81ED-4DB2-BD59-A6C34878D82A}"/>
                </a:extLst>
              </a:tr>
              <a:tr h="605028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y + 2x =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92D050"/>
                          </a:solidFill>
                          <a:latin typeface="Trebuchet MS" panose="020B0603020202020204" pitchFamily="34" charset="0"/>
                        </a:rPr>
                        <a:t>m = -2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92D050"/>
                          </a:solidFill>
                          <a:latin typeface="Trebuchet MS" panose="020B0603020202020204" pitchFamily="34" charset="0"/>
                        </a:rPr>
                        <a:t>y = -2x +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stretch>
                        <a:fillRect l="-300275" t="-414141" r="-551" b="-2020"/>
                      </a:stretch>
                    </a:blip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262064"/>
              </p:ext>
            </p:extLst>
          </p:nvPr>
        </p:nvGraphicFramePr>
        <p:xfrm>
          <a:off x="117986" y="5445224"/>
          <a:ext cx="8846504" cy="1217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1626">
                  <a:extLst>
                    <a:ext uri="{9D8B030D-6E8A-4147-A177-3AD203B41FA5}"/>
                  </a:extLst>
                </a:gridCol>
                <a:gridCol w="2211626">
                  <a:extLst>
                    <a:ext uri="{9D8B030D-6E8A-4147-A177-3AD203B41FA5}"/>
                  </a:extLst>
                </a:gridCol>
                <a:gridCol w="2211626">
                  <a:extLst>
                    <a:ext uri="{9D8B030D-6E8A-4147-A177-3AD203B41FA5}"/>
                  </a:extLst>
                </a:gridCol>
                <a:gridCol w="2211626">
                  <a:extLst>
                    <a:ext uri="{9D8B030D-6E8A-4147-A177-3AD203B41FA5}"/>
                  </a:extLst>
                </a:gridCol>
              </a:tblGrid>
              <a:tr h="606806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2y = 3x –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stretch>
                        <a:fillRect l="-100275" t="-6000" r="-200551" b="-103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stretch>
                        <a:fillRect l="-200275" t="-6000" r="-100551" b="-103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610553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5y + 2x =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stretch>
                        <a:fillRect l="-100275" t="-106000" r="-200551" b="-3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stretch>
                        <a:fillRect l="-200275" t="-106000" r="-100551" b="-3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245350" y="2365375"/>
            <a:ext cx="1223963" cy="50482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7245350" y="2972927"/>
            <a:ext cx="1223963" cy="50323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278688" y="3550777"/>
            <a:ext cx="1223962" cy="50482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7278688" y="4149725"/>
            <a:ext cx="1223962" cy="49688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7278688" y="5516563"/>
            <a:ext cx="1397000" cy="45878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7245350" y="6092825"/>
            <a:ext cx="1574800" cy="53498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877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38" y="1699865"/>
            <a:ext cx="3065462" cy="373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660177"/>
            <a:ext cx="3048000" cy="392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863" y="1699865"/>
            <a:ext cx="291782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25450" y="321645"/>
            <a:ext cx="86106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Trebuchet MS" pitchFamily="34" charset="0"/>
                <a:ea typeface="MS PGothic" pitchFamily="34" charset="-128"/>
              </a:rPr>
              <a:t>By comparing gradients state whether the following pairs of lines are </a:t>
            </a:r>
            <a:r>
              <a:rPr lang="en-US" altLang="en-US" sz="2800" dirty="0" smtClean="0">
                <a:latin typeface="Trebuchet MS" pitchFamily="34" charset="0"/>
                <a:ea typeface="MS PGothic" pitchFamily="34" charset="-128"/>
              </a:rPr>
              <a:t>perpendicular.</a:t>
            </a:r>
            <a:endParaRPr lang="en-US" altLang="en-US" sz="2800" dirty="0">
              <a:latin typeface="Trebuchet MS" pitchFamily="34" charset="0"/>
              <a:ea typeface="MS PGothic" pitchFamily="34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740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533400" y="228600"/>
            <a:ext cx="8229600" cy="749300"/>
          </a:xfrm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buFontTx/>
              <a:buNone/>
            </a:pPr>
            <a:r>
              <a:rPr lang="en-GB" altLang="en-US" sz="2800" smtClean="0">
                <a:latin typeface="Trebuchet MS" pitchFamily="34" charset="0"/>
              </a:rPr>
              <a:t>Fill in the gaps with the negative reciprocal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0DFBCE26-5AE6-4686-8CE3-B163A845576D}"/>
              </a:ext>
            </a:extLst>
          </p:cNvPr>
          <p:cNvSpPr txBox="1">
            <a:spLocks/>
          </p:cNvSpPr>
          <p:nvPr/>
        </p:nvSpPr>
        <p:spPr>
          <a:xfrm>
            <a:off x="2124075" y="847725"/>
            <a:ext cx="863600" cy="574675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3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817FAECD-E89A-4D34-9FB8-AEE58C2B1F29}"/>
              </a:ext>
            </a:extLst>
          </p:cNvPr>
          <p:cNvSpPr txBox="1">
            <a:spLocks/>
          </p:cNvSpPr>
          <p:nvPr/>
        </p:nvSpPr>
        <p:spPr>
          <a:xfrm>
            <a:off x="2124075" y="1760538"/>
            <a:ext cx="863600" cy="576262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7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F303148B-24FD-4FA9-923A-91F4EAB4CAD5}"/>
              </a:ext>
            </a:extLst>
          </p:cNvPr>
          <p:cNvSpPr txBox="1">
            <a:spLocks/>
          </p:cNvSpPr>
          <p:nvPr/>
        </p:nvSpPr>
        <p:spPr>
          <a:xfrm>
            <a:off x="2124075" y="2717800"/>
            <a:ext cx="863600" cy="576263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-9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="" xmlns:a16="http://schemas.microsoft.com/office/drawing/2014/main" id="{9DE13AD9-75DF-4862-B8F7-5FE402D890B6}"/>
              </a:ext>
            </a:extLst>
          </p:cNvPr>
          <p:cNvSpPr txBox="1">
            <a:spLocks/>
          </p:cNvSpPr>
          <p:nvPr/>
        </p:nvSpPr>
        <p:spPr>
          <a:xfrm>
            <a:off x="2124075" y="3632200"/>
            <a:ext cx="863600" cy="576263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-5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ontent Placeholder 2">
                <a:extLst>
                  <a:ext uri="{FF2B5EF4-FFF2-40B4-BE49-F238E27FC236}">
                    <a16:creationId xmlns="" xmlns:a16="http://schemas.microsoft.com/office/drawing/2014/main" id="{8AFA2630-575F-4E3D-947C-DDF9424C22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24075" y="4518025"/>
                <a:ext cx="863600" cy="576263"/>
              </a:xfrm>
              <a:prstGeom prst="rect">
                <a:avLst/>
              </a:prstGeom>
              <a:solidFill>
                <a:schemeClr val="bg1"/>
              </a:solidFill>
              <a:ln w="57150">
                <a:noFill/>
              </a:ln>
            </p:spPr>
            <p:txBody>
              <a:bodyPr>
                <a:noAutofit/>
              </a:bodyPr>
              <a:lstStyle/>
              <a:p>
                <a:pPr marL="342900" indent="-342900" algn="ctr" eaLnBrk="1" fontAlgn="auto" hangingPunct="1">
                  <a:spcBef>
                    <a:spcPct val="20000"/>
                  </a:spcBef>
                  <a:spcAft>
                    <a:spcPts val="0"/>
                  </a:spcAft>
                  <a:buFont typeface="Arial" pitchFamily="34" charset="0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/>
                          <a:cs typeface="+mn-cs"/>
                        </a:rPr>
                        <m:t>−</m:t>
                      </m:r>
                      <m:f>
                        <m:fPr>
                          <m:ctrlPr>
                            <a:rPr lang="en-GB" sz="2000" i="1" dirty="0" smtClean="0">
                              <a:latin typeface="Cambria Math"/>
                              <a:cs typeface="+mn-cs"/>
                            </a:rPr>
                          </m:ctrlPr>
                        </m:fPr>
                        <m:num>
                          <m:r>
                            <a:rPr lang="en-GB" sz="2000" b="0" i="1" dirty="0" smtClean="0">
                              <a:latin typeface="Cambria Math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dirty="0" smtClean="0">
                              <a:latin typeface="Cambria Math"/>
                              <a:cs typeface="+mn-cs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000" dirty="0">
                  <a:latin typeface="Trebuchet MS" panose="020B0603020202020204" pitchFamily="34" charset="0"/>
                  <a:cs typeface="+mn-cs"/>
                </a:endParaRPr>
              </a:p>
            </p:txBody>
          </p:sp>
        </mc:Choice>
        <mc:Fallback>
          <p:sp>
            <p:nvSpPr>
              <p:cNvPr id="9" name="Content Placeholder 2">
                <a:extLst>
                  <a:ext uri="{FF2B5EF4-FFF2-40B4-BE49-F238E27FC236}">
                    <a16:creationId xmlns="" xmlns:a16="http://schemas.microsoft.com/office/drawing/2014/main" id="{8AFA2630-575F-4E3D-947C-DDF9424C22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4075" y="4518025"/>
                <a:ext cx="863600" cy="576263"/>
              </a:xfrm>
              <a:prstGeom prst="rect">
                <a:avLst/>
              </a:prstGeom>
              <a:blipFill rotWithShape="1">
                <a:blip r:embed="rId3"/>
                <a:stretch>
                  <a:fillRect b="-7368"/>
                </a:stretch>
              </a:blipFill>
              <a:ln w="5715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2">
                <a:extLst>
                  <a:ext uri="{FF2B5EF4-FFF2-40B4-BE49-F238E27FC236}">
                    <a16:creationId xmlns="" xmlns:a16="http://schemas.microsoft.com/office/drawing/2014/main" id="{13E54902-62D6-44A8-B180-279929F308F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24075" y="5418138"/>
                <a:ext cx="863600" cy="576262"/>
              </a:xfrm>
              <a:prstGeom prst="rect">
                <a:avLst/>
              </a:prstGeom>
              <a:solidFill>
                <a:schemeClr val="bg1"/>
              </a:solidFill>
              <a:ln w="57150">
                <a:noFill/>
              </a:ln>
            </p:spPr>
            <p:txBody>
              <a:bodyPr>
                <a:noAutofit/>
              </a:bodyPr>
              <a:lstStyle/>
              <a:p>
                <a:pPr marL="342900" indent="-342900" algn="ctr" eaLnBrk="1" fontAlgn="auto" hangingPunct="1">
                  <a:spcBef>
                    <a:spcPct val="20000"/>
                  </a:spcBef>
                  <a:spcAft>
                    <a:spcPts val="0"/>
                  </a:spcAft>
                  <a:buFont typeface="Arial" pitchFamily="34" charset="0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/>
                          <a:cs typeface="+mn-cs"/>
                        </a:rPr>
                        <m:t>−</m:t>
                      </m:r>
                      <m:f>
                        <m:fPr>
                          <m:ctrlPr>
                            <a:rPr lang="en-GB" sz="2000" i="1" dirty="0" smtClean="0">
                              <a:latin typeface="Cambria Math"/>
                              <a:cs typeface="+mn-cs"/>
                            </a:rPr>
                          </m:ctrlPr>
                        </m:fPr>
                        <m:num>
                          <m:r>
                            <a:rPr lang="en-GB" sz="2000" b="0" i="1" dirty="0" smtClean="0">
                              <a:latin typeface="Cambria Math"/>
                              <a:cs typeface="+mn-cs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dirty="0" smtClean="0">
                              <a:latin typeface="Cambria Math"/>
                              <a:cs typeface="+mn-cs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000" dirty="0">
                  <a:latin typeface="Trebuchet MS" panose="020B0603020202020204" pitchFamily="34" charset="0"/>
                  <a:cs typeface="+mn-cs"/>
                </a:endParaRPr>
              </a:p>
            </p:txBody>
          </p:sp>
        </mc:Choice>
        <mc:Fallback>
          <p:sp>
            <p:nvSpPr>
              <p:cNvPr id="10" name="Content Placeholder 2">
                <a:extLst>
                  <a:ext uri="{FF2B5EF4-FFF2-40B4-BE49-F238E27FC236}">
                    <a16:creationId xmlns="" xmlns:a16="http://schemas.microsoft.com/office/drawing/2014/main" id="{13E54902-62D6-44A8-B180-279929F308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4075" y="5418138"/>
                <a:ext cx="863600" cy="576262"/>
              </a:xfrm>
              <a:prstGeom prst="rect">
                <a:avLst/>
              </a:prstGeom>
              <a:blipFill rotWithShape="1">
                <a:blip r:embed="rId4"/>
                <a:stretch>
                  <a:fillRect b="-8511"/>
                </a:stretch>
              </a:blipFill>
              <a:ln w="5715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ontent Placeholder 2">
            <a:extLst>
              <a:ext uri="{FF2B5EF4-FFF2-40B4-BE49-F238E27FC236}">
                <a16:creationId xmlns="" xmlns:a16="http://schemas.microsoft.com/office/drawing/2014/main" id="{2EA4287D-EC05-41FE-B15E-B5DD535B10DB}"/>
              </a:ext>
            </a:extLst>
          </p:cNvPr>
          <p:cNvSpPr txBox="1">
            <a:spLocks/>
          </p:cNvSpPr>
          <p:nvPr/>
        </p:nvSpPr>
        <p:spPr>
          <a:xfrm>
            <a:off x="3132138" y="847725"/>
            <a:ext cx="863600" cy="574675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x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="" xmlns:a16="http://schemas.microsoft.com/office/drawing/2014/main" id="{92E180CC-7099-4FA9-AECB-077F9CC7E668}"/>
              </a:ext>
            </a:extLst>
          </p:cNvPr>
          <p:cNvSpPr txBox="1">
            <a:spLocks/>
          </p:cNvSpPr>
          <p:nvPr/>
        </p:nvSpPr>
        <p:spPr>
          <a:xfrm>
            <a:off x="3132138" y="1760538"/>
            <a:ext cx="863600" cy="576262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x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="" xmlns:a16="http://schemas.microsoft.com/office/drawing/2014/main" id="{43BBEAAD-2C78-43AB-99C3-F72667B67365}"/>
              </a:ext>
            </a:extLst>
          </p:cNvPr>
          <p:cNvSpPr txBox="1">
            <a:spLocks/>
          </p:cNvSpPr>
          <p:nvPr/>
        </p:nvSpPr>
        <p:spPr>
          <a:xfrm>
            <a:off x="3132138" y="2717800"/>
            <a:ext cx="863600" cy="576263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x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="" xmlns:a16="http://schemas.microsoft.com/office/drawing/2014/main" id="{6A668D3F-B41F-4833-B4E5-30832DCA5D85}"/>
              </a:ext>
            </a:extLst>
          </p:cNvPr>
          <p:cNvSpPr txBox="1">
            <a:spLocks/>
          </p:cNvSpPr>
          <p:nvPr/>
        </p:nvSpPr>
        <p:spPr>
          <a:xfrm>
            <a:off x="3132138" y="3632200"/>
            <a:ext cx="863600" cy="576263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x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="" xmlns:a16="http://schemas.microsoft.com/office/drawing/2014/main" id="{A42F6439-AD40-4911-A1C8-BBE445278969}"/>
              </a:ext>
            </a:extLst>
          </p:cNvPr>
          <p:cNvSpPr txBox="1">
            <a:spLocks/>
          </p:cNvSpPr>
          <p:nvPr/>
        </p:nvSpPr>
        <p:spPr>
          <a:xfrm>
            <a:off x="3132138" y="4518025"/>
            <a:ext cx="863600" cy="576263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x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="" xmlns:a16="http://schemas.microsoft.com/office/drawing/2014/main" id="{621DEA7E-0421-4CE0-8287-CC671F37820E}"/>
              </a:ext>
            </a:extLst>
          </p:cNvPr>
          <p:cNvSpPr txBox="1">
            <a:spLocks/>
          </p:cNvSpPr>
          <p:nvPr/>
        </p:nvSpPr>
        <p:spPr>
          <a:xfrm>
            <a:off x="3132138" y="5418138"/>
            <a:ext cx="863600" cy="576262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x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="" xmlns:a16="http://schemas.microsoft.com/office/drawing/2014/main" id="{AF9290AA-D3CC-4B02-8D6F-6DEC20F4129D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149725" y="838200"/>
            <a:ext cx="865188" cy="57626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57150"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="" xmlns:a16="http://schemas.microsoft.com/office/drawing/2014/main" id="{DEAC493B-F2B3-4052-BA73-175AF6406500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140200" y="1760538"/>
            <a:ext cx="863600" cy="5762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57150"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="" xmlns:a16="http://schemas.microsoft.com/office/drawing/2014/main" id="{FB628E3A-87E9-40BC-976C-88EFB01386FF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140200" y="2717800"/>
            <a:ext cx="863600" cy="576262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57150"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="" xmlns:a16="http://schemas.microsoft.com/office/drawing/2014/main" id="{2B5D7C5F-D7B5-44FB-9976-3057D7F7F3E8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140200" y="3632200"/>
            <a:ext cx="863600" cy="576263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57150"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="" xmlns:a16="http://schemas.microsoft.com/office/drawing/2014/main" id="{CEA0136D-8C02-4640-87FE-9BFB2C9B2DA7}"/>
              </a:ext>
            </a:extLst>
          </p:cNvPr>
          <p:cNvSpPr txBox="1">
            <a:spLocks/>
          </p:cNvSpPr>
          <p:nvPr/>
        </p:nvSpPr>
        <p:spPr>
          <a:xfrm>
            <a:off x="4140200" y="4518025"/>
            <a:ext cx="863600" cy="576263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solidFill>
                  <a:srgbClr val="92D050"/>
                </a:solidFill>
                <a:latin typeface="Trebuchet MS" panose="020B0603020202020204" pitchFamily="34" charset="0"/>
                <a:cs typeface="+mn-cs"/>
              </a:rPr>
              <a:t>5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="" xmlns:a16="http://schemas.microsoft.com/office/drawing/2014/main" id="{5C29B227-04CB-406B-8521-35D942EFE776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140200" y="5418137"/>
            <a:ext cx="863600" cy="576263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57150"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="" xmlns:a16="http://schemas.microsoft.com/office/drawing/2014/main" id="{174FCAC1-F7F3-485B-83B2-253E466FC06F}"/>
              </a:ext>
            </a:extLst>
          </p:cNvPr>
          <p:cNvSpPr txBox="1">
            <a:spLocks/>
          </p:cNvSpPr>
          <p:nvPr/>
        </p:nvSpPr>
        <p:spPr>
          <a:xfrm>
            <a:off x="5148263" y="847725"/>
            <a:ext cx="863600" cy="574675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=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="" xmlns:a16="http://schemas.microsoft.com/office/drawing/2014/main" id="{B6CC13E4-DA84-45F1-975E-CEFA980916BB}"/>
              </a:ext>
            </a:extLst>
          </p:cNvPr>
          <p:cNvSpPr txBox="1">
            <a:spLocks/>
          </p:cNvSpPr>
          <p:nvPr/>
        </p:nvSpPr>
        <p:spPr>
          <a:xfrm>
            <a:off x="5148263" y="1760538"/>
            <a:ext cx="863600" cy="576262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=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="" xmlns:a16="http://schemas.microsoft.com/office/drawing/2014/main" id="{97EA80AD-6B65-483C-AF05-219B9BECD5EC}"/>
              </a:ext>
            </a:extLst>
          </p:cNvPr>
          <p:cNvSpPr txBox="1">
            <a:spLocks/>
          </p:cNvSpPr>
          <p:nvPr/>
        </p:nvSpPr>
        <p:spPr>
          <a:xfrm>
            <a:off x="5148263" y="2717800"/>
            <a:ext cx="863600" cy="576263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=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="" xmlns:a16="http://schemas.microsoft.com/office/drawing/2014/main" id="{E3ACE32E-48F0-4FED-B844-F970538C7643}"/>
              </a:ext>
            </a:extLst>
          </p:cNvPr>
          <p:cNvSpPr txBox="1">
            <a:spLocks/>
          </p:cNvSpPr>
          <p:nvPr/>
        </p:nvSpPr>
        <p:spPr>
          <a:xfrm>
            <a:off x="5148263" y="3632200"/>
            <a:ext cx="863600" cy="576263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=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="" xmlns:a16="http://schemas.microsoft.com/office/drawing/2014/main" id="{03E39996-A233-406B-A7D7-8EBD3C7F1DF0}"/>
              </a:ext>
            </a:extLst>
          </p:cNvPr>
          <p:cNvSpPr txBox="1">
            <a:spLocks/>
          </p:cNvSpPr>
          <p:nvPr/>
        </p:nvSpPr>
        <p:spPr>
          <a:xfrm>
            <a:off x="5148263" y="4518025"/>
            <a:ext cx="863600" cy="576263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=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="" xmlns:a16="http://schemas.microsoft.com/office/drawing/2014/main" id="{33EFACD3-4AA1-4769-BE60-2C655112C4B4}"/>
              </a:ext>
            </a:extLst>
          </p:cNvPr>
          <p:cNvSpPr txBox="1">
            <a:spLocks/>
          </p:cNvSpPr>
          <p:nvPr/>
        </p:nvSpPr>
        <p:spPr>
          <a:xfrm>
            <a:off x="5148263" y="5418138"/>
            <a:ext cx="863600" cy="576262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=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="" xmlns:a16="http://schemas.microsoft.com/office/drawing/2014/main" id="{99769191-BCC1-48B7-9A31-938527B9CD83}"/>
              </a:ext>
            </a:extLst>
          </p:cNvPr>
          <p:cNvSpPr txBox="1">
            <a:spLocks/>
          </p:cNvSpPr>
          <p:nvPr/>
        </p:nvSpPr>
        <p:spPr>
          <a:xfrm>
            <a:off x="6156325" y="847725"/>
            <a:ext cx="863600" cy="574675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-1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="" xmlns:a16="http://schemas.microsoft.com/office/drawing/2014/main" id="{B0E137DC-F369-42F8-BAED-79E2AC84E915}"/>
              </a:ext>
            </a:extLst>
          </p:cNvPr>
          <p:cNvSpPr txBox="1">
            <a:spLocks/>
          </p:cNvSpPr>
          <p:nvPr/>
        </p:nvSpPr>
        <p:spPr>
          <a:xfrm>
            <a:off x="6156325" y="1760538"/>
            <a:ext cx="863600" cy="576262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-1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="" xmlns:a16="http://schemas.microsoft.com/office/drawing/2014/main" id="{90D566D1-0B2F-4381-92C2-DB06ACBFEBE0}"/>
              </a:ext>
            </a:extLst>
          </p:cNvPr>
          <p:cNvSpPr txBox="1">
            <a:spLocks/>
          </p:cNvSpPr>
          <p:nvPr/>
        </p:nvSpPr>
        <p:spPr>
          <a:xfrm>
            <a:off x="6156325" y="2717800"/>
            <a:ext cx="863600" cy="576263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-1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="" xmlns:a16="http://schemas.microsoft.com/office/drawing/2014/main" id="{967099AF-62EB-4A82-B3DB-EE0A95AA8682}"/>
              </a:ext>
            </a:extLst>
          </p:cNvPr>
          <p:cNvSpPr txBox="1">
            <a:spLocks/>
          </p:cNvSpPr>
          <p:nvPr/>
        </p:nvSpPr>
        <p:spPr>
          <a:xfrm>
            <a:off x="6156325" y="3632200"/>
            <a:ext cx="863600" cy="576263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-1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="" xmlns:a16="http://schemas.microsoft.com/office/drawing/2014/main" id="{EF8014CC-26E7-4E61-B313-6956CBED0F9A}"/>
              </a:ext>
            </a:extLst>
          </p:cNvPr>
          <p:cNvSpPr txBox="1">
            <a:spLocks/>
          </p:cNvSpPr>
          <p:nvPr/>
        </p:nvSpPr>
        <p:spPr>
          <a:xfrm>
            <a:off x="6156325" y="4518025"/>
            <a:ext cx="863600" cy="576263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-1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="" xmlns:a16="http://schemas.microsoft.com/office/drawing/2014/main" id="{75A26912-F014-4EB2-8792-052500DF17F7}"/>
              </a:ext>
            </a:extLst>
          </p:cNvPr>
          <p:cNvSpPr txBox="1">
            <a:spLocks/>
          </p:cNvSpPr>
          <p:nvPr/>
        </p:nvSpPr>
        <p:spPr>
          <a:xfrm>
            <a:off x="6156325" y="5418138"/>
            <a:ext cx="863600" cy="576262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-1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="" xmlns:a16="http://schemas.microsoft.com/office/drawing/2014/main" id="{13E54902-62D6-44A8-B180-279929F308F3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33600" y="6205537"/>
            <a:ext cx="863600" cy="576263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 w="57150">
            <a:noFill/>
          </a:ln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="" xmlns:a16="http://schemas.microsoft.com/office/drawing/2014/main" id="{621DEA7E-0421-4CE0-8287-CC671F37820E}"/>
              </a:ext>
            </a:extLst>
          </p:cNvPr>
          <p:cNvSpPr txBox="1">
            <a:spLocks/>
          </p:cNvSpPr>
          <p:nvPr/>
        </p:nvSpPr>
        <p:spPr>
          <a:xfrm>
            <a:off x="3141663" y="6205538"/>
            <a:ext cx="863600" cy="576262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x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="" xmlns:a16="http://schemas.microsoft.com/office/drawing/2014/main" id="{5C29B227-04CB-406B-8521-35D942EFE776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149725" y="6205537"/>
            <a:ext cx="863600" cy="576263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 w="57150"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="" xmlns:a16="http://schemas.microsoft.com/office/drawing/2014/main" id="{33EFACD3-4AA1-4769-BE60-2C655112C4B4}"/>
              </a:ext>
            </a:extLst>
          </p:cNvPr>
          <p:cNvSpPr txBox="1">
            <a:spLocks/>
          </p:cNvSpPr>
          <p:nvPr/>
        </p:nvSpPr>
        <p:spPr>
          <a:xfrm>
            <a:off x="5157788" y="6205538"/>
            <a:ext cx="863600" cy="576262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=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="" xmlns:a16="http://schemas.microsoft.com/office/drawing/2014/main" id="{75A26912-F014-4EB2-8792-052500DF17F7}"/>
              </a:ext>
            </a:extLst>
          </p:cNvPr>
          <p:cNvSpPr txBox="1">
            <a:spLocks/>
          </p:cNvSpPr>
          <p:nvPr/>
        </p:nvSpPr>
        <p:spPr>
          <a:xfrm>
            <a:off x="6165850" y="6205538"/>
            <a:ext cx="863600" cy="576262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>
            <a:normAutofit lnSpcReduction="1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3200" dirty="0">
                <a:latin typeface="Trebuchet MS" panose="020B0603020202020204" pitchFamily="34" charset="0"/>
                <a:cs typeface="+mn-cs"/>
              </a:rPr>
              <a:t>-1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538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1074738" y="325438"/>
            <a:ext cx="7146925" cy="5715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FontTx/>
              <a:buNone/>
            </a:pPr>
            <a:r>
              <a:rPr lang="en-GB" altLang="en-US" sz="2800" smtClean="0">
                <a:latin typeface="Trebuchet MS" pitchFamily="34" charset="0"/>
              </a:rPr>
              <a:t>Consider the following line that has a gradient of 4: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191000"/>
            <a:ext cx="91440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Trebuchet MS" pitchFamily="34" charset="0"/>
              </a:rPr>
              <a:t>On your whiteboards: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800" dirty="0">
              <a:latin typeface="Trebuchet MS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Trebuchet MS" pitchFamily="34" charset="0"/>
              </a:rPr>
              <a:t>Give me an equation of a line that would be perpendicular to this line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800" dirty="0">
              <a:latin typeface="Trebuchet MS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Trebuchet MS" pitchFamily="34" charset="0"/>
              </a:rPr>
              <a:t>a</a:t>
            </a:r>
            <a:r>
              <a:rPr lang="en-GB" altLang="en-US" sz="2800" dirty="0" smtClean="0">
                <a:latin typeface="Trebuchet MS" pitchFamily="34" charset="0"/>
              </a:rPr>
              <a:t>nd </a:t>
            </a:r>
            <a:r>
              <a:rPr lang="en-GB" altLang="en-US" sz="2800" dirty="0">
                <a:latin typeface="Trebuchet MS" pitchFamily="34" charset="0"/>
              </a:rPr>
              <a:t>another …</a:t>
            </a:r>
          </a:p>
        </p:txBody>
      </p:sp>
      <p:sp>
        <p:nvSpPr>
          <p:cNvPr id="5124" name="Line 17"/>
          <p:cNvSpPr>
            <a:spLocks noChangeShapeType="1"/>
          </p:cNvSpPr>
          <p:nvPr/>
        </p:nvSpPr>
        <p:spPr bwMode="auto">
          <a:xfrm flipV="1">
            <a:off x="4457700" y="19050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5" name="Line 18"/>
          <p:cNvSpPr>
            <a:spLocks noChangeShapeType="1"/>
          </p:cNvSpPr>
          <p:nvPr/>
        </p:nvSpPr>
        <p:spPr bwMode="auto">
          <a:xfrm>
            <a:off x="3467100" y="28956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6" name="Line 19"/>
          <p:cNvSpPr>
            <a:spLocks noChangeShapeType="1"/>
          </p:cNvSpPr>
          <p:nvPr/>
        </p:nvSpPr>
        <p:spPr bwMode="auto">
          <a:xfrm flipV="1">
            <a:off x="4076700" y="1828800"/>
            <a:ext cx="1143000" cy="1981200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7" name="Text Box 20"/>
          <p:cNvSpPr txBox="1">
            <a:spLocks noChangeArrowheads="1"/>
          </p:cNvSpPr>
          <p:nvPr/>
        </p:nvSpPr>
        <p:spPr bwMode="auto">
          <a:xfrm>
            <a:off x="4305300" y="1600200"/>
            <a:ext cx="30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600">
                <a:latin typeface="Trebuchet MS" pitchFamily="34" charset="0"/>
              </a:rPr>
              <a:t>y</a:t>
            </a:r>
          </a:p>
        </p:txBody>
      </p:sp>
      <p:sp>
        <p:nvSpPr>
          <p:cNvPr id="5128" name="Text Box 21"/>
          <p:cNvSpPr txBox="1">
            <a:spLocks noChangeArrowheads="1"/>
          </p:cNvSpPr>
          <p:nvPr/>
        </p:nvSpPr>
        <p:spPr bwMode="auto">
          <a:xfrm>
            <a:off x="5448300" y="2743200"/>
            <a:ext cx="30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600">
                <a:latin typeface="Trebuchet MS" pitchFamily="34" charset="0"/>
              </a:rPr>
              <a:t>x</a:t>
            </a:r>
          </a:p>
        </p:txBody>
      </p:sp>
      <p:sp>
        <p:nvSpPr>
          <p:cNvPr id="5129" name="Text Box 25"/>
          <p:cNvSpPr txBox="1">
            <a:spLocks noChangeArrowheads="1"/>
          </p:cNvSpPr>
          <p:nvPr/>
        </p:nvSpPr>
        <p:spPr bwMode="auto">
          <a:xfrm>
            <a:off x="5143500" y="1524000"/>
            <a:ext cx="37941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rgbClr val="C00000"/>
                </a:solidFill>
                <a:latin typeface="Trebuchet MS" pitchFamily="34" charset="0"/>
              </a:rPr>
              <a:t>y</a:t>
            </a:r>
            <a:r>
              <a:rPr lang="en-GB" altLang="en-US" sz="1800" baseline="-25000">
                <a:solidFill>
                  <a:srgbClr val="C00000"/>
                </a:solidFill>
                <a:latin typeface="Trebuchet MS" pitchFamily="34" charset="0"/>
              </a:rPr>
              <a:t>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515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1074738" y="325438"/>
            <a:ext cx="7146925" cy="5715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FontTx/>
              <a:buNone/>
            </a:pPr>
            <a:r>
              <a:rPr lang="en-GB" altLang="en-US" sz="2800" smtClean="0">
                <a:latin typeface="Trebuchet MS" pitchFamily="34" charset="0"/>
              </a:rPr>
              <a:t>Consider the following line that has a gradient of 4: </a:t>
            </a:r>
          </a:p>
        </p:txBody>
      </p:sp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0" y="4191000"/>
            <a:ext cx="9144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>
                <a:latin typeface="Trebuchet MS" pitchFamily="34" charset="0"/>
              </a:rPr>
              <a:t>Discuss: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800">
              <a:latin typeface="Trebuchet MS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>
                <a:latin typeface="Trebuchet MS" pitchFamily="34" charset="0"/>
              </a:rPr>
              <a:t>How many lines are there that are perpendicular to this one?</a:t>
            </a:r>
          </a:p>
        </p:txBody>
      </p:sp>
      <p:sp>
        <p:nvSpPr>
          <p:cNvPr id="7172" name="Line 17"/>
          <p:cNvSpPr>
            <a:spLocks noChangeShapeType="1"/>
          </p:cNvSpPr>
          <p:nvPr/>
        </p:nvSpPr>
        <p:spPr bwMode="auto">
          <a:xfrm flipV="1">
            <a:off x="4457700" y="19050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3" name="Line 18"/>
          <p:cNvSpPr>
            <a:spLocks noChangeShapeType="1"/>
          </p:cNvSpPr>
          <p:nvPr/>
        </p:nvSpPr>
        <p:spPr bwMode="auto">
          <a:xfrm>
            <a:off x="3467100" y="28956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4" name="Line 19"/>
          <p:cNvSpPr>
            <a:spLocks noChangeShapeType="1"/>
          </p:cNvSpPr>
          <p:nvPr/>
        </p:nvSpPr>
        <p:spPr bwMode="auto">
          <a:xfrm flipV="1">
            <a:off x="4076700" y="1828800"/>
            <a:ext cx="1143000" cy="1981200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5" name="Text Box 20"/>
          <p:cNvSpPr txBox="1">
            <a:spLocks noChangeArrowheads="1"/>
          </p:cNvSpPr>
          <p:nvPr/>
        </p:nvSpPr>
        <p:spPr bwMode="auto">
          <a:xfrm>
            <a:off x="4305300" y="1600200"/>
            <a:ext cx="30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600">
                <a:latin typeface="Trebuchet MS" pitchFamily="34" charset="0"/>
              </a:rPr>
              <a:t>y</a:t>
            </a:r>
          </a:p>
        </p:txBody>
      </p:sp>
      <p:sp>
        <p:nvSpPr>
          <p:cNvPr id="7176" name="Text Box 21"/>
          <p:cNvSpPr txBox="1">
            <a:spLocks noChangeArrowheads="1"/>
          </p:cNvSpPr>
          <p:nvPr/>
        </p:nvSpPr>
        <p:spPr bwMode="auto">
          <a:xfrm>
            <a:off x="5448300" y="2743200"/>
            <a:ext cx="30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600">
                <a:latin typeface="Trebuchet MS" pitchFamily="34" charset="0"/>
              </a:rPr>
              <a:t>x</a:t>
            </a:r>
          </a:p>
        </p:txBody>
      </p:sp>
      <p:sp>
        <p:nvSpPr>
          <p:cNvPr id="7177" name="Text Box 25"/>
          <p:cNvSpPr txBox="1">
            <a:spLocks noChangeArrowheads="1"/>
          </p:cNvSpPr>
          <p:nvPr/>
        </p:nvSpPr>
        <p:spPr bwMode="auto">
          <a:xfrm>
            <a:off x="5143500" y="1524000"/>
            <a:ext cx="37941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rgbClr val="C00000"/>
                </a:solidFill>
                <a:latin typeface="Trebuchet MS" pitchFamily="34" charset="0"/>
              </a:rPr>
              <a:t>y</a:t>
            </a:r>
            <a:r>
              <a:rPr lang="en-GB" altLang="en-US" sz="1800" baseline="-25000">
                <a:solidFill>
                  <a:srgbClr val="C00000"/>
                </a:solidFill>
                <a:latin typeface="Trebuchet MS" pitchFamily="34" charset="0"/>
              </a:rPr>
              <a:t>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138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1074738" y="325438"/>
            <a:ext cx="7146925" cy="5715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FontTx/>
              <a:buNone/>
            </a:pPr>
            <a:r>
              <a:rPr lang="en-GB" altLang="en-US" sz="2800" smtClean="0">
                <a:latin typeface="Trebuchet MS" pitchFamily="34" charset="0"/>
              </a:rPr>
              <a:t>Consider the following line that has a gradient of 4: </a:t>
            </a:r>
          </a:p>
        </p:txBody>
      </p:sp>
      <p:sp>
        <p:nvSpPr>
          <p:cNvPr id="8195" name="Rectangle 5"/>
          <p:cNvSpPr>
            <a:spLocks noChangeArrowheads="1"/>
          </p:cNvSpPr>
          <p:nvPr/>
        </p:nvSpPr>
        <p:spPr bwMode="auto">
          <a:xfrm>
            <a:off x="0" y="4191000"/>
            <a:ext cx="91440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Trebuchet MS" pitchFamily="34" charset="0"/>
              </a:rPr>
              <a:t>Discuss: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800" dirty="0">
              <a:latin typeface="Trebuchet MS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Trebuchet MS" pitchFamily="34" charset="0"/>
              </a:rPr>
              <a:t>How could I change my question so that </a:t>
            </a:r>
            <a:r>
              <a:rPr lang="en-GB" altLang="en-US" sz="2800" dirty="0" smtClean="0">
                <a:latin typeface="Trebuchet MS" pitchFamily="34" charset="0"/>
              </a:rPr>
              <a:t>there was only one correct equation</a:t>
            </a:r>
            <a:r>
              <a:rPr lang="en-GB" altLang="en-US" sz="2800" dirty="0">
                <a:latin typeface="Trebuchet MS" pitchFamily="34" charset="0"/>
              </a:rPr>
              <a:t>?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800" dirty="0">
              <a:latin typeface="Trebuchet MS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Trebuchet MS" pitchFamily="34" charset="0"/>
              </a:rPr>
              <a:t>What other information would </a:t>
            </a:r>
            <a:r>
              <a:rPr lang="en-GB" altLang="en-US" sz="2800" dirty="0" smtClean="0">
                <a:latin typeface="Trebuchet MS" pitchFamily="34" charset="0"/>
              </a:rPr>
              <a:t>you need?</a:t>
            </a:r>
            <a:endParaRPr lang="en-GB" altLang="en-US" sz="2800" dirty="0">
              <a:latin typeface="Trebuchet MS" pitchFamily="34" charset="0"/>
            </a:endParaRPr>
          </a:p>
        </p:txBody>
      </p:sp>
      <p:sp>
        <p:nvSpPr>
          <p:cNvPr id="8196" name="Line 17"/>
          <p:cNvSpPr>
            <a:spLocks noChangeShapeType="1"/>
          </p:cNvSpPr>
          <p:nvPr/>
        </p:nvSpPr>
        <p:spPr bwMode="auto">
          <a:xfrm flipV="1">
            <a:off x="4457700" y="19050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197" name="Line 18"/>
          <p:cNvSpPr>
            <a:spLocks noChangeShapeType="1"/>
          </p:cNvSpPr>
          <p:nvPr/>
        </p:nvSpPr>
        <p:spPr bwMode="auto">
          <a:xfrm>
            <a:off x="3467100" y="28956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198" name="Line 19"/>
          <p:cNvSpPr>
            <a:spLocks noChangeShapeType="1"/>
          </p:cNvSpPr>
          <p:nvPr/>
        </p:nvSpPr>
        <p:spPr bwMode="auto">
          <a:xfrm flipV="1">
            <a:off x="4076700" y="1828800"/>
            <a:ext cx="1143000" cy="1981200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199" name="Text Box 20"/>
          <p:cNvSpPr txBox="1">
            <a:spLocks noChangeArrowheads="1"/>
          </p:cNvSpPr>
          <p:nvPr/>
        </p:nvSpPr>
        <p:spPr bwMode="auto">
          <a:xfrm>
            <a:off x="4305300" y="1600200"/>
            <a:ext cx="30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600">
                <a:latin typeface="Trebuchet MS" pitchFamily="34" charset="0"/>
              </a:rPr>
              <a:t>y</a:t>
            </a:r>
          </a:p>
        </p:txBody>
      </p:sp>
      <p:sp>
        <p:nvSpPr>
          <p:cNvPr id="8200" name="Text Box 21"/>
          <p:cNvSpPr txBox="1">
            <a:spLocks noChangeArrowheads="1"/>
          </p:cNvSpPr>
          <p:nvPr/>
        </p:nvSpPr>
        <p:spPr bwMode="auto">
          <a:xfrm>
            <a:off x="5448300" y="2743200"/>
            <a:ext cx="30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600">
                <a:latin typeface="Trebuchet MS" pitchFamily="34" charset="0"/>
              </a:rPr>
              <a:t>x</a:t>
            </a:r>
          </a:p>
        </p:txBody>
      </p:sp>
      <p:sp>
        <p:nvSpPr>
          <p:cNvPr id="8201" name="Text Box 25"/>
          <p:cNvSpPr txBox="1">
            <a:spLocks noChangeArrowheads="1"/>
          </p:cNvSpPr>
          <p:nvPr/>
        </p:nvSpPr>
        <p:spPr bwMode="auto">
          <a:xfrm>
            <a:off x="5143500" y="1524000"/>
            <a:ext cx="37941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rgbClr val="C00000"/>
                </a:solidFill>
                <a:latin typeface="Trebuchet MS" pitchFamily="34" charset="0"/>
              </a:rPr>
              <a:t>y</a:t>
            </a:r>
            <a:r>
              <a:rPr lang="en-GB" altLang="en-US" sz="1800" baseline="-25000">
                <a:solidFill>
                  <a:srgbClr val="C00000"/>
                </a:solidFill>
                <a:latin typeface="Trebuchet MS" pitchFamily="34" charset="0"/>
              </a:rPr>
              <a:t>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858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17"/>
          <p:cNvSpPr>
            <a:spLocks noChangeShapeType="1"/>
          </p:cNvSpPr>
          <p:nvPr/>
        </p:nvSpPr>
        <p:spPr bwMode="auto">
          <a:xfrm flipV="1">
            <a:off x="6781800" y="29972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19" name="Line 18"/>
          <p:cNvSpPr>
            <a:spLocks noChangeShapeType="1"/>
          </p:cNvSpPr>
          <p:nvPr/>
        </p:nvSpPr>
        <p:spPr bwMode="auto">
          <a:xfrm>
            <a:off x="5791200" y="39878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0" name="Line 19"/>
          <p:cNvSpPr>
            <a:spLocks noChangeShapeType="1"/>
          </p:cNvSpPr>
          <p:nvPr/>
        </p:nvSpPr>
        <p:spPr bwMode="auto">
          <a:xfrm flipV="1">
            <a:off x="6400800" y="2921000"/>
            <a:ext cx="1143000" cy="1981200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1" name="Text Box 20"/>
          <p:cNvSpPr txBox="1">
            <a:spLocks noChangeArrowheads="1"/>
          </p:cNvSpPr>
          <p:nvPr/>
        </p:nvSpPr>
        <p:spPr bwMode="auto">
          <a:xfrm>
            <a:off x="6629400" y="2692400"/>
            <a:ext cx="30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600">
                <a:latin typeface="Trebuchet MS" pitchFamily="34" charset="0"/>
              </a:rPr>
              <a:t>y</a:t>
            </a:r>
          </a:p>
        </p:txBody>
      </p:sp>
      <p:sp>
        <p:nvSpPr>
          <p:cNvPr id="9222" name="Text Box 21"/>
          <p:cNvSpPr txBox="1">
            <a:spLocks noChangeArrowheads="1"/>
          </p:cNvSpPr>
          <p:nvPr/>
        </p:nvSpPr>
        <p:spPr bwMode="auto">
          <a:xfrm>
            <a:off x="7772400" y="3835400"/>
            <a:ext cx="30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600">
                <a:latin typeface="Trebuchet MS" pitchFamily="34" charset="0"/>
              </a:rPr>
              <a:t>x</a:t>
            </a:r>
          </a:p>
        </p:txBody>
      </p:sp>
      <p:sp>
        <p:nvSpPr>
          <p:cNvPr id="9223" name="Text Box 25"/>
          <p:cNvSpPr txBox="1">
            <a:spLocks noChangeArrowheads="1"/>
          </p:cNvSpPr>
          <p:nvPr/>
        </p:nvSpPr>
        <p:spPr bwMode="auto">
          <a:xfrm>
            <a:off x="7467600" y="2616200"/>
            <a:ext cx="37941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rgbClr val="C00000"/>
                </a:solidFill>
                <a:latin typeface="Trebuchet MS" pitchFamily="34" charset="0"/>
              </a:rPr>
              <a:t>y</a:t>
            </a:r>
            <a:r>
              <a:rPr lang="en-GB" altLang="en-US" sz="1800" baseline="-25000">
                <a:solidFill>
                  <a:srgbClr val="C00000"/>
                </a:solidFill>
                <a:latin typeface="Trebuchet MS" pitchFamily="34" charset="0"/>
              </a:rPr>
              <a:t>1</a:t>
            </a:r>
          </a:p>
        </p:txBody>
      </p:sp>
      <p:sp>
        <p:nvSpPr>
          <p:cNvPr id="18" name="Text Box 26"/>
          <p:cNvSpPr txBox="1">
            <a:spLocks noChangeArrowheads="1"/>
          </p:cNvSpPr>
          <p:nvPr/>
        </p:nvSpPr>
        <p:spPr bwMode="auto">
          <a:xfrm>
            <a:off x="7772400" y="4902200"/>
            <a:ext cx="2698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rgbClr val="92D050"/>
                </a:solidFill>
                <a:latin typeface="Trebuchet MS" pitchFamily="34" charset="0"/>
              </a:rPr>
              <a:t>?</a:t>
            </a:r>
            <a:endParaRPr lang="en-GB" altLang="en-US" sz="1800" baseline="-25000">
              <a:solidFill>
                <a:srgbClr val="92D050"/>
              </a:solidFill>
              <a:latin typeface="Trebuchet MS" pitchFamily="34" charset="0"/>
            </a:endParaRPr>
          </a:p>
        </p:txBody>
      </p:sp>
      <p:sp>
        <p:nvSpPr>
          <p:cNvPr id="19" name="Text Box 27"/>
          <p:cNvSpPr txBox="1">
            <a:spLocks noChangeArrowheads="1"/>
          </p:cNvSpPr>
          <p:nvPr/>
        </p:nvSpPr>
        <p:spPr bwMode="auto">
          <a:xfrm>
            <a:off x="7772400" y="4445000"/>
            <a:ext cx="2698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rgbClr val="92D050"/>
                </a:solidFill>
                <a:latin typeface="Trebuchet MS" pitchFamily="34" charset="0"/>
              </a:rPr>
              <a:t>?</a:t>
            </a:r>
            <a:endParaRPr lang="en-GB" altLang="en-US" sz="1800" baseline="-25000">
              <a:solidFill>
                <a:srgbClr val="92D050"/>
              </a:solidFill>
              <a:latin typeface="Trebuchet MS" pitchFamily="34" charset="0"/>
            </a:endParaRPr>
          </a:p>
        </p:txBody>
      </p:sp>
      <p:sp>
        <p:nvSpPr>
          <p:cNvPr id="25" name="Text Box 28"/>
          <p:cNvSpPr txBox="1">
            <a:spLocks noChangeArrowheads="1"/>
          </p:cNvSpPr>
          <p:nvPr/>
        </p:nvSpPr>
        <p:spPr bwMode="auto">
          <a:xfrm>
            <a:off x="7772400" y="4064000"/>
            <a:ext cx="2698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rgbClr val="92D050"/>
                </a:solidFill>
                <a:latin typeface="Trebuchet MS" pitchFamily="34" charset="0"/>
              </a:rPr>
              <a:t>?</a:t>
            </a:r>
            <a:endParaRPr lang="en-GB" altLang="en-US" sz="1800" baseline="-25000">
              <a:solidFill>
                <a:srgbClr val="92D050"/>
              </a:solidFill>
              <a:latin typeface="Trebuchet MS" pitchFamily="34" charset="0"/>
            </a:endParaRPr>
          </a:p>
        </p:txBody>
      </p:sp>
      <p:sp>
        <p:nvSpPr>
          <p:cNvPr id="26" name="Line 29"/>
          <p:cNvSpPr>
            <a:spLocks noChangeShapeType="1"/>
          </p:cNvSpPr>
          <p:nvPr/>
        </p:nvSpPr>
        <p:spPr bwMode="auto">
          <a:xfrm rot="16200000" flipV="1">
            <a:off x="6210300" y="2654300"/>
            <a:ext cx="1143000" cy="1981200"/>
          </a:xfrm>
          <a:prstGeom prst="line">
            <a:avLst/>
          </a:prstGeom>
          <a:noFill/>
          <a:ln w="2540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" name="Line 30"/>
          <p:cNvSpPr>
            <a:spLocks noChangeShapeType="1"/>
          </p:cNvSpPr>
          <p:nvPr/>
        </p:nvSpPr>
        <p:spPr bwMode="auto">
          <a:xfrm rot="16200000" flipV="1">
            <a:off x="6210300" y="3035300"/>
            <a:ext cx="1143000" cy="1981200"/>
          </a:xfrm>
          <a:prstGeom prst="line">
            <a:avLst/>
          </a:prstGeom>
          <a:noFill/>
          <a:ln w="2540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" name="Line 31"/>
          <p:cNvSpPr>
            <a:spLocks noChangeShapeType="1"/>
          </p:cNvSpPr>
          <p:nvPr/>
        </p:nvSpPr>
        <p:spPr bwMode="auto">
          <a:xfrm rot="16200000" flipV="1">
            <a:off x="6210300" y="3416300"/>
            <a:ext cx="1143000" cy="1981200"/>
          </a:xfrm>
          <a:prstGeom prst="line">
            <a:avLst/>
          </a:prstGeom>
          <a:noFill/>
          <a:ln w="2540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" name="Rectangle 3">
            <a:extLst>
              <a:ext uri="{FF2B5EF4-FFF2-40B4-BE49-F238E27FC236}">
                <a16:creationId xmlns="" xmlns:a16="http://schemas.microsoft.com/office/drawing/2014/main" id="{59A62E88-781E-4E3B-90ED-A43519BBA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79375"/>
            <a:ext cx="7924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50000"/>
              </a:lnSpc>
              <a:buFontTx/>
              <a:buNone/>
              <a:defRPr/>
            </a:pPr>
            <a:r>
              <a:rPr lang="en-GB" altLang="en-US" sz="2400" kern="0" dirty="0">
                <a:latin typeface="Trebuchet MS" panose="020B0603020202020204" pitchFamily="34" charset="0"/>
              </a:rPr>
              <a:t>There are an infinite number of lines that are perpendicular to the one I have drawn …</a:t>
            </a: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228600" y="1828800"/>
            <a:ext cx="5207496" cy="168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Trebuchet MS" pitchFamily="34" charset="0"/>
              </a:rPr>
              <a:t>We do not have enough information to be able to determine which particular line </a:t>
            </a:r>
            <a:r>
              <a:rPr lang="en-GB" altLang="en-US" sz="2400" dirty="0" smtClean="0">
                <a:latin typeface="Trebuchet MS" pitchFamily="34" charset="0"/>
              </a:rPr>
              <a:t>it is. </a:t>
            </a:r>
            <a:endParaRPr lang="en-GB" altLang="en-US" sz="2400" dirty="0">
              <a:latin typeface="Trebuchet MS" pitchFamily="34" charset="0"/>
            </a:endParaRPr>
          </a:p>
        </p:txBody>
      </p:sp>
      <p:sp>
        <p:nvSpPr>
          <p:cNvPr id="16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4594225"/>
            <a:ext cx="5999584" cy="2566988"/>
          </a:xfrm>
        </p:spPr>
        <p:txBody>
          <a:bodyPr/>
          <a:lstStyle/>
          <a:p>
            <a:pPr marL="0" indent="0">
              <a:lnSpc>
                <a:spcPct val="150000"/>
              </a:lnSpc>
              <a:buFont typeface="Wingdings" pitchFamily="2" charset="2"/>
              <a:buNone/>
            </a:pPr>
            <a:r>
              <a:rPr lang="en-GB" altLang="en-US" sz="2400" dirty="0" smtClean="0">
                <a:latin typeface="Trebuchet MS" pitchFamily="34" charset="0"/>
                <a:sym typeface="Wingdings" pitchFamily="2" charset="2"/>
              </a:rPr>
              <a:t>To do this we </a:t>
            </a:r>
            <a:r>
              <a:rPr lang="en-GB" altLang="en-US" sz="2400" dirty="0" smtClean="0">
                <a:latin typeface="Trebuchet MS" pitchFamily="34" charset="0"/>
                <a:sym typeface="Wingdings" pitchFamily="2" charset="2"/>
              </a:rPr>
              <a:t>must </a:t>
            </a:r>
            <a:r>
              <a:rPr lang="en-GB" altLang="en-US" sz="2400" dirty="0" smtClean="0">
                <a:latin typeface="Trebuchet MS" pitchFamily="34" charset="0"/>
                <a:sym typeface="Wingdings" pitchFamily="2" charset="2"/>
              </a:rPr>
              <a:t>have a coordinate </a:t>
            </a:r>
            <a:r>
              <a:rPr lang="en-GB" altLang="en-US" sz="2400" dirty="0" smtClean="0">
                <a:latin typeface="Trebuchet MS" pitchFamily="34" charset="0"/>
                <a:sym typeface="Wingdings" pitchFamily="2" charset="2"/>
              </a:rPr>
              <a:t>on </a:t>
            </a:r>
            <a:r>
              <a:rPr lang="en-GB" altLang="en-US" sz="2400" dirty="0" smtClean="0">
                <a:latin typeface="Trebuchet MS" pitchFamily="34" charset="0"/>
                <a:sym typeface="Wingdings" pitchFamily="2" charset="2"/>
              </a:rPr>
              <a:t>the new line as well.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91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5" grpId="0"/>
      <p:bldP spid="26" grpId="0" animBg="1"/>
      <p:bldP spid="27" grpId="0" animBg="1"/>
      <p:bldP spid="29" grpId="0" animBg="1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8100" y="152400"/>
            <a:ext cx="9029700" cy="1358900"/>
          </a:xfrm>
        </p:spPr>
        <p:txBody>
          <a:bodyPr>
            <a:noAutofit/>
          </a:bodyPr>
          <a:lstStyle/>
          <a:p>
            <a:pPr marL="0" indent="0" algn="ctr">
              <a:buFontTx/>
              <a:buNone/>
            </a:pPr>
            <a:r>
              <a:rPr lang="en-GB" altLang="en-US" sz="2800" dirty="0" smtClean="0">
                <a:latin typeface="Trebuchet MS" pitchFamily="34" charset="0"/>
              </a:rPr>
              <a:t> </a:t>
            </a:r>
            <a:endParaRPr lang="en-GB" altLang="en-US" sz="2800" b="1" baseline="-25000" dirty="0" smtClean="0">
              <a:latin typeface="Trebuchet MS" pitchFamily="34" charset="0"/>
            </a:endParaRPr>
          </a:p>
          <a:p>
            <a:pPr marL="0" indent="0" algn="ctr">
              <a:buFontTx/>
              <a:buNone/>
            </a:pPr>
            <a:r>
              <a:rPr lang="en-GB" altLang="en-US" sz="2800" dirty="0" smtClean="0">
                <a:latin typeface="Trebuchet MS" pitchFamily="34" charset="0"/>
              </a:rPr>
              <a:t>Find the equation of the line that is perpendicular to </a:t>
            </a:r>
          </a:p>
          <a:p>
            <a:pPr marL="0" indent="0" algn="ctr">
              <a:buFontTx/>
              <a:buNone/>
            </a:pPr>
            <a:r>
              <a:rPr lang="en-GB" altLang="en-US" sz="2800" dirty="0" smtClean="0">
                <a:latin typeface="Trebuchet MS" pitchFamily="34" charset="0"/>
              </a:rPr>
              <a:t>y = 3x + 2</a:t>
            </a:r>
          </a:p>
          <a:p>
            <a:pPr marL="0" indent="0" algn="ctr">
              <a:buFontTx/>
              <a:buNone/>
            </a:pPr>
            <a:r>
              <a:rPr lang="en-GB" altLang="en-US" sz="2800" dirty="0" smtClean="0">
                <a:latin typeface="Trebuchet MS" pitchFamily="34" charset="0"/>
              </a:rPr>
              <a:t>and that passes through the point (0, -1)</a:t>
            </a:r>
          </a:p>
        </p:txBody>
      </p:sp>
      <p:sp>
        <p:nvSpPr>
          <p:cNvPr id="24" name="Text Box 34"/>
          <p:cNvSpPr txBox="1">
            <a:spLocks noChangeArrowheads="1"/>
          </p:cNvSpPr>
          <p:nvPr/>
        </p:nvSpPr>
        <p:spPr bwMode="auto">
          <a:xfrm>
            <a:off x="31750" y="2852936"/>
            <a:ext cx="9029700" cy="116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>
                <a:latin typeface="Trebuchet MS" pitchFamily="34" charset="0"/>
              </a:rPr>
              <a:t>Discuss: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>
                <a:latin typeface="Trebuchet MS" pitchFamily="34" charset="0"/>
              </a:rPr>
              <a:t>What </a:t>
            </a:r>
            <a:r>
              <a:rPr lang="en-GB" altLang="en-US" sz="2800" dirty="0" smtClean="0">
                <a:latin typeface="Trebuchet MS" pitchFamily="34" charset="0"/>
              </a:rPr>
              <a:t>new information do we have in this question?</a:t>
            </a:r>
            <a:endParaRPr lang="en-GB" altLang="en-US" sz="2800" dirty="0">
              <a:latin typeface="Trebuchet MS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683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BCB9287-751D-44B1-AEA9-6F671548A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" y="-457200"/>
            <a:ext cx="90297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GB" altLang="en-US" kern="0" dirty="0">
                <a:latin typeface="Trebuchet MS" panose="020B0603020202020204" pitchFamily="34" charset="0"/>
              </a:rPr>
              <a:t> </a:t>
            </a:r>
            <a:endParaRPr lang="en-GB" altLang="en-US" sz="2800" b="1" kern="0" baseline="-25000" dirty="0">
              <a:latin typeface="Trebuchet MS" panose="020B0603020202020204" pitchFamily="34" charset="0"/>
            </a:endParaRPr>
          </a:p>
          <a:p>
            <a:pPr marL="0" indent="0" algn="ctr">
              <a:buFontTx/>
              <a:buNone/>
              <a:defRPr/>
            </a:pPr>
            <a:r>
              <a:rPr lang="en-GB" altLang="en-US" sz="2800" kern="0" dirty="0">
                <a:latin typeface="Trebuchet MS" panose="020B0603020202020204" pitchFamily="34" charset="0"/>
              </a:rPr>
              <a:t>Find the equation of the line that is perpendicular to </a:t>
            </a:r>
          </a:p>
          <a:p>
            <a:pPr marL="0" indent="0" algn="ctr">
              <a:buFontTx/>
              <a:buNone/>
              <a:defRPr/>
            </a:pPr>
            <a:r>
              <a:rPr lang="en-GB" altLang="en-US" sz="2800" kern="0" dirty="0">
                <a:latin typeface="Trebuchet MS" panose="020B0603020202020204" pitchFamily="34" charset="0"/>
              </a:rPr>
              <a:t>y = 3x + 2</a:t>
            </a:r>
          </a:p>
          <a:p>
            <a:pPr marL="0" indent="0" algn="ctr">
              <a:buFontTx/>
              <a:buNone/>
              <a:defRPr/>
            </a:pPr>
            <a:r>
              <a:rPr lang="en-GB" altLang="en-US" sz="2800" kern="0" dirty="0">
                <a:latin typeface="Trebuchet MS" panose="020B0603020202020204" pitchFamily="34" charset="0"/>
              </a:rPr>
              <a:t>and that passes through the point (0, -1)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4"/>
          <a:stretch>
            <a:fillRect/>
          </a:stretch>
        </p:blipFill>
        <p:spPr bwMode="auto">
          <a:xfrm>
            <a:off x="5410200" y="1981200"/>
            <a:ext cx="3443288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4"/>
          <p:cNvSpPr txBox="1">
            <a:spLocks noChangeArrowheads="1"/>
          </p:cNvSpPr>
          <p:nvPr/>
        </p:nvSpPr>
        <p:spPr bwMode="auto">
          <a:xfrm>
            <a:off x="290513" y="2084040"/>
            <a:ext cx="461645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Trebuchet MS" pitchFamily="34" charset="0"/>
              </a:rPr>
              <a:t>How can we find the gradient of the new line?</a:t>
            </a:r>
          </a:p>
        </p:txBody>
      </p:sp>
      <p:sp>
        <p:nvSpPr>
          <p:cNvPr id="7" name="Text Box 34"/>
          <p:cNvSpPr txBox="1">
            <a:spLocks noChangeArrowheads="1"/>
          </p:cNvSpPr>
          <p:nvPr/>
        </p:nvSpPr>
        <p:spPr bwMode="auto">
          <a:xfrm>
            <a:off x="304800" y="3406428"/>
            <a:ext cx="461645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Trebuchet MS" pitchFamily="34" charset="0"/>
              </a:rPr>
              <a:t>What will the y-intercept of the new line be?</a:t>
            </a:r>
          </a:p>
        </p:txBody>
      </p:sp>
      <p:sp>
        <p:nvSpPr>
          <p:cNvPr id="8" name="Text Box 34"/>
          <p:cNvSpPr txBox="1">
            <a:spLocks noChangeArrowheads="1"/>
          </p:cNvSpPr>
          <p:nvPr/>
        </p:nvSpPr>
        <p:spPr bwMode="auto">
          <a:xfrm>
            <a:off x="304800" y="4758978"/>
            <a:ext cx="4616450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Trebuchet MS" pitchFamily="34" charset="0"/>
              </a:rPr>
              <a:t>What is the equation of the new line?</a:t>
            </a:r>
          </a:p>
        </p:txBody>
      </p:sp>
    </p:spTree>
    <p:extLst>
      <p:ext uri="{BB962C8B-B14F-4D97-AF65-F5344CB8AC3E}">
        <p14:creationId xmlns:p14="http://schemas.microsoft.com/office/powerpoint/2010/main" val="46082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6966A556-1553-4326-8522-38C57C2DEB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381000"/>
                <a:ext cx="9144000" cy="1358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ＭＳ Ｐゴシック" charset="0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algn="ctr">
                  <a:buFontTx/>
                  <a:buNone/>
                  <a:defRPr/>
                </a:pPr>
                <a:r>
                  <a:rPr lang="en-GB" altLang="en-US" kern="0" dirty="0">
                    <a:latin typeface="Trebuchet MS" panose="020B0603020202020204" pitchFamily="34" charset="0"/>
                  </a:rPr>
                  <a:t> </a:t>
                </a:r>
                <a:endParaRPr lang="en-GB" altLang="en-US" sz="2800" b="1" kern="0" baseline="-25000" dirty="0">
                  <a:latin typeface="Trebuchet MS" panose="020B0603020202020204" pitchFamily="34" charset="0"/>
                </a:endParaRPr>
              </a:p>
              <a:p>
                <a:pPr marL="0" indent="0" algn="ctr">
                  <a:buFontTx/>
                  <a:buNone/>
                  <a:defRPr/>
                </a:pPr>
                <a:r>
                  <a:rPr lang="en-GB" altLang="en-US" sz="2800" kern="0" dirty="0">
                    <a:latin typeface="Trebuchet MS" panose="020B0603020202020204" pitchFamily="34" charset="0"/>
                  </a:rPr>
                  <a:t>Find the equation of the line that is </a:t>
                </a:r>
                <a:r>
                  <a:rPr lang="en-GB" altLang="en-US" sz="2800" kern="0" dirty="0" smtClean="0">
                    <a:latin typeface="Trebuchet MS" panose="020B0603020202020204" pitchFamily="34" charset="0"/>
                  </a:rPr>
                  <a:t>perpendicular </a:t>
                </a:r>
                <a:r>
                  <a:rPr lang="en-GB" altLang="en-US" sz="2800" kern="0" dirty="0">
                    <a:latin typeface="Trebuchet MS" panose="020B0603020202020204" pitchFamily="34" charset="0"/>
                  </a:rPr>
                  <a:t>to </a:t>
                </a:r>
              </a:p>
              <a:p>
                <a:pPr marL="0" indent="0" algn="ctr"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800" i="1" kern="0" dirty="0" smtClean="0">
                          <a:latin typeface="Cambria Math"/>
                        </a:rPr>
                        <m:t>𝑦</m:t>
                      </m:r>
                      <m:r>
                        <a:rPr lang="en-GB" altLang="en-US" sz="2800" i="1" kern="0" dirty="0" smtClean="0">
                          <a:latin typeface="Cambria Math"/>
                        </a:rPr>
                        <m:t> = 2</m:t>
                      </m:r>
                      <m:r>
                        <a:rPr lang="en-GB" altLang="en-US" sz="2800" i="1" kern="0" dirty="0" smtClean="0">
                          <a:latin typeface="Cambria Math"/>
                        </a:rPr>
                        <m:t>𝑥</m:t>
                      </m:r>
                      <m:r>
                        <a:rPr lang="en-GB" altLang="en-US" sz="2800" i="1" kern="0" dirty="0" smtClean="0">
                          <a:latin typeface="Cambria Math"/>
                        </a:rPr>
                        <m:t> + 5</m:t>
                      </m:r>
                    </m:oMath>
                  </m:oMathPara>
                </a14:m>
                <a:endParaRPr lang="en-GB" altLang="en-US" sz="2800" kern="0" dirty="0">
                  <a:latin typeface="Trebuchet MS" panose="020B0603020202020204" pitchFamily="34" charset="0"/>
                </a:endParaRPr>
              </a:p>
              <a:p>
                <a:pPr marL="0" indent="0" algn="ctr">
                  <a:buFontTx/>
                  <a:buNone/>
                  <a:defRPr/>
                </a:pPr>
                <a:r>
                  <a:rPr lang="en-GB" altLang="en-US" sz="2800" kern="0" dirty="0">
                    <a:latin typeface="Trebuchet MS" panose="020B0603020202020204" pitchFamily="34" charset="0"/>
                  </a:rPr>
                  <a:t>and that passes through the point (0, 1)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6966A556-1553-4326-8522-38C57C2DEB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381000"/>
                <a:ext cx="9144000" cy="1358900"/>
              </a:xfrm>
              <a:prstGeom prst="rect">
                <a:avLst/>
              </a:prstGeom>
              <a:blipFill rotWithShape="1">
                <a:blip r:embed="rId3"/>
                <a:stretch>
                  <a:fillRect b="-6261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2438400" y="152400"/>
            <a:ext cx="47978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Trebuchet MS" pitchFamily="34" charset="0"/>
              </a:rPr>
              <a:t>On your whiteboards…</a:t>
            </a:r>
            <a:endParaRPr lang="en-GB" altLang="en-US" dirty="0">
              <a:latin typeface="Trebuchet MS" pitchFamily="34" charset="0"/>
            </a:endParaRPr>
          </a:p>
        </p:txBody>
      </p:sp>
      <p:sp>
        <p:nvSpPr>
          <p:cNvPr id="6" name="Text Box 34"/>
          <p:cNvSpPr txBox="1">
            <a:spLocks noChangeArrowheads="1"/>
          </p:cNvSpPr>
          <p:nvPr/>
        </p:nvSpPr>
        <p:spPr bwMode="auto">
          <a:xfrm>
            <a:off x="366713" y="2885975"/>
            <a:ext cx="169068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Trebuchet MS" pitchFamily="34" charset="0"/>
              </a:rPr>
              <a:t>m = </a:t>
            </a:r>
          </a:p>
        </p:txBody>
      </p:sp>
      <p:sp>
        <p:nvSpPr>
          <p:cNvPr id="7" name="Text Box 34"/>
          <p:cNvSpPr txBox="1">
            <a:spLocks noChangeArrowheads="1"/>
          </p:cNvSpPr>
          <p:nvPr/>
        </p:nvSpPr>
        <p:spPr bwMode="auto">
          <a:xfrm>
            <a:off x="304800" y="4208363"/>
            <a:ext cx="1782763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Trebuchet MS" pitchFamily="34" charset="0"/>
              </a:rPr>
              <a:t>c = </a:t>
            </a:r>
          </a:p>
        </p:txBody>
      </p:sp>
      <p:sp>
        <p:nvSpPr>
          <p:cNvPr id="8" name="Text Box 34"/>
          <p:cNvSpPr txBox="1">
            <a:spLocks noChangeArrowheads="1"/>
          </p:cNvSpPr>
          <p:nvPr/>
        </p:nvSpPr>
        <p:spPr bwMode="auto">
          <a:xfrm>
            <a:off x="152400" y="5560913"/>
            <a:ext cx="28194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Trebuchet MS" pitchFamily="34" charset="0"/>
              </a:rPr>
              <a:t>Equation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4"/>
          <a:stretch>
            <a:fillRect/>
          </a:stretch>
        </p:blipFill>
        <p:spPr bwMode="auto">
          <a:xfrm>
            <a:off x="4572000" y="2701031"/>
            <a:ext cx="3443288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321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6966A556-1553-4326-8522-38C57C2DEB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381000"/>
                <a:ext cx="9144000" cy="1358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ＭＳ Ｐゴシック" charset="0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algn="ctr">
                  <a:buFontTx/>
                  <a:buNone/>
                  <a:defRPr/>
                </a:pPr>
                <a:r>
                  <a:rPr lang="en-GB" altLang="en-US" kern="0" dirty="0" smtClean="0">
                    <a:latin typeface="Trebuchet MS" panose="020B0603020202020204" pitchFamily="34" charset="0"/>
                  </a:rPr>
                  <a:t> </a:t>
                </a:r>
                <a:endParaRPr lang="en-GB" altLang="en-US" sz="2800" b="1" kern="0" baseline="-25000" dirty="0">
                  <a:latin typeface="Trebuchet MS" panose="020B0603020202020204" pitchFamily="34" charset="0"/>
                </a:endParaRPr>
              </a:p>
              <a:p>
                <a:pPr marL="0" indent="0" algn="ctr">
                  <a:buFontTx/>
                  <a:buNone/>
                  <a:defRPr/>
                </a:pPr>
                <a:r>
                  <a:rPr lang="en-GB" altLang="en-US" sz="2800" kern="0" dirty="0">
                    <a:latin typeface="Trebuchet MS" panose="020B0603020202020204" pitchFamily="34" charset="0"/>
                  </a:rPr>
                  <a:t>Find the equation of the line that is </a:t>
                </a:r>
                <a:r>
                  <a:rPr lang="en-GB" altLang="en-US" sz="2800" kern="0" dirty="0" smtClean="0">
                    <a:latin typeface="Trebuchet MS" panose="020B0603020202020204" pitchFamily="34" charset="0"/>
                  </a:rPr>
                  <a:t>perpendicular </a:t>
                </a:r>
                <a:r>
                  <a:rPr lang="en-GB" altLang="en-US" sz="2800" kern="0" dirty="0">
                    <a:latin typeface="Trebuchet MS" panose="020B0603020202020204" pitchFamily="34" charset="0"/>
                  </a:rPr>
                  <a:t>to </a:t>
                </a:r>
              </a:p>
              <a:p>
                <a:pPr marL="0" indent="0" algn="ctr"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800" b="0" i="1" kern="0" smtClean="0">
                          <a:latin typeface="Cambria Math"/>
                        </a:rPr>
                        <m:t>𝑦</m:t>
                      </m:r>
                      <m:r>
                        <a:rPr lang="en-GB" altLang="en-US" sz="2800" b="0" i="1" kern="0" smtClean="0">
                          <a:latin typeface="Cambria Math"/>
                        </a:rPr>
                        <m:t>=5</m:t>
                      </m:r>
                      <m:r>
                        <a:rPr lang="en-GB" altLang="en-US" sz="2800" b="0" i="1" kern="0" smtClean="0">
                          <a:latin typeface="Cambria Math"/>
                        </a:rPr>
                        <m:t>𝑥</m:t>
                      </m:r>
                      <m:r>
                        <a:rPr lang="en-GB" altLang="en-US" sz="2800" b="0" i="1" kern="0" smtClean="0">
                          <a:latin typeface="Cambria Math"/>
                        </a:rPr>
                        <m:t>+7</m:t>
                      </m:r>
                    </m:oMath>
                  </m:oMathPara>
                </a14:m>
                <a:endParaRPr lang="en-GB" altLang="en-US" sz="2800" kern="0" dirty="0">
                  <a:latin typeface="Trebuchet MS" panose="020B0603020202020204" pitchFamily="34" charset="0"/>
                </a:endParaRPr>
              </a:p>
              <a:p>
                <a:pPr marL="0" indent="0" algn="ctr">
                  <a:buFontTx/>
                  <a:buNone/>
                  <a:defRPr/>
                </a:pPr>
                <a:r>
                  <a:rPr lang="en-GB" altLang="en-US" sz="2800" kern="0" dirty="0">
                    <a:latin typeface="Trebuchet MS" panose="020B0603020202020204" pitchFamily="34" charset="0"/>
                  </a:rPr>
                  <a:t>and that passes through the point (0, </a:t>
                </a:r>
                <a:r>
                  <a:rPr lang="en-GB" altLang="en-US" sz="2800" kern="0" dirty="0" smtClean="0">
                    <a:latin typeface="Trebuchet MS" panose="020B0603020202020204" pitchFamily="34" charset="0"/>
                  </a:rPr>
                  <a:t>-1</a:t>
                </a:r>
                <a:r>
                  <a:rPr lang="en-GB" altLang="en-US" sz="2800" kern="0" dirty="0">
                    <a:latin typeface="Trebuchet MS" panose="020B0603020202020204" pitchFamily="34" charset="0"/>
                  </a:rPr>
                  <a:t>)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6966A556-1553-4326-8522-38C57C2DEB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381000"/>
                <a:ext cx="9144000" cy="1358900"/>
              </a:xfrm>
              <a:prstGeom prst="rect">
                <a:avLst/>
              </a:prstGeom>
              <a:blipFill rotWithShape="1">
                <a:blip r:embed="rId3"/>
                <a:stretch>
                  <a:fillRect b="-6261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2438400" y="152400"/>
            <a:ext cx="47978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Trebuchet MS" pitchFamily="34" charset="0"/>
              </a:rPr>
              <a:t>In your books…</a:t>
            </a:r>
            <a:endParaRPr lang="en-GB" altLang="en-US" dirty="0">
              <a:latin typeface="Trebuchet MS" pitchFamily="34" charset="0"/>
            </a:endParaRPr>
          </a:p>
        </p:txBody>
      </p:sp>
      <p:sp>
        <p:nvSpPr>
          <p:cNvPr id="6" name="Text Box 34"/>
          <p:cNvSpPr txBox="1">
            <a:spLocks noChangeArrowheads="1"/>
          </p:cNvSpPr>
          <p:nvPr/>
        </p:nvSpPr>
        <p:spPr bwMode="auto">
          <a:xfrm>
            <a:off x="366713" y="2885975"/>
            <a:ext cx="169068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Trebuchet MS" pitchFamily="34" charset="0"/>
              </a:rPr>
              <a:t>m = </a:t>
            </a:r>
          </a:p>
        </p:txBody>
      </p:sp>
      <p:sp>
        <p:nvSpPr>
          <p:cNvPr id="7" name="Text Box 34"/>
          <p:cNvSpPr txBox="1">
            <a:spLocks noChangeArrowheads="1"/>
          </p:cNvSpPr>
          <p:nvPr/>
        </p:nvSpPr>
        <p:spPr bwMode="auto">
          <a:xfrm>
            <a:off x="304800" y="4208363"/>
            <a:ext cx="1782763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Trebuchet MS" pitchFamily="34" charset="0"/>
              </a:rPr>
              <a:t>c = </a:t>
            </a:r>
          </a:p>
        </p:txBody>
      </p:sp>
      <p:sp>
        <p:nvSpPr>
          <p:cNvPr id="8" name="Text Box 34"/>
          <p:cNvSpPr txBox="1">
            <a:spLocks noChangeArrowheads="1"/>
          </p:cNvSpPr>
          <p:nvPr/>
        </p:nvSpPr>
        <p:spPr bwMode="auto">
          <a:xfrm>
            <a:off x="152400" y="5560913"/>
            <a:ext cx="28194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Trebuchet MS" pitchFamily="34" charset="0"/>
              </a:rPr>
              <a:t>Equation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4"/>
          <a:stretch>
            <a:fillRect/>
          </a:stretch>
        </p:blipFill>
        <p:spPr bwMode="auto">
          <a:xfrm>
            <a:off x="4572000" y="2701031"/>
            <a:ext cx="3443288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340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703</Words>
  <Application>Microsoft Office PowerPoint</Application>
  <PresentationFormat>On-screen Show (4:3)</PresentationFormat>
  <Paragraphs>188</Paragraphs>
  <Slides>20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Perpendicular Lines</vt:lpstr>
      <vt:lpstr>Perpendicular 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4</cp:revision>
  <dcterms:created xsi:type="dcterms:W3CDTF">2017-11-26T15:58:06Z</dcterms:created>
  <dcterms:modified xsi:type="dcterms:W3CDTF">2017-11-26T17:45:47Z</dcterms:modified>
</cp:coreProperties>
</file>