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ags/tag1.xml" ContentType="application/vnd.openxmlformats-officedocument.presentationml.tags+xml"/>
  <Override PartName="/ppt/notesSlides/notesSlide1.xml" ContentType="application/vnd.openxmlformats-officedocument.presentationml.notesSlide+xml"/>
  <Override PartName="/ppt/tags/tag2.xml" ContentType="application/vnd.openxmlformats-officedocument.presentationml.tags+xml"/>
  <Override PartName="/ppt/notesSlides/notesSlide2.xml" ContentType="application/vnd.openxmlformats-officedocument.presentationml.notesSlide+xml"/>
  <Override PartName="/ppt/tags/tag3.xml" ContentType="application/vnd.openxmlformats-officedocument.presentationml.tags+xml"/>
  <Override PartName="/ppt/notesSlides/notesSlide3.xml" ContentType="application/vnd.openxmlformats-officedocument.presentationml.notesSlide+xml"/>
  <Override PartName="/ppt/tags/tag4.xml" ContentType="application/vnd.openxmlformats-officedocument.presentationml.tag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4"/>
  </p:sldMasterIdLst>
  <p:notesMasterIdLst>
    <p:notesMasterId r:id="rId10"/>
  </p:notesMasterIdLst>
  <p:handoutMasterIdLst>
    <p:handoutMasterId r:id="rId11"/>
  </p:handoutMasterIdLst>
  <p:sldIdLst>
    <p:sldId id="343" r:id="rId5"/>
    <p:sldId id="324" r:id="rId6"/>
    <p:sldId id="284" r:id="rId7"/>
    <p:sldId id="344" r:id="rId8"/>
    <p:sldId id="347" r:id="rId9"/>
  </p:sldIdLst>
  <p:sldSz cx="9144000" cy="6858000" type="screen4x3"/>
  <p:notesSz cx="6797675" cy="9926638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pitchFamily="34" charset="0"/>
        <a:ea typeface="MS PGothic" pitchFamily="34" charset="-128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pitchFamily="34" charset="0"/>
        <a:ea typeface="MS PGothic" pitchFamily="34" charset="-128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pitchFamily="34" charset="0"/>
        <a:ea typeface="MS PGothic" pitchFamily="34" charset="-128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pitchFamily="34" charset="0"/>
        <a:ea typeface="MS PGothic" pitchFamily="34" charset="-128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pitchFamily="34" charset="0"/>
        <a:ea typeface="MS PGothic" pitchFamily="34" charset="-128"/>
        <a:cs typeface="+mn-cs"/>
      </a:defRPr>
    </a:lvl5pPr>
    <a:lvl6pPr marL="2286000" algn="l" defTabSz="914400" rtl="0" eaLnBrk="1" latinLnBrk="0" hangingPunct="1">
      <a:defRPr sz="2400" kern="1200">
        <a:solidFill>
          <a:schemeClr val="tx1"/>
        </a:solidFill>
        <a:latin typeface="Arial" pitchFamily="34" charset="0"/>
        <a:ea typeface="MS PGothic" pitchFamily="34" charset="-128"/>
        <a:cs typeface="+mn-cs"/>
      </a:defRPr>
    </a:lvl6pPr>
    <a:lvl7pPr marL="2743200" algn="l" defTabSz="914400" rtl="0" eaLnBrk="1" latinLnBrk="0" hangingPunct="1">
      <a:defRPr sz="2400" kern="1200">
        <a:solidFill>
          <a:schemeClr val="tx1"/>
        </a:solidFill>
        <a:latin typeface="Arial" pitchFamily="34" charset="0"/>
        <a:ea typeface="MS PGothic" pitchFamily="34" charset="-128"/>
        <a:cs typeface="+mn-cs"/>
      </a:defRPr>
    </a:lvl7pPr>
    <a:lvl8pPr marL="3200400" algn="l" defTabSz="914400" rtl="0" eaLnBrk="1" latinLnBrk="0" hangingPunct="1">
      <a:defRPr sz="2400" kern="1200">
        <a:solidFill>
          <a:schemeClr val="tx1"/>
        </a:solidFill>
        <a:latin typeface="Arial" pitchFamily="34" charset="0"/>
        <a:ea typeface="MS PGothic" pitchFamily="34" charset="-128"/>
        <a:cs typeface="+mn-cs"/>
      </a:defRPr>
    </a:lvl8pPr>
    <a:lvl9pPr marL="3657600" algn="l" defTabSz="914400" rtl="0" eaLnBrk="1" latinLnBrk="0" hangingPunct="1">
      <a:defRPr sz="2400" kern="1200">
        <a:solidFill>
          <a:schemeClr val="tx1"/>
        </a:solidFill>
        <a:latin typeface="Arial" pitchFamily="34" charset="0"/>
        <a:ea typeface="MS PGothic" pitchFamily="34" charset="-128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rgbClr val="FF0000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0000"/>
    <a:srgbClr val="FF2F2F"/>
    <a:srgbClr val="FF4B4B"/>
    <a:srgbClr val="FF0066"/>
    <a:srgbClr val="EFA90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73A0DAA-6AF3-43AB-8588-CEC1D06C72B9}" styleName="Medium Styl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F5AB1C69-6EDB-4FF4-983F-18BD219EF322}" styleName="Medium Style 2 - Accent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9191" autoAdjust="0"/>
    <p:restoredTop sz="94660"/>
  </p:normalViewPr>
  <p:slideViewPr>
    <p:cSldViewPr>
      <p:cViewPr varScale="1">
        <p:scale>
          <a:sx n="65" d="100"/>
          <a:sy n="65" d="100"/>
        </p:scale>
        <p:origin x="-1110" y="-10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75" d="100"/>
        <a:sy n="75" d="100"/>
      </p:scale>
      <p:origin x="0" y="0"/>
    </p:cViewPr>
  </p:sorterViewPr>
  <p:notesViewPr>
    <p:cSldViewPr>
      <p:cViewPr varScale="1">
        <p:scale>
          <a:sx n="59" d="100"/>
          <a:sy n="59" d="100"/>
        </p:scale>
        <p:origin x="-1122" y="-84"/>
      </p:cViewPr>
      <p:guideLst>
        <p:guide orient="horz" pos="3127"/>
        <p:guide pos="2141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viewProps" Target="viewProps.xml"/><Relationship Id="rId3" Type="http://schemas.openxmlformats.org/officeDocument/2006/relationships/customXml" Target="../customXml/item3.xml"/><Relationship Id="rId7" Type="http://schemas.openxmlformats.org/officeDocument/2006/relationships/slide" Target="slides/slide3.xml"/><Relationship Id="rId12" Type="http://schemas.openxmlformats.org/officeDocument/2006/relationships/presProps" Target="presProps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handoutMaster" Target="handoutMasters/handoutMaster1.xml"/><Relationship Id="rId5" Type="http://schemas.openxmlformats.org/officeDocument/2006/relationships/slide" Target="slides/slide1.xml"/><Relationship Id="rId15" Type="http://schemas.openxmlformats.org/officeDocument/2006/relationships/tableStyles" Target="tableStyles.xml"/><Relationship Id="rId10" Type="http://schemas.openxmlformats.org/officeDocument/2006/relationships/notesMaster" Target="notesMasters/notesMaster1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theme" Target="theme/theme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6400" cy="49847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49688" y="0"/>
            <a:ext cx="2946400" cy="49847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>
              <a:defRPr/>
            </a:pPr>
            <a:fld id="{E18129AA-56FE-4791-A7C5-E12C568E4466}" type="datetimeFigureOut">
              <a:rPr lang="en-GB"/>
              <a:pPr>
                <a:defRPr/>
              </a:pPr>
              <a:t>20/11/2017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9428163"/>
            <a:ext cx="2946400" cy="49847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49688" y="9428163"/>
            <a:ext cx="2946400" cy="498475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fld id="{3E1FBFE3-10D3-4B91-97C2-B5BD319D04D4}" type="slidenum">
              <a:rPr lang="en-GB" altLang="en-US"/>
              <a:pPr/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3233817598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46400" cy="4968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200">
                <a:latin typeface="Arial" panose="020B0604020202020204" pitchFamily="34" charset="0"/>
                <a:ea typeface="+mn-ea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2291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49688" y="0"/>
            <a:ext cx="2946400" cy="4968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latin typeface="Arial" panose="020B0604020202020204" pitchFamily="34" charset="0"/>
                <a:ea typeface="+mn-ea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2052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917575" y="744538"/>
            <a:ext cx="4962525" cy="3722687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val="1"/>
            </a:ext>
          </a:extLst>
        </p:spPr>
      </p:sp>
      <p:sp>
        <p:nvSpPr>
          <p:cNvPr id="12293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79450" y="4716463"/>
            <a:ext cx="5438775" cy="44656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</a:p>
        </p:txBody>
      </p:sp>
      <p:sp>
        <p:nvSpPr>
          <p:cNvPr id="12294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9428163"/>
            <a:ext cx="2946400" cy="4968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eaLnBrk="1" hangingPunct="1">
              <a:defRPr sz="1200">
                <a:latin typeface="Arial" panose="020B0604020202020204" pitchFamily="34" charset="0"/>
                <a:ea typeface="+mn-ea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2295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49688" y="9428163"/>
            <a:ext cx="2946400" cy="4968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200"/>
            </a:lvl1pPr>
          </a:lstStyle>
          <a:p>
            <a:fld id="{90969D12-8E16-4C15-A41A-6D30F58541D5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877179020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anose="020B0604020202020204" pitchFamily="34" charset="0"/>
        <a:ea typeface="MS PGothic" panose="020B0600070205080204" pitchFamily="34" charset="-128"/>
        <a:cs typeface="ＭＳ Ｐゴシック" charset="0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anose="020B0604020202020204" pitchFamily="34" charset="0"/>
        <a:ea typeface="MS PGothic" panose="020B0600070205080204" pitchFamily="34" charset="-128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anose="020B0604020202020204" pitchFamily="34" charset="0"/>
        <a:ea typeface="MS PGothic" panose="020B0600070205080204" pitchFamily="34" charset="-128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anose="020B0604020202020204" pitchFamily="34" charset="0"/>
        <a:ea typeface="MS PGothic" panose="020B0600070205080204" pitchFamily="34" charset="-128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anose="020B0604020202020204" pitchFamily="34" charset="0"/>
        <a:ea typeface="MS PGothic" panose="020B0600070205080204" pitchFamily="34" charset="-128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5123" name="Notes Placeholder 2"/>
          <p:cNvSpPr>
            <a:spLocks noGrp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en-GB" altLang="en-US" smtClean="0"/>
          </a:p>
        </p:txBody>
      </p:sp>
      <p:sp>
        <p:nvSpPr>
          <p:cNvPr id="5124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pitchFamily="34" charset="0"/>
                <a:ea typeface="MS PGothic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itchFamily="34" charset="0"/>
                <a:ea typeface="MS PGothic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itchFamily="34" charset="0"/>
                <a:ea typeface="MS PGothic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itchFamily="34" charset="0"/>
                <a:ea typeface="MS PGothic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itchFamily="34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MS PGothic" pitchFamily="34" charset="-128"/>
              </a:defRPr>
            </a:lvl9pPr>
          </a:lstStyle>
          <a:p>
            <a:fld id="{956CA7DC-3412-4CF8-AB6C-67F5B6ACF241}" type="slidenum">
              <a:rPr lang="en-US" altLang="en-US" sz="1200"/>
              <a:pPr/>
              <a:t>1</a:t>
            </a:fld>
            <a:endParaRPr lang="en-US" altLang="en-US" sz="120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7171" name="Notes Placeholder 2"/>
          <p:cNvSpPr>
            <a:spLocks noGrp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en-GB" altLang="en-US" smtClean="0"/>
          </a:p>
        </p:txBody>
      </p:sp>
      <p:sp>
        <p:nvSpPr>
          <p:cNvPr id="7172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pitchFamily="34" charset="0"/>
                <a:ea typeface="MS PGothic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itchFamily="34" charset="0"/>
                <a:ea typeface="MS PGothic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itchFamily="34" charset="0"/>
                <a:ea typeface="MS PGothic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itchFamily="34" charset="0"/>
                <a:ea typeface="MS PGothic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itchFamily="34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MS PGothic" pitchFamily="34" charset="-128"/>
              </a:defRPr>
            </a:lvl9pPr>
          </a:lstStyle>
          <a:p>
            <a:fld id="{616123AB-0A1B-439F-9F13-C41BD25E6B73}" type="slidenum">
              <a:rPr lang="en-US" altLang="en-US" sz="1200"/>
              <a:pPr/>
              <a:t>2</a:t>
            </a:fld>
            <a:endParaRPr lang="en-US" altLang="en-US" sz="1200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9219" name="Notes Placeholder 2"/>
          <p:cNvSpPr>
            <a:spLocks noGrp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en-GB" altLang="en-US" smtClean="0"/>
          </a:p>
        </p:txBody>
      </p:sp>
      <p:sp>
        <p:nvSpPr>
          <p:cNvPr id="9220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pitchFamily="34" charset="0"/>
                <a:ea typeface="MS PGothic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itchFamily="34" charset="0"/>
                <a:ea typeface="MS PGothic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itchFamily="34" charset="0"/>
                <a:ea typeface="MS PGothic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itchFamily="34" charset="0"/>
                <a:ea typeface="MS PGothic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itchFamily="34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MS PGothic" pitchFamily="34" charset="-128"/>
              </a:defRPr>
            </a:lvl9pPr>
          </a:lstStyle>
          <a:p>
            <a:fld id="{2A9978B4-D75A-4417-9D7C-1790ED614E55}" type="slidenum">
              <a:rPr lang="en-US" altLang="en-US" sz="1200"/>
              <a:pPr/>
              <a:t>3</a:t>
            </a:fld>
            <a:endParaRPr lang="en-US" altLang="en-US" sz="120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70117026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82753157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  <a:prstGeom prst="rect">
            <a:avLst/>
          </a:prstGeo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421859455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50825" y="260350"/>
            <a:ext cx="4244975" cy="63373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260350"/>
            <a:ext cx="4244975" cy="63373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2895090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82128718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21214187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9695154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25805853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GB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83883375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58618715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732588" y="260350"/>
            <a:ext cx="2160587" cy="6337300"/>
          </a:xfrm>
          <a:prstGeom prst="rect">
            <a:avLst/>
          </a:prstGeo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50825" y="260350"/>
            <a:ext cx="6329363" cy="633730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78317332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250825" y="260350"/>
            <a:ext cx="8642350" cy="6337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</a:p>
        </p:txBody>
      </p:sp>
      <p:sp>
        <p:nvSpPr>
          <p:cNvPr id="6" name="Rectangle 7"/>
          <p:cNvSpPr>
            <a:spLocks noChangeArrowheads="1"/>
          </p:cNvSpPr>
          <p:nvPr userDrawn="1"/>
        </p:nvSpPr>
        <p:spPr bwMode="auto">
          <a:xfrm>
            <a:off x="0" y="0"/>
            <a:ext cx="9144000" cy="6858000"/>
          </a:xfrm>
          <a:prstGeom prst="rect">
            <a:avLst/>
          </a:prstGeom>
          <a:noFill/>
          <a:ln w="152400" algn="ctr">
            <a:solidFill>
              <a:schemeClr val="accent6">
                <a:lumMod val="75000"/>
              </a:schemeClr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>
              <a:solidFill>
                <a:srgbClr val="FFFFFF"/>
              </a:solidFill>
              <a:latin typeface="Comic Sans MS" pitchFamily="66" charset="0"/>
            </a:endParaRPr>
          </a:p>
        </p:txBody>
      </p:sp>
      <p:pic>
        <p:nvPicPr>
          <p:cNvPr id="7" name="Picture 6"/>
          <p:cNvPicPr>
            <a:picLocks noChangeAspect="1"/>
          </p:cNvPicPr>
          <p:nvPr userDrawn="1"/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5398" b="9959"/>
          <a:stretch/>
        </p:blipFill>
        <p:spPr>
          <a:xfrm>
            <a:off x="8129909" y="5788874"/>
            <a:ext cx="888831" cy="952494"/>
          </a:xfrm>
          <a:prstGeom prst="rect">
            <a:avLst/>
          </a:prstGeom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iming>
    <p:tnLst>
      <p:par>
        <p:cTn id="1" dur="indefinite" restart="never" nodeType="tmRoot"/>
      </p:par>
    </p:tnLst>
  </p:timing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MS PGothic" panose="020B0600070205080204" pitchFamily="34" charset="-128"/>
          <a:cs typeface="ＭＳ Ｐゴシック" charset="0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Comic Sans MS" pitchFamily="66" charset="0"/>
          <a:ea typeface="MS PGothic" panose="020B0600070205080204" pitchFamily="34" charset="-128"/>
          <a:cs typeface="ＭＳ Ｐゴシック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Comic Sans MS" pitchFamily="66" charset="0"/>
          <a:ea typeface="MS PGothic" panose="020B0600070205080204" pitchFamily="34" charset="-128"/>
          <a:cs typeface="ＭＳ Ｐゴシック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Comic Sans MS" pitchFamily="66" charset="0"/>
          <a:ea typeface="MS PGothic" panose="020B0600070205080204" pitchFamily="34" charset="-128"/>
          <a:cs typeface="ＭＳ Ｐゴシック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Comic Sans MS" pitchFamily="66" charset="0"/>
          <a:ea typeface="MS PGothic" panose="020B0600070205080204" pitchFamily="34" charset="-128"/>
          <a:cs typeface="ＭＳ Ｐゴシック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Comic Sans MS" pitchFamily="66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Comic Sans MS" pitchFamily="66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Comic Sans MS" pitchFamily="66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Comic Sans MS" pitchFamily="66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MS PGothic" panose="020B0600070205080204" pitchFamily="34" charset="-128"/>
          <a:cs typeface="ＭＳ Ｐゴシック" charset="0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ea typeface="MS PGothic" panose="020B0600070205080204" pitchFamily="34" charset="-128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ea typeface="MS PGothic" panose="020B0600070205080204" pitchFamily="34" charset="-128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ea typeface="MS PGothic" panose="020B0600070205080204" pitchFamily="34" charset="-128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MS PGothic" panose="020B0600070205080204" pitchFamily="34" charset="-128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1.xml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2.xml"/><Relationship Id="rId4" Type="http://schemas.openxmlformats.org/officeDocument/2006/relationships/image" Target="../media/image2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3.xml"/><Relationship Id="rId4" Type="http://schemas.openxmlformats.org/officeDocument/2006/relationships/hyperlink" Target="http://www.desmos.com/calculator" TargetMode="Externa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tags" Target="../tags/tag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Title 1"/>
          <p:cNvSpPr>
            <a:spLocks noGrp="1"/>
          </p:cNvSpPr>
          <p:nvPr>
            <p:ph type="title"/>
          </p:nvPr>
        </p:nvSpPr>
        <p:spPr bwMode="auto">
          <a:xfrm>
            <a:off x="495300" y="116632"/>
            <a:ext cx="8229600" cy="1143000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r>
              <a:rPr lang="en-GB" altLang="en-US" sz="3600" dirty="0" smtClean="0">
                <a:latin typeface="Trebuchet MS" pitchFamily="34" charset="0"/>
              </a:rPr>
              <a:t>Recap </a:t>
            </a:r>
            <a:r>
              <a:rPr lang="en-GB" altLang="en-US" sz="3600" dirty="0" smtClean="0">
                <a:latin typeface="Trebuchet MS" pitchFamily="34" charset="0"/>
              </a:rPr>
              <a:t>– </a:t>
            </a:r>
            <a:br>
              <a:rPr lang="en-GB" altLang="en-US" sz="3600" dirty="0" smtClean="0">
                <a:latin typeface="Trebuchet MS" pitchFamily="34" charset="0"/>
              </a:rPr>
            </a:br>
            <a:r>
              <a:rPr lang="en-GB" altLang="en-US" sz="3600" dirty="0" smtClean="0">
                <a:latin typeface="Trebuchet MS" pitchFamily="34" charset="0"/>
              </a:rPr>
              <a:t>Draw the graph for the line y = 3x -3</a:t>
            </a:r>
          </a:p>
        </p:txBody>
      </p:sp>
      <p:graphicFrame>
        <p:nvGraphicFramePr>
          <p:cNvPr id="5" name="Table 4"/>
          <p:cNvGraphicFramePr>
            <a:graphicFrameLocks noGrp="1"/>
          </p:cNvGraphicFramePr>
          <p:nvPr/>
        </p:nvGraphicFramePr>
        <p:xfrm>
          <a:off x="1562100" y="1414463"/>
          <a:ext cx="6096000" cy="742950"/>
        </p:xfrm>
        <a:graphic>
          <a:graphicData uri="http://schemas.openxmlformats.org/drawingml/2006/table">
            <a:tbl>
              <a:tblPr firstRow="1" bandRow="1">
                <a:tableStyleId>{F5AB1C69-6EDB-4FF4-983F-18BD219EF322}</a:tableStyleId>
              </a:tblPr>
              <a:tblGrid>
                <a:gridCol w="1016000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1016000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  <a:gridCol w="1016000">
                  <a:extLst>
                    <a:ext uri="{9D8B030D-6E8A-4147-A177-3AD203B41FA5}">
                      <a16:colId xmlns:a16="http://schemas.microsoft.com/office/drawing/2014/main" xmlns="" val="20002"/>
                    </a:ext>
                  </a:extLst>
                </a:gridCol>
                <a:gridCol w="1016000">
                  <a:extLst>
                    <a:ext uri="{9D8B030D-6E8A-4147-A177-3AD203B41FA5}">
                      <a16:colId xmlns:a16="http://schemas.microsoft.com/office/drawing/2014/main" xmlns="" val="20003"/>
                    </a:ext>
                  </a:extLst>
                </a:gridCol>
                <a:gridCol w="1016000">
                  <a:extLst>
                    <a:ext uri="{9D8B030D-6E8A-4147-A177-3AD203B41FA5}">
                      <a16:colId xmlns:a16="http://schemas.microsoft.com/office/drawing/2014/main" xmlns="" val="20004"/>
                    </a:ext>
                  </a:extLst>
                </a:gridCol>
                <a:gridCol w="1016000">
                  <a:extLst>
                    <a:ext uri="{9D8B030D-6E8A-4147-A177-3AD203B41FA5}">
                      <a16:colId xmlns:a16="http://schemas.microsoft.com/office/drawing/2014/main" xmlns="" val="20005"/>
                    </a:ext>
                  </a:extLst>
                </a:gridCol>
              </a:tblGrid>
              <a:tr h="371475">
                <a:tc>
                  <a:txBody>
                    <a:bodyPr/>
                    <a:lstStyle/>
                    <a:p>
                      <a:pPr algn="ctr"/>
                      <a:r>
                        <a:rPr lang="en-GB" sz="1800" dirty="0" smtClean="0">
                          <a:solidFill>
                            <a:schemeClr val="tx1"/>
                          </a:solidFill>
                          <a:latin typeface="Trebuchet MS" panose="020B0603020202020204" pitchFamily="34" charset="0"/>
                        </a:rPr>
                        <a:t>x</a:t>
                      </a:r>
                      <a:endParaRPr lang="en-GB" sz="1800" dirty="0">
                        <a:solidFill>
                          <a:schemeClr val="tx1"/>
                        </a:solidFill>
                        <a:latin typeface="Trebuchet MS" panose="020B0603020202020204" pitchFamily="34" charset="0"/>
                      </a:endParaRPr>
                    </a:p>
                  </a:txBody>
                  <a:tcPr marT="45798" marB="45798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800" dirty="0" smtClean="0">
                          <a:solidFill>
                            <a:schemeClr val="tx1"/>
                          </a:solidFill>
                          <a:latin typeface="Trebuchet MS" panose="020B0603020202020204" pitchFamily="34" charset="0"/>
                        </a:rPr>
                        <a:t>-2</a:t>
                      </a:r>
                      <a:endParaRPr lang="en-GB" sz="1800" dirty="0">
                        <a:solidFill>
                          <a:schemeClr val="tx1"/>
                        </a:solidFill>
                        <a:latin typeface="Trebuchet MS" panose="020B0603020202020204" pitchFamily="34" charset="0"/>
                      </a:endParaRPr>
                    </a:p>
                  </a:txBody>
                  <a:tcPr marT="45798" marB="45798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800" dirty="0" smtClean="0">
                          <a:solidFill>
                            <a:schemeClr val="tx1"/>
                          </a:solidFill>
                          <a:latin typeface="Trebuchet MS" panose="020B0603020202020204" pitchFamily="34" charset="0"/>
                        </a:rPr>
                        <a:t>-1</a:t>
                      </a:r>
                      <a:endParaRPr lang="en-GB" sz="1800" dirty="0">
                        <a:solidFill>
                          <a:schemeClr val="tx1"/>
                        </a:solidFill>
                        <a:latin typeface="Trebuchet MS" panose="020B0603020202020204" pitchFamily="34" charset="0"/>
                      </a:endParaRPr>
                    </a:p>
                  </a:txBody>
                  <a:tcPr marT="45798" marB="45798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800" dirty="0" smtClean="0">
                          <a:solidFill>
                            <a:schemeClr val="tx1"/>
                          </a:solidFill>
                          <a:latin typeface="Trebuchet MS" panose="020B0603020202020204" pitchFamily="34" charset="0"/>
                        </a:rPr>
                        <a:t>0</a:t>
                      </a:r>
                      <a:endParaRPr lang="en-GB" sz="1800" dirty="0">
                        <a:solidFill>
                          <a:schemeClr val="tx1"/>
                        </a:solidFill>
                        <a:latin typeface="Trebuchet MS" panose="020B0603020202020204" pitchFamily="34" charset="0"/>
                      </a:endParaRPr>
                    </a:p>
                  </a:txBody>
                  <a:tcPr marT="45798" marB="45798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800" dirty="0" smtClean="0">
                          <a:solidFill>
                            <a:schemeClr val="tx1"/>
                          </a:solidFill>
                          <a:latin typeface="Trebuchet MS" panose="020B0603020202020204" pitchFamily="34" charset="0"/>
                        </a:rPr>
                        <a:t>1</a:t>
                      </a:r>
                      <a:endParaRPr lang="en-GB" sz="1800" dirty="0">
                        <a:solidFill>
                          <a:schemeClr val="tx1"/>
                        </a:solidFill>
                        <a:latin typeface="Trebuchet MS" panose="020B0603020202020204" pitchFamily="34" charset="0"/>
                      </a:endParaRPr>
                    </a:p>
                  </a:txBody>
                  <a:tcPr marT="45798" marB="45798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800" dirty="0" smtClean="0">
                          <a:solidFill>
                            <a:schemeClr val="tx1"/>
                          </a:solidFill>
                          <a:latin typeface="Trebuchet MS" panose="020B0603020202020204" pitchFamily="34" charset="0"/>
                        </a:rPr>
                        <a:t>2</a:t>
                      </a:r>
                      <a:endParaRPr lang="en-GB" sz="1800" dirty="0">
                        <a:solidFill>
                          <a:schemeClr val="tx1"/>
                        </a:solidFill>
                        <a:latin typeface="Trebuchet MS" panose="020B0603020202020204" pitchFamily="34" charset="0"/>
                      </a:endParaRPr>
                    </a:p>
                  </a:txBody>
                  <a:tcPr marT="45798" marB="45798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371475">
                <a:tc>
                  <a:txBody>
                    <a:bodyPr/>
                    <a:lstStyle/>
                    <a:p>
                      <a:pPr algn="ctr"/>
                      <a:r>
                        <a:rPr lang="en-GB" sz="1800" dirty="0" smtClean="0">
                          <a:latin typeface="Trebuchet MS" panose="020B0603020202020204" pitchFamily="34" charset="0"/>
                        </a:rPr>
                        <a:t>y</a:t>
                      </a:r>
                      <a:endParaRPr lang="en-GB" sz="1800" dirty="0">
                        <a:latin typeface="Trebuchet MS" panose="020B0603020202020204" pitchFamily="34" charset="0"/>
                      </a:endParaRPr>
                    </a:p>
                  </a:txBody>
                  <a:tcPr marT="45798" marB="45798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 sz="1800" dirty="0">
                        <a:latin typeface="Trebuchet MS" panose="020B0603020202020204" pitchFamily="34" charset="0"/>
                      </a:endParaRPr>
                    </a:p>
                  </a:txBody>
                  <a:tcPr marT="45798" marB="45798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 sz="1800" dirty="0">
                        <a:latin typeface="Trebuchet MS" panose="020B0603020202020204" pitchFamily="34" charset="0"/>
                      </a:endParaRPr>
                    </a:p>
                  </a:txBody>
                  <a:tcPr marT="45798" marB="45798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 sz="1800" dirty="0">
                        <a:latin typeface="Trebuchet MS" panose="020B0603020202020204" pitchFamily="34" charset="0"/>
                      </a:endParaRPr>
                    </a:p>
                  </a:txBody>
                  <a:tcPr marT="45798" marB="45798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 sz="1800" dirty="0">
                        <a:latin typeface="Trebuchet MS" panose="020B0603020202020204" pitchFamily="34" charset="0"/>
                      </a:endParaRPr>
                    </a:p>
                  </a:txBody>
                  <a:tcPr marT="45798" marB="45798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 sz="1800" dirty="0">
                        <a:latin typeface="Trebuchet MS" panose="020B0603020202020204" pitchFamily="34" charset="0"/>
                      </a:endParaRPr>
                    </a:p>
                  </a:txBody>
                  <a:tcPr marT="45798" marB="45798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</a:tbl>
          </a:graphicData>
        </a:graphic>
      </p:graphicFrame>
      <p:pic>
        <p:nvPicPr>
          <p:cNvPr id="22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036"/>
          <a:stretch>
            <a:fillRect/>
          </a:stretch>
        </p:blipFill>
        <p:spPr bwMode="auto">
          <a:xfrm>
            <a:off x="254000" y="2406650"/>
            <a:ext cx="4356100" cy="41671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123" name="TextBox 1"/>
          <p:cNvSpPr txBox="1">
            <a:spLocks noChangeArrowheads="1"/>
          </p:cNvSpPr>
          <p:nvPr/>
        </p:nvSpPr>
        <p:spPr bwMode="auto">
          <a:xfrm>
            <a:off x="4859338" y="3284538"/>
            <a:ext cx="4033837" cy="2308225"/>
          </a:xfrm>
          <a:prstGeom prst="rect">
            <a:avLst/>
          </a:prstGeom>
          <a:noFill/>
          <a:ln w="38100">
            <a:solidFill>
              <a:srgbClr val="C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Arial" pitchFamily="34" charset="0"/>
                <a:ea typeface="MS PGothic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itchFamily="34" charset="0"/>
                <a:ea typeface="MS PGothic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itchFamily="34" charset="0"/>
                <a:ea typeface="MS PGothic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itchFamily="34" charset="0"/>
                <a:ea typeface="MS PGothic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itchFamily="34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MS PGothic" pitchFamily="34" charset="-128"/>
              </a:defRPr>
            </a:lvl9pPr>
          </a:lstStyle>
          <a:p>
            <a:pPr algn="ctr"/>
            <a:r>
              <a:rPr lang="en-GB" altLang="en-US">
                <a:latin typeface="Trebuchet MS" pitchFamily="34" charset="0"/>
              </a:rPr>
              <a:t>State three coordinates that lie on the line but will not fit on your grid. </a:t>
            </a:r>
          </a:p>
          <a:p>
            <a:pPr algn="ctr"/>
            <a:endParaRPr lang="en-GB" altLang="en-US">
              <a:latin typeface="Trebuchet MS" pitchFamily="34" charset="0"/>
            </a:endParaRPr>
          </a:p>
          <a:p>
            <a:pPr algn="ctr"/>
            <a:r>
              <a:rPr lang="en-GB" altLang="en-US">
                <a:latin typeface="Trebuchet MS" pitchFamily="34" charset="0"/>
              </a:rPr>
              <a:t>How do you know that they will lie on the line?</a:t>
            </a:r>
          </a:p>
        </p:txBody>
      </p:sp>
    </p:spTree>
    <p:custDataLst>
      <p:tags r:id="rId1"/>
    </p:custData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123" grpId="0" animBg="1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Title 1"/>
          <p:cNvSpPr>
            <a:spLocks noGrp="1"/>
          </p:cNvSpPr>
          <p:nvPr>
            <p:ph type="title"/>
          </p:nvPr>
        </p:nvSpPr>
        <p:spPr bwMode="auto">
          <a:xfrm>
            <a:off x="755650" y="115888"/>
            <a:ext cx="8229600" cy="1143000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r>
              <a:rPr lang="en-GB" altLang="en-US" sz="3600" smtClean="0">
                <a:latin typeface="Trebuchet MS" pitchFamily="34" charset="0"/>
              </a:rPr>
              <a:t>Starter –</a:t>
            </a:r>
            <a:br>
              <a:rPr lang="en-GB" altLang="en-US" sz="3600" smtClean="0">
                <a:latin typeface="Trebuchet MS" pitchFamily="34" charset="0"/>
              </a:rPr>
            </a:br>
            <a:r>
              <a:rPr lang="en-GB" altLang="en-US" sz="3600" smtClean="0">
                <a:latin typeface="Trebuchet MS" pitchFamily="34" charset="0"/>
              </a:rPr>
              <a:t>Draw the graph for the line y = 3x -3</a:t>
            </a:r>
          </a:p>
        </p:txBody>
      </p:sp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036"/>
          <a:stretch>
            <a:fillRect/>
          </a:stretch>
        </p:blipFill>
        <p:spPr bwMode="auto">
          <a:xfrm>
            <a:off x="254000" y="2406650"/>
            <a:ext cx="4356100" cy="41671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graphicFrame>
        <p:nvGraphicFramePr>
          <p:cNvPr id="5" name="Table 4"/>
          <p:cNvGraphicFramePr>
            <a:graphicFrameLocks noGrp="1"/>
          </p:cNvGraphicFramePr>
          <p:nvPr/>
        </p:nvGraphicFramePr>
        <p:xfrm>
          <a:off x="1363663" y="1450975"/>
          <a:ext cx="6096000" cy="742950"/>
        </p:xfrm>
        <a:graphic>
          <a:graphicData uri="http://schemas.openxmlformats.org/drawingml/2006/table">
            <a:tbl>
              <a:tblPr firstRow="1" bandRow="1">
                <a:tableStyleId>{F5AB1C69-6EDB-4FF4-983F-18BD219EF322}</a:tableStyleId>
              </a:tblPr>
              <a:tblGrid>
                <a:gridCol w="1016000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1016000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  <a:gridCol w="1016000">
                  <a:extLst>
                    <a:ext uri="{9D8B030D-6E8A-4147-A177-3AD203B41FA5}">
                      <a16:colId xmlns:a16="http://schemas.microsoft.com/office/drawing/2014/main" xmlns="" val="20002"/>
                    </a:ext>
                  </a:extLst>
                </a:gridCol>
                <a:gridCol w="1016000">
                  <a:extLst>
                    <a:ext uri="{9D8B030D-6E8A-4147-A177-3AD203B41FA5}">
                      <a16:colId xmlns:a16="http://schemas.microsoft.com/office/drawing/2014/main" xmlns="" val="20003"/>
                    </a:ext>
                  </a:extLst>
                </a:gridCol>
                <a:gridCol w="1016000">
                  <a:extLst>
                    <a:ext uri="{9D8B030D-6E8A-4147-A177-3AD203B41FA5}">
                      <a16:colId xmlns:a16="http://schemas.microsoft.com/office/drawing/2014/main" xmlns="" val="20004"/>
                    </a:ext>
                  </a:extLst>
                </a:gridCol>
                <a:gridCol w="1016000">
                  <a:extLst>
                    <a:ext uri="{9D8B030D-6E8A-4147-A177-3AD203B41FA5}">
                      <a16:colId xmlns:a16="http://schemas.microsoft.com/office/drawing/2014/main" xmlns="" val="20005"/>
                    </a:ext>
                  </a:extLst>
                </a:gridCol>
              </a:tblGrid>
              <a:tr h="371475">
                <a:tc>
                  <a:txBody>
                    <a:bodyPr/>
                    <a:lstStyle/>
                    <a:p>
                      <a:pPr algn="ctr"/>
                      <a:r>
                        <a:rPr lang="en-GB" sz="1800" dirty="0" smtClean="0">
                          <a:solidFill>
                            <a:schemeClr val="tx1"/>
                          </a:solidFill>
                          <a:latin typeface="Trebuchet MS" panose="020B0603020202020204" pitchFamily="34" charset="0"/>
                        </a:rPr>
                        <a:t>x</a:t>
                      </a:r>
                      <a:endParaRPr lang="en-GB" sz="1800" dirty="0">
                        <a:solidFill>
                          <a:schemeClr val="tx1"/>
                        </a:solidFill>
                        <a:latin typeface="Trebuchet MS" panose="020B0603020202020204" pitchFamily="34" charset="0"/>
                      </a:endParaRPr>
                    </a:p>
                  </a:txBody>
                  <a:tcPr marT="45798" marB="45798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800" dirty="0" smtClean="0">
                          <a:solidFill>
                            <a:schemeClr val="tx1"/>
                          </a:solidFill>
                          <a:latin typeface="Trebuchet MS" panose="020B0603020202020204" pitchFamily="34" charset="0"/>
                        </a:rPr>
                        <a:t>-2</a:t>
                      </a:r>
                      <a:endParaRPr lang="en-GB" sz="1800" dirty="0">
                        <a:solidFill>
                          <a:schemeClr val="tx1"/>
                        </a:solidFill>
                        <a:latin typeface="Trebuchet MS" panose="020B0603020202020204" pitchFamily="34" charset="0"/>
                      </a:endParaRPr>
                    </a:p>
                  </a:txBody>
                  <a:tcPr marT="45798" marB="45798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800" dirty="0" smtClean="0">
                          <a:solidFill>
                            <a:schemeClr val="tx1"/>
                          </a:solidFill>
                          <a:latin typeface="Trebuchet MS" panose="020B0603020202020204" pitchFamily="34" charset="0"/>
                        </a:rPr>
                        <a:t>-1</a:t>
                      </a:r>
                      <a:endParaRPr lang="en-GB" sz="1800" dirty="0">
                        <a:solidFill>
                          <a:schemeClr val="tx1"/>
                        </a:solidFill>
                        <a:latin typeface="Trebuchet MS" panose="020B0603020202020204" pitchFamily="34" charset="0"/>
                      </a:endParaRPr>
                    </a:p>
                  </a:txBody>
                  <a:tcPr marT="45798" marB="45798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800" dirty="0" smtClean="0">
                          <a:solidFill>
                            <a:schemeClr val="tx1"/>
                          </a:solidFill>
                          <a:latin typeface="Trebuchet MS" panose="020B0603020202020204" pitchFamily="34" charset="0"/>
                        </a:rPr>
                        <a:t>0</a:t>
                      </a:r>
                      <a:endParaRPr lang="en-GB" sz="1800" dirty="0">
                        <a:solidFill>
                          <a:schemeClr val="tx1"/>
                        </a:solidFill>
                        <a:latin typeface="Trebuchet MS" panose="020B0603020202020204" pitchFamily="34" charset="0"/>
                      </a:endParaRPr>
                    </a:p>
                  </a:txBody>
                  <a:tcPr marT="45798" marB="45798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800" dirty="0" smtClean="0">
                          <a:solidFill>
                            <a:schemeClr val="tx1"/>
                          </a:solidFill>
                          <a:latin typeface="Trebuchet MS" panose="020B0603020202020204" pitchFamily="34" charset="0"/>
                        </a:rPr>
                        <a:t>1</a:t>
                      </a:r>
                      <a:endParaRPr lang="en-GB" sz="1800" dirty="0">
                        <a:solidFill>
                          <a:schemeClr val="tx1"/>
                        </a:solidFill>
                        <a:latin typeface="Trebuchet MS" panose="020B0603020202020204" pitchFamily="34" charset="0"/>
                      </a:endParaRPr>
                    </a:p>
                  </a:txBody>
                  <a:tcPr marT="45798" marB="45798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800" dirty="0" smtClean="0">
                          <a:solidFill>
                            <a:schemeClr val="tx1"/>
                          </a:solidFill>
                          <a:latin typeface="Trebuchet MS" panose="020B0603020202020204" pitchFamily="34" charset="0"/>
                        </a:rPr>
                        <a:t>2</a:t>
                      </a:r>
                      <a:endParaRPr lang="en-GB" sz="1800" dirty="0">
                        <a:solidFill>
                          <a:schemeClr val="tx1"/>
                        </a:solidFill>
                        <a:latin typeface="Trebuchet MS" panose="020B0603020202020204" pitchFamily="34" charset="0"/>
                      </a:endParaRPr>
                    </a:p>
                  </a:txBody>
                  <a:tcPr marT="45798" marB="45798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371475">
                <a:tc>
                  <a:txBody>
                    <a:bodyPr/>
                    <a:lstStyle/>
                    <a:p>
                      <a:pPr algn="ctr"/>
                      <a:r>
                        <a:rPr lang="en-GB" sz="1800" dirty="0" smtClean="0">
                          <a:latin typeface="Trebuchet MS" panose="020B0603020202020204" pitchFamily="34" charset="0"/>
                        </a:rPr>
                        <a:t>y</a:t>
                      </a:r>
                      <a:endParaRPr lang="en-GB" sz="1800" dirty="0">
                        <a:latin typeface="Trebuchet MS" panose="020B0603020202020204" pitchFamily="34" charset="0"/>
                      </a:endParaRPr>
                    </a:p>
                  </a:txBody>
                  <a:tcPr marT="45798" marB="45798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800" dirty="0" smtClean="0">
                          <a:latin typeface="Trebuchet MS" panose="020B0603020202020204" pitchFamily="34" charset="0"/>
                        </a:rPr>
                        <a:t>-9</a:t>
                      </a:r>
                      <a:endParaRPr lang="en-GB" sz="1800" dirty="0">
                        <a:latin typeface="Trebuchet MS" panose="020B0603020202020204" pitchFamily="34" charset="0"/>
                      </a:endParaRPr>
                    </a:p>
                  </a:txBody>
                  <a:tcPr marT="45798" marB="45798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800" dirty="0" smtClean="0">
                          <a:latin typeface="Trebuchet MS" panose="020B0603020202020204" pitchFamily="34" charset="0"/>
                        </a:rPr>
                        <a:t>-6</a:t>
                      </a:r>
                      <a:endParaRPr lang="en-GB" sz="1800" dirty="0">
                        <a:latin typeface="Trebuchet MS" panose="020B0603020202020204" pitchFamily="34" charset="0"/>
                      </a:endParaRPr>
                    </a:p>
                  </a:txBody>
                  <a:tcPr marT="45798" marB="45798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800" dirty="0" smtClean="0">
                          <a:latin typeface="Trebuchet MS" panose="020B0603020202020204" pitchFamily="34" charset="0"/>
                        </a:rPr>
                        <a:t>-3</a:t>
                      </a:r>
                      <a:endParaRPr lang="en-GB" sz="1800" dirty="0">
                        <a:latin typeface="Trebuchet MS" panose="020B0603020202020204" pitchFamily="34" charset="0"/>
                      </a:endParaRPr>
                    </a:p>
                  </a:txBody>
                  <a:tcPr marT="45798" marB="45798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800" dirty="0" smtClean="0">
                          <a:latin typeface="Trebuchet MS" panose="020B0603020202020204" pitchFamily="34" charset="0"/>
                        </a:rPr>
                        <a:t>0</a:t>
                      </a:r>
                      <a:endParaRPr lang="en-GB" sz="1800" dirty="0">
                        <a:latin typeface="Trebuchet MS" panose="020B0603020202020204" pitchFamily="34" charset="0"/>
                      </a:endParaRPr>
                    </a:p>
                  </a:txBody>
                  <a:tcPr marT="45798" marB="45798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800" dirty="0" smtClean="0">
                          <a:latin typeface="Trebuchet MS" panose="020B0603020202020204" pitchFamily="34" charset="0"/>
                        </a:rPr>
                        <a:t>3</a:t>
                      </a:r>
                      <a:endParaRPr lang="en-GB" sz="1800" dirty="0">
                        <a:latin typeface="Trebuchet MS" panose="020B0603020202020204" pitchFamily="34" charset="0"/>
                      </a:endParaRPr>
                    </a:p>
                  </a:txBody>
                  <a:tcPr marT="45798" marB="45798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</a:tbl>
          </a:graphicData>
        </a:graphic>
      </p:graphicFrame>
      <p:sp>
        <p:nvSpPr>
          <p:cNvPr id="15" name="Oval 14"/>
          <p:cNvSpPr/>
          <p:nvPr/>
        </p:nvSpPr>
        <p:spPr>
          <a:xfrm>
            <a:off x="2228850" y="5732463"/>
            <a:ext cx="107950" cy="10795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GB">
              <a:latin typeface="Trebuchet MS" panose="020B0603020202020204" pitchFamily="34" charset="0"/>
            </a:endParaRPr>
          </a:p>
        </p:txBody>
      </p:sp>
      <p:sp>
        <p:nvSpPr>
          <p:cNvPr id="16" name="Oval 15"/>
          <p:cNvSpPr/>
          <p:nvPr/>
        </p:nvSpPr>
        <p:spPr>
          <a:xfrm>
            <a:off x="2432050" y="5084763"/>
            <a:ext cx="107950" cy="10795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GB">
              <a:latin typeface="Trebuchet MS" panose="020B0603020202020204" pitchFamily="34" charset="0"/>
            </a:endParaRPr>
          </a:p>
        </p:txBody>
      </p:sp>
      <p:sp>
        <p:nvSpPr>
          <p:cNvPr id="17" name="Oval 16"/>
          <p:cNvSpPr/>
          <p:nvPr/>
        </p:nvSpPr>
        <p:spPr>
          <a:xfrm>
            <a:off x="2625725" y="4518025"/>
            <a:ext cx="107950" cy="10795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GB">
              <a:latin typeface="Trebuchet MS" panose="020B0603020202020204" pitchFamily="34" charset="0"/>
            </a:endParaRPr>
          </a:p>
        </p:txBody>
      </p:sp>
      <p:sp>
        <p:nvSpPr>
          <p:cNvPr id="18" name="Oval 17"/>
          <p:cNvSpPr/>
          <p:nvPr/>
        </p:nvSpPr>
        <p:spPr>
          <a:xfrm>
            <a:off x="2843213" y="3860800"/>
            <a:ext cx="107950" cy="10795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GB">
              <a:latin typeface="Trebuchet MS" panose="020B0603020202020204" pitchFamily="34" charset="0"/>
            </a:endParaRPr>
          </a:p>
        </p:txBody>
      </p:sp>
      <p:cxnSp>
        <p:nvCxnSpPr>
          <p:cNvPr id="19" name="Straight Connector 18"/>
          <p:cNvCxnSpPr/>
          <p:nvPr/>
        </p:nvCxnSpPr>
        <p:spPr>
          <a:xfrm flipH="1">
            <a:off x="2051050" y="2568575"/>
            <a:ext cx="1296988" cy="3981450"/>
          </a:xfrm>
          <a:prstGeom prst="line">
            <a:avLst/>
          </a:prstGeom>
          <a:ln w="28575">
            <a:solidFill>
              <a:srgbClr val="92D0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Oval 13"/>
          <p:cNvSpPr/>
          <p:nvPr/>
        </p:nvSpPr>
        <p:spPr>
          <a:xfrm>
            <a:off x="2051050" y="6308725"/>
            <a:ext cx="107950" cy="10795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GB">
              <a:latin typeface="Trebuchet MS" panose="020B0603020202020204" pitchFamily="34" charset="0"/>
            </a:endParaRPr>
          </a:p>
        </p:txBody>
      </p:sp>
    </p:spTree>
    <p:custDataLst>
      <p:tags r:id="rId1"/>
    </p:custData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 animBg="1"/>
      <p:bldP spid="16" grpId="0" animBg="1"/>
      <p:bldP spid="17" grpId="0" animBg="1"/>
      <p:bldP spid="18" grpId="0" animBg="1"/>
      <p:bldP spid="14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Title 1"/>
          <p:cNvSpPr>
            <a:spLocks noGrp="1"/>
          </p:cNvSpPr>
          <p:nvPr>
            <p:ph type="title"/>
          </p:nvPr>
        </p:nvSpPr>
        <p:spPr bwMode="auto">
          <a:xfrm>
            <a:off x="611188" y="269875"/>
            <a:ext cx="8229600" cy="1143000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r>
              <a:rPr lang="en-GB" altLang="en-US" sz="4000" dirty="0" smtClean="0">
                <a:latin typeface="Trebuchet MS" pitchFamily="34" charset="0"/>
              </a:rPr>
              <a:t>Log on to the </a:t>
            </a:r>
            <a:r>
              <a:rPr lang="en-GB" altLang="en-US" sz="4000" dirty="0" smtClean="0">
                <a:latin typeface="Trebuchet MS" pitchFamily="34" charset="0"/>
              </a:rPr>
              <a:t>laptops and</a:t>
            </a:r>
            <a:r>
              <a:rPr lang="en-GB" altLang="en-US" sz="4000" dirty="0" smtClean="0">
                <a:latin typeface="Trebuchet MS" pitchFamily="34" charset="0"/>
              </a:rPr>
              <a:t>…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30250" y="1412875"/>
            <a:ext cx="7993063" cy="7971413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eaLnBrk="1" hangingPunct="1">
              <a:defRPr/>
            </a:pPr>
            <a:r>
              <a:rPr lang="en-GB" sz="3600" dirty="0">
                <a:latin typeface="Trebuchet MS" panose="020B0603020202020204" pitchFamily="34" charset="0"/>
                <a:ea typeface="+mn-ea"/>
              </a:rPr>
              <a:t>Go to </a:t>
            </a:r>
            <a:r>
              <a:rPr lang="en-GB" sz="3600" dirty="0">
                <a:latin typeface="Trebuchet MS" panose="020B0603020202020204" pitchFamily="34" charset="0"/>
                <a:ea typeface="+mn-ea"/>
                <a:hlinkClick r:id="rId4"/>
              </a:rPr>
              <a:t>www.desmos.com/calculator</a:t>
            </a:r>
            <a:endParaRPr lang="en-GB" sz="3600" dirty="0">
              <a:latin typeface="Trebuchet MS" panose="020B0603020202020204" pitchFamily="34" charset="0"/>
              <a:ea typeface="+mn-ea"/>
            </a:endParaRPr>
          </a:p>
          <a:p>
            <a:pPr eaLnBrk="1" hangingPunct="1">
              <a:defRPr/>
            </a:pPr>
            <a:endParaRPr lang="en-GB" sz="3200" dirty="0">
              <a:latin typeface="Trebuchet MS" panose="020B0603020202020204" pitchFamily="34" charset="0"/>
              <a:ea typeface="+mn-ea"/>
            </a:endParaRPr>
          </a:p>
          <a:p>
            <a:pPr algn="ctr" eaLnBrk="1" hangingPunct="1">
              <a:defRPr/>
            </a:pPr>
            <a:r>
              <a:rPr lang="en-GB" sz="3200" dirty="0">
                <a:latin typeface="Trebuchet MS" panose="020B0603020202020204" pitchFamily="34" charset="0"/>
                <a:ea typeface="+mn-ea"/>
              </a:rPr>
              <a:t>Use the website to investigate the questions </a:t>
            </a:r>
            <a:r>
              <a:rPr lang="en-GB" sz="3200" dirty="0" smtClean="0">
                <a:latin typeface="Trebuchet MS" panose="020B0603020202020204" pitchFamily="34" charset="0"/>
                <a:ea typeface="+mn-ea"/>
              </a:rPr>
              <a:t>in your booklet. </a:t>
            </a:r>
            <a:endParaRPr lang="en-GB" sz="3200" dirty="0">
              <a:latin typeface="Trebuchet MS" panose="020B0603020202020204" pitchFamily="34" charset="0"/>
              <a:ea typeface="+mn-ea"/>
            </a:endParaRPr>
          </a:p>
          <a:p>
            <a:pPr algn="ctr" eaLnBrk="1" hangingPunct="1">
              <a:defRPr/>
            </a:pPr>
            <a:endParaRPr lang="en-GB" sz="3200" dirty="0">
              <a:latin typeface="Trebuchet MS" panose="020B0603020202020204" pitchFamily="34" charset="0"/>
              <a:ea typeface="+mn-ea"/>
            </a:endParaRPr>
          </a:p>
          <a:p>
            <a:pPr algn="ctr" eaLnBrk="1" hangingPunct="1">
              <a:defRPr/>
            </a:pPr>
            <a:r>
              <a:rPr lang="en-GB" sz="3200" dirty="0">
                <a:latin typeface="Trebuchet MS" panose="020B0603020202020204" pitchFamily="34" charset="0"/>
                <a:ea typeface="+mn-ea"/>
              </a:rPr>
              <a:t>Try to </a:t>
            </a:r>
            <a:r>
              <a:rPr lang="en-GB" sz="3200" dirty="0">
                <a:latin typeface="Trebuchet MS" panose="020B0603020202020204" pitchFamily="34" charset="0"/>
                <a:ea typeface="+mn-ea"/>
              </a:rPr>
              <a:t>write your answers in full using </a:t>
            </a:r>
            <a:r>
              <a:rPr lang="en-GB" sz="3200" dirty="0">
                <a:latin typeface="Trebuchet MS" panose="020B0603020202020204" pitchFamily="34" charset="0"/>
                <a:ea typeface="+mn-ea"/>
              </a:rPr>
              <a:t>the mathematical terminology below:</a:t>
            </a:r>
            <a:endParaRPr lang="en-GB" sz="3200" dirty="0">
              <a:latin typeface="Trebuchet MS" panose="020B0603020202020204" pitchFamily="34" charset="0"/>
              <a:ea typeface="+mn-ea"/>
            </a:endParaRPr>
          </a:p>
          <a:p>
            <a:pPr algn="ctr" eaLnBrk="1" hangingPunct="1">
              <a:defRPr/>
            </a:pPr>
            <a:endParaRPr lang="en-GB" sz="3200" dirty="0">
              <a:latin typeface="Trebuchet MS" panose="020B0603020202020204" pitchFamily="34" charset="0"/>
              <a:ea typeface="+mn-ea"/>
              <a:cs typeface="Times"/>
            </a:endParaRPr>
          </a:p>
          <a:p>
            <a:pPr algn="ctr" eaLnBrk="1" hangingPunct="1">
              <a:defRPr/>
            </a:pPr>
            <a:r>
              <a:rPr lang="en-GB" sz="3600" dirty="0" smtClean="0">
                <a:solidFill>
                  <a:srgbClr val="FF0000"/>
                </a:solidFill>
                <a:latin typeface="Trebuchet MS" panose="020B0603020202020204" pitchFamily="34" charset="0"/>
                <a:ea typeface="+mn-ea"/>
                <a:cs typeface="Times"/>
              </a:rPr>
              <a:t>Parallel   gradient   coordinate   perpendicular y-intercept</a:t>
            </a:r>
            <a:endParaRPr lang="en-GB" sz="3600" dirty="0">
              <a:solidFill>
                <a:srgbClr val="FF0000"/>
              </a:solidFill>
              <a:latin typeface="Trebuchet MS" panose="020B0603020202020204" pitchFamily="34" charset="0"/>
              <a:ea typeface="+mn-ea"/>
              <a:cs typeface="Times"/>
            </a:endParaRPr>
          </a:p>
          <a:p>
            <a:pPr algn="ctr" eaLnBrk="1" hangingPunct="1">
              <a:defRPr/>
            </a:pPr>
            <a:endParaRPr lang="en-GB" sz="3600" dirty="0">
              <a:latin typeface="Trebuchet MS" panose="020B0603020202020204" pitchFamily="34" charset="0"/>
              <a:ea typeface="+mn-ea"/>
              <a:cs typeface="Times"/>
            </a:endParaRPr>
          </a:p>
          <a:p>
            <a:pPr algn="ctr" eaLnBrk="1" hangingPunct="1">
              <a:defRPr/>
            </a:pPr>
            <a:endParaRPr lang="en-GB" sz="3600" dirty="0">
              <a:latin typeface="Trebuchet MS" panose="020B0603020202020204" pitchFamily="34" charset="0"/>
              <a:ea typeface="+mn-ea"/>
              <a:cs typeface="Times"/>
            </a:endParaRPr>
          </a:p>
          <a:p>
            <a:pPr algn="ctr" eaLnBrk="1" hangingPunct="1">
              <a:defRPr/>
            </a:pPr>
            <a:endParaRPr lang="en-GB" sz="3600" dirty="0">
              <a:solidFill>
                <a:srgbClr val="000000"/>
              </a:solidFill>
              <a:latin typeface="Trebuchet MS" panose="020B0603020202020204" pitchFamily="34" charset="0"/>
              <a:ea typeface="+mn-ea"/>
              <a:cs typeface="Times"/>
            </a:endParaRPr>
          </a:p>
          <a:p>
            <a:pPr eaLnBrk="1" hangingPunct="1">
              <a:defRPr/>
            </a:pPr>
            <a:endParaRPr lang="en-GB" sz="3600" dirty="0">
              <a:latin typeface="Trebuchet MS" panose="020B0603020202020204" pitchFamily="34" charset="0"/>
              <a:ea typeface="+mn-ea"/>
            </a:endParaRPr>
          </a:p>
          <a:p>
            <a:pPr eaLnBrk="1" hangingPunct="1">
              <a:defRPr/>
            </a:pPr>
            <a:r>
              <a:rPr lang="en-GB" sz="3600" dirty="0">
                <a:latin typeface="Trebuchet MS" panose="020B0603020202020204" pitchFamily="34" charset="0"/>
                <a:ea typeface="+mn-ea"/>
              </a:rPr>
              <a:t> </a:t>
            </a:r>
          </a:p>
        </p:txBody>
      </p:sp>
    </p:spTree>
    <p:custDataLst>
      <p:tags r:id="rId1"/>
    </p:custData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TextBox 1"/>
          <p:cNvSpPr txBox="1">
            <a:spLocks noChangeArrowheads="1"/>
          </p:cNvSpPr>
          <p:nvPr/>
        </p:nvSpPr>
        <p:spPr bwMode="auto">
          <a:xfrm>
            <a:off x="107950" y="115888"/>
            <a:ext cx="8928100" cy="6370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Arial" pitchFamily="34" charset="0"/>
                <a:ea typeface="MS PGothic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itchFamily="34" charset="0"/>
                <a:ea typeface="MS PGothic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itchFamily="34" charset="0"/>
                <a:ea typeface="MS PGothic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itchFamily="34" charset="0"/>
                <a:ea typeface="MS PGothic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itchFamily="34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MS PGothic" pitchFamily="34" charset="-128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GB" altLang="en-US" dirty="0">
                <a:latin typeface="Trebuchet MS" pitchFamily="34" charset="0"/>
              </a:rPr>
              <a:t>Challenge:</a:t>
            </a:r>
          </a:p>
          <a:p>
            <a:pPr algn="ctr">
              <a:lnSpc>
                <a:spcPct val="150000"/>
              </a:lnSpc>
            </a:pPr>
            <a:r>
              <a:rPr lang="en-GB" altLang="en-US" dirty="0" smtClean="0">
                <a:latin typeface="Trebuchet MS" pitchFamily="34" charset="0"/>
              </a:rPr>
              <a:t>Delete </a:t>
            </a:r>
            <a:r>
              <a:rPr lang="en-GB" altLang="en-US" dirty="0">
                <a:latin typeface="Trebuchet MS" pitchFamily="34" charset="0"/>
              </a:rPr>
              <a:t>all your graphs and points. </a:t>
            </a:r>
          </a:p>
          <a:p>
            <a:pPr algn="ctr">
              <a:lnSpc>
                <a:spcPct val="150000"/>
              </a:lnSpc>
            </a:pPr>
            <a:r>
              <a:rPr lang="en-GB" altLang="en-US" dirty="0">
                <a:latin typeface="Trebuchet MS" pitchFamily="34" charset="0"/>
              </a:rPr>
              <a:t>Type in the following:</a:t>
            </a:r>
          </a:p>
          <a:p>
            <a:pPr algn="ctr">
              <a:lnSpc>
                <a:spcPct val="150000"/>
              </a:lnSpc>
            </a:pPr>
            <a:r>
              <a:rPr lang="en-GB" altLang="en-US" sz="3200" dirty="0">
                <a:latin typeface="Trebuchet MS" pitchFamily="34" charset="0"/>
              </a:rPr>
              <a:t>y = </a:t>
            </a:r>
            <a:r>
              <a:rPr lang="en-GB" altLang="en-US" sz="3200" dirty="0" smtClean="0">
                <a:latin typeface="Trebuchet MS" pitchFamily="34" charset="0"/>
              </a:rPr>
              <a:t>x {-</a:t>
            </a:r>
            <a:r>
              <a:rPr lang="en-GB" altLang="en-US" sz="3200" dirty="0">
                <a:latin typeface="Trebuchet MS" pitchFamily="34" charset="0"/>
              </a:rPr>
              <a:t>2 &lt; x &lt; 2</a:t>
            </a:r>
            <a:r>
              <a:rPr lang="en-GB" altLang="en-US" sz="3200" dirty="0" smtClean="0">
                <a:latin typeface="Trebuchet MS" pitchFamily="34" charset="0"/>
              </a:rPr>
              <a:t>}</a:t>
            </a:r>
          </a:p>
          <a:p>
            <a:pPr>
              <a:lnSpc>
                <a:spcPct val="150000"/>
              </a:lnSpc>
            </a:pPr>
            <a:r>
              <a:rPr lang="en-GB" altLang="en-US" dirty="0" smtClean="0">
                <a:latin typeface="Trebuchet MS" pitchFamily="34" charset="0"/>
              </a:rPr>
              <a:t>A </a:t>
            </a:r>
            <a:r>
              <a:rPr lang="en-GB" altLang="en-US" dirty="0" smtClean="0">
                <a:solidFill>
                  <a:srgbClr val="FF0000"/>
                </a:solidFill>
                <a:latin typeface="Trebuchet MS" pitchFamily="34" charset="0"/>
              </a:rPr>
              <a:t>line </a:t>
            </a:r>
            <a:r>
              <a:rPr lang="en-GB" altLang="en-US" dirty="0">
                <a:solidFill>
                  <a:srgbClr val="FF0000"/>
                </a:solidFill>
                <a:latin typeface="Trebuchet MS" pitchFamily="34" charset="0"/>
              </a:rPr>
              <a:t>segment </a:t>
            </a:r>
            <a:r>
              <a:rPr lang="en-GB" altLang="en-US" dirty="0" smtClean="0">
                <a:latin typeface="Trebuchet MS" pitchFamily="34" charset="0"/>
              </a:rPr>
              <a:t>will appear.</a:t>
            </a:r>
          </a:p>
          <a:p>
            <a:pPr>
              <a:lnSpc>
                <a:spcPct val="150000"/>
              </a:lnSpc>
            </a:pPr>
            <a:endParaRPr lang="en-GB" altLang="en-US" dirty="0" smtClean="0">
              <a:latin typeface="Trebuchet MS" pitchFamily="34" charset="0"/>
            </a:endParaRPr>
          </a:p>
          <a:p>
            <a:pPr>
              <a:lnSpc>
                <a:spcPct val="150000"/>
              </a:lnSpc>
            </a:pPr>
            <a:r>
              <a:rPr lang="en-GB" altLang="en-US" dirty="0" smtClean="0">
                <a:latin typeface="Trebuchet MS" pitchFamily="34" charset="0"/>
              </a:rPr>
              <a:t>The </a:t>
            </a:r>
            <a:r>
              <a:rPr lang="en-GB" altLang="en-US" dirty="0">
                <a:latin typeface="Trebuchet MS" pitchFamily="34" charset="0"/>
              </a:rPr>
              <a:t>information in curly brackets tells you how to restrict the values of x </a:t>
            </a:r>
            <a:r>
              <a:rPr lang="en-GB" altLang="en-US" dirty="0" smtClean="0">
                <a:latin typeface="Trebuchet MS" pitchFamily="34" charset="0"/>
              </a:rPr>
              <a:t>that are used to draw the line. </a:t>
            </a:r>
          </a:p>
          <a:p>
            <a:pPr>
              <a:lnSpc>
                <a:spcPct val="150000"/>
              </a:lnSpc>
            </a:pPr>
            <a:endParaRPr lang="en-GB" altLang="en-US" dirty="0">
              <a:latin typeface="Trebuchet MS" pitchFamily="34" charset="0"/>
            </a:endParaRPr>
          </a:p>
          <a:p>
            <a:pPr>
              <a:lnSpc>
                <a:spcPct val="150000"/>
              </a:lnSpc>
            </a:pPr>
            <a:r>
              <a:rPr lang="en-GB" altLang="en-US" dirty="0" smtClean="0">
                <a:latin typeface="Trebuchet MS" pitchFamily="34" charset="0"/>
              </a:rPr>
              <a:t>Your </a:t>
            </a:r>
            <a:r>
              <a:rPr lang="en-GB" altLang="en-US" dirty="0">
                <a:latin typeface="Trebuchet MS" pitchFamily="34" charset="0"/>
              </a:rPr>
              <a:t>challenge is to use what you now know about straight line graphs to crate a picture using only straight lines. </a:t>
            </a:r>
          </a:p>
        </p:txBody>
      </p:sp>
    </p:spTree>
    <p:custDataLst>
      <p:tags r:id="rId1"/>
    </p:custData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Title 1"/>
          <p:cNvSpPr>
            <a:spLocks noGrp="1"/>
          </p:cNvSpPr>
          <p:nvPr>
            <p:ph type="title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r>
              <a:rPr lang="en-GB" altLang="en-US" smtClean="0">
                <a:latin typeface="Trebuchet MS" pitchFamily="34" charset="0"/>
              </a:rPr>
              <a:t>In summary …</a:t>
            </a:r>
          </a:p>
        </p:txBody>
      </p:sp>
      <p:sp>
        <p:nvSpPr>
          <p:cNvPr id="12291" name="Content Placeholder 2"/>
          <p:cNvSpPr>
            <a:spLocks noGrp="1"/>
          </p:cNvSpPr>
          <p:nvPr>
            <p:ph idx="1"/>
          </p:nvPr>
        </p:nvSpPr>
        <p:spPr>
          <a:xfrm>
            <a:off x="250825" y="1628775"/>
            <a:ext cx="8642350" cy="4968875"/>
          </a:xfrm>
        </p:spPr>
        <p:txBody>
          <a:bodyPr/>
          <a:lstStyle/>
          <a:p>
            <a:pPr marL="0" indent="0" algn="ctr">
              <a:buFontTx/>
              <a:buNone/>
            </a:pPr>
            <a:r>
              <a:rPr lang="en-GB" altLang="en-US" dirty="0" smtClean="0">
                <a:latin typeface="Trebuchet MS" pitchFamily="34" charset="0"/>
              </a:rPr>
              <a:t>What is y = mx + c?</a:t>
            </a:r>
          </a:p>
          <a:p>
            <a:pPr marL="0" indent="0" algn="ctr">
              <a:buFontTx/>
              <a:buNone/>
            </a:pPr>
            <a:endParaRPr lang="en-GB" altLang="en-US" dirty="0" smtClean="0">
              <a:latin typeface="Trebuchet MS" pitchFamily="34" charset="0"/>
            </a:endParaRPr>
          </a:p>
          <a:p>
            <a:pPr marL="0" indent="0" algn="ctr">
              <a:buFontTx/>
              <a:buNone/>
            </a:pPr>
            <a:r>
              <a:rPr lang="en-GB" altLang="en-US" dirty="0" smtClean="0">
                <a:latin typeface="Trebuchet MS" pitchFamily="34" charset="0"/>
              </a:rPr>
              <a:t>How does the line change as m changes?</a:t>
            </a:r>
            <a:endParaRPr lang="en-GB" altLang="en-US" dirty="0" smtClean="0">
              <a:latin typeface="Trebuchet MS" pitchFamily="34" charset="0"/>
            </a:endParaRPr>
          </a:p>
          <a:p>
            <a:pPr marL="0" indent="0" algn="ctr">
              <a:buFontTx/>
              <a:buNone/>
            </a:pPr>
            <a:endParaRPr lang="en-GB" altLang="en-US" dirty="0" smtClean="0">
              <a:latin typeface="Trebuchet MS" pitchFamily="34" charset="0"/>
            </a:endParaRPr>
          </a:p>
          <a:p>
            <a:pPr marL="0" indent="0" algn="ctr">
              <a:buFontTx/>
              <a:buNone/>
            </a:pPr>
            <a:r>
              <a:rPr lang="en-GB" altLang="en-US" dirty="0" smtClean="0">
                <a:latin typeface="Trebuchet MS" pitchFamily="34" charset="0"/>
              </a:rPr>
              <a:t>How does the line change as c changes?</a:t>
            </a:r>
            <a:endParaRPr lang="en-GB" altLang="en-US" dirty="0" smtClean="0">
              <a:latin typeface="Trebuchet MS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OINTS" val="1"/>
  <p:tag name="TIME" val="15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OINTS" val="1"/>
  <p:tag name="TIME" val="15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OINTS" val="1"/>
  <p:tag name="TIME" val="15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OINTS" val="1"/>
  <p:tag name="TIME" val="15"/>
</p:tagLst>
</file>

<file path=ppt/theme/theme1.xml><?xml version="1.0" encoding="utf-8"?>
<a:theme xmlns:a="http://schemas.openxmlformats.org/drawingml/2006/main" name="claire">
  <a:themeElements>
    <a:clrScheme name="claire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claire">
      <a:majorFont>
        <a:latin typeface="Comic Sans MS"/>
        <a:ea typeface=""/>
        <a:cs typeface=""/>
      </a:majorFont>
      <a:minorFont>
        <a:latin typeface="Comic Sans MS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claire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claire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claire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claire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claire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claire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claire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claire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claire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claire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claire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claire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LongProperties xmlns="http://schemas.microsoft.com/office/2006/metadata/longProperties"/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7AAC7BB6A3B34E4FBDC35DBC21560F23" ma:contentTypeVersion="9" ma:contentTypeDescription="Create a new document." ma:contentTypeScope="" ma:versionID="d0117662ab1b7ecd7b9f6b30ba6ed1c9">
  <xsd:schema xmlns:xsd="http://www.w3.org/2001/XMLSchema" xmlns:p="http://schemas.microsoft.com/office/2006/metadata/properties" xmlns:ns2="e2e12665-0a52-44fa-93fc-755654ed6771" targetNamespace="http://schemas.microsoft.com/office/2006/metadata/properties" ma:root="true" ma:fieldsID="e2c2631dead83a0ad53e82feee9622f1" ns2:_="">
    <xsd:import namespace="e2e12665-0a52-44fa-93fc-755654ed6771"/>
    <xsd:element name="properties">
      <xsd:complexType>
        <xsd:sequence>
          <xsd:element name="documentManagement">
            <xsd:complexType>
              <xsd:all>
                <xsd:element ref="ns2:Description0" minOccurs="0"/>
                <xsd:element ref="ns2:InUnits" minOccurs="0"/>
                <xsd:element ref="ns2:Comments" minOccurs="0"/>
                <xsd:element ref="ns2:OldUnits" minOccurs="0"/>
                <xsd:element ref="ns2:OID" minOccurs="0"/>
                <xsd:element ref="ns2:ForStudents" minOccurs="0"/>
              </xsd:all>
            </xsd:complexType>
          </xsd:element>
        </xsd:sequence>
      </xsd:complexType>
    </xsd:element>
  </xsd:schema>
  <xsd:schema xmlns:xsd="http://www.w3.org/2001/XMLSchema" xmlns:dms="http://schemas.microsoft.com/office/2006/documentManagement/types" targetNamespace="e2e12665-0a52-44fa-93fc-755654ed6771" elementFormDefault="qualified">
    <xsd:import namespace="http://schemas.microsoft.com/office/2006/documentManagement/types"/>
    <xsd:element name="Description0" ma:index="8" nillable="true" ma:displayName="Description" ma:internalName="Description0">
      <xsd:simpleType>
        <xsd:restriction base="dms:Text">
          <xsd:maxLength value="255"/>
        </xsd:restriction>
      </xsd:simpleType>
    </xsd:element>
    <xsd:element name="InUnits" ma:index="9" nillable="true" ma:displayName="InUnits" ma:list="{a76a41e2-bde4-4dbd-aa10-df71d00745ba}" ma:internalName="InUnits" ma:readOnly="false" ma:showField="Title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Comments" ma:index="10" nillable="true" ma:displayName="Comments" ma:internalName="Comments">
      <xsd:simpleType>
        <xsd:restriction base="dms:Note"/>
      </xsd:simpleType>
    </xsd:element>
    <xsd:element name="OldUnits" ma:index="11" nillable="true" ma:displayName="OldUnits" ma:internalName="OldUnits">
      <xsd:simpleType>
        <xsd:restriction base="dms:Note"/>
      </xsd:simpleType>
    </xsd:element>
    <xsd:element name="OID" ma:index="12" nillable="true" ma:displayName="OID" ma:internalName="OID">
      <xsd:simpleType>
        <xsd:restriction base="dms:Text">
          <xsd:maxLength value="255"/>
        </xsd:restriction>
      </xsd:simpleType>
    </xsd:element>
    <xsd:element name="ForStudents" ma:index="13" nillable="true" ma:displayName="ForStudents" ma:default="0" ma:description="Set to yes if students are to have access to the resource." ma:internalName="ForStudents">
      <xsd:simpleType>
        <xsd:restriction base="dms:Boolean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office/internal/2005/internalDocumentation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 ma:readOnly="tru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lastPrinted" minOccurs="0" maxOccurs="1" type="xsd:dateTime"/>
        <xsd:element name="contentStatus" minOccurs="0" maxOccurs="1" type="xsd:string"/>
      </xsd:all>
    </xsd:complexType>
  </xsd:schema>
</ct:contentTypeSchema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Comments xmlns="e2e12665-0a52-44fa-93fc-755654ed6771" xsi:nil="true"/>
    <OldUnits xmlns="e2e12665-0a52-44fa-93fc-755654ed6771" xsi:nil="true"/>
    <Description0 xmlns="e2e12665-0a52-44fa-93fc-755654ed6771" xsi:nil="true"/>
    <InUnits xmlns="e2e12665-0a52-44fa-93fc-755654ed6771"/>
    <OID xmlns="e2e12665-0a52-44fa-93fc-755654ed6771" xsi:nil="true"/>
    <ForStudents xmlns="e2e12665-0a52-44fa-93fc-755654ed6771">false</ForStudents>
  </documentManagement>
</p:properties>
</file>

<file path=customXml/itemProps1.xml><?xml version="1.0" encoding="utf-8"?>
<ds:datastoreItem xmlns:ds="http://schemas.openxmlformats.org/officeDocument/2006/customXml" ds:itemID="{DE87060C-E93C-4748-AE18-533E447D3F9D}">
  <ds:schemaRefs>
    <ds:schemaRef ds:uri="http://schemas.microsoft.com/office/2006/metadata/longProperties"/>
  </ds:schemaRefs>
</ds:datastoreItem>
</file>

<file path=customXml/itemProps2.xml><?xml version="1.0" encoding="utf-8"?>
<ds:datastoreItem xmlns:ds="http://schemas.openxmlformats.org/officeDocument/2006/customXml" ds:itemID="{FEAF5448-BB0B-44BD-9D95-6CACB247DA27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e2e12665-0a52-44fa-93fc-755654ed6771"/>
    <ds:schemaRef ds:uri="http://schemas.microsoft.com/office/2006/documentManagement/types"/>
    <ds:schemaRef ds:uri="http://schemas.openxmlformats.org/package/2006/metadata/core-properties"/>
    <ds:schemaRef ds:uri="http://purl.org/dc/elements/1.1/"/>
    <ds:schemaRef ds:uri="http://purl.org/dc/terms/"/>
    <ds:schemaRef ds:uri="http://schemas.microsoft.com/office/internal/2005/internalDocumentation"/>
  </ds:schemaRefs>
</ds:datastoreItem>
</file>

<file path=customXml/itemProps3.xml><?xml version="1.0" encoding="utf-8"?>
<ds:datastoreItem xmlns:ds="http://schemas.openxmlformats.org/officeDocument/2006/customXml" ds:itemID="{D56F6327-3E59-44EE-ADE3-BEB2AF3C42ED}">
  <ds:schemaRefs>
    <ds:schemaRef ds:uri="http://purl.org/dc/terms/"/>
    <ds:schemaRef ds:uri="http://purl.org/dc/elements/1.1/"/>
    <ds:schemaRef ds:uri="http://purl.org/dc/dcmitype/"/>
    <ds:schemaRef ds:uri="http://schemas.microsoft.com/office/2006/metadata/properties"/>
    <ds:schemaRef ds:uri="http://www.w3.org/XML/1998/namespace"/>
    <ds:schemaRef ds:uri="e2e12665-0a52-44fa-93fc-755654ed6771"/>
    <ds:schemaRef ds:uri="http://schemas.microsoft.com/office/2006/documentManagement/types"/>
    <ds:schemaRef ds:uri="http://schemas.openxmlformats.org/package/2006/metadata/core-propertie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2503</TotalTime>
  <Words>204</Words>
  <Application>Microsoft Office PowerPoint</Application>
  <PresentationFormat>On-screen Show (4:3)</PresentationFormat>
  <Paragraphs>55</Paragraphs>
  <Slides>5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11" baseType="lpstr">
      <vt:lpstr>Arial</vt:lpstr>
      <vt:lpstr>MS PGothic</vt:lpstr>
      <vt:lpstr>Comic Sans MS</vt:lpstr>
      <vt:lpstr>Trebuchet MS</vt:lpstr>
      <vt:lpstr>Times</vt:lpstr>
      <vt:lpstr>claire</vt:lpstr>
      <vt:lpstr>Recap –  Draw the graph for the line y = 3x -3</vt:lpstr>
      <vt:lpstr>Starter – Draw the graph for the line y = 3x -3</vt:lpstr>
      <vt:lpstr>Log on to the laptops and…</vt:lpstr>
      <vt:lpstr>PowerPoint Presentation</vt:lpstr>
      <vt:lpstr>In summary …</vt:lpstr>
    </vt:vector>
  </TitlesOfParts>
  <Company>WPCS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Vertical and Horizontal Lines</dc:title>
  <dc:creator>becky</dc:creator>
  <cp:lastModifiedBy>Warden, M</cp:lastModifiedBy>
  <cp:revision>117</cp:revision>
  <cp:lastPrinted>2016-11-07T07:34:30Z</cp:lastPrinted>
  <dcterms:created xsi:type="dcterms:W3CDTF">2004-02-20T15:45:38Z</dcterms:created>
  <dcterms:modified xsi:type="dcterms:W3CDTF">2017-11-20T18:34:12Z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Units">
    <vt:lpwstr>18;#Straight Line Graphs;#43;#Straight Line Graphs 2;#58;#Straight Line Graphs 3</vt:lpwstr>
  </property>
  <property fmtid="{D5CDD505-2E9C-101B-9397-08002B2CF9AE}" pid="3" name="ContentType">
    <vt:lpwstr>Document</vt:lpwstr>
  </property>
  <property fmtid="{D5CDD505-2E9C-101B-9397-08002B2CF9AE}" pid="4" name="FavouriteOf">
    <vt:lpwstr/>
  </property>
  <property fmtid="{D5CDD505-2E9C-101B-9397-08002B2CF9AE}" pid="5" name="Objectives">
    <vt:lpwstr/>
  </property>
  <property fmtid="{D5CDD505-2E9C-101B-9397-08002B2CF9AE}" pid="6" name="Order">
    <vt:lpwstr>92000.0000000000</vt:lpwstr>
  </property>
</Properties>
</file>