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aveSubsetFonts="1" autoCompressPictures="0">
  <p:sldMasterIdLst>
    <p:sldMasterId id="2147483672" r:id="rId1"/>
  </p:sldMasterIdLst>
  <p:notesMasterIdLst>
    <p:notesMasterId r:id="rId13"/>
  </p:notesMasterIdLst>
  <p:handoutMasterIdLst>
    <p:handoutMasterId r:id="rId14"/>
  </p:handoutMasterIdLst>
  <p:sldIdLst>
    <p:sldId id="297" r:id="rId2"/>
    <p:sldId id="294" r:id="rId3"/>
    <p:sldId id="299" r:id="rId4"/>
    <p:sldId id="300" r:id="rId5"/>
    <p:sldId id="264" r:id="rId6"/>
    <p:sldId id="284" r:id="rId7"/>
    <p:sldId id="301" r:id="rId8"/>
    <p:sldId id="302" r:id="rId9"/>
    <p:sldId id="303" r:id="rId10"/>
    <p:sldId id="304" r:id="rId11"/>
    <p:sldId id="305" r:id="rId12"/>
  </p:sldIdLst>
  <p:sldSz cx="9144000" cy="6858000" type="screen4x3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MS PGothic" pitchFamily="34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MS PGothic" pitchFamily="34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MS PGothic" pitchFamily="34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MS PGothic" pitchFamily="34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MS PGothic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MS PGothic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MS PGothic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MS PGothic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MS PGothic" pitchFamily="34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>
        <p:scale>
          <a:sx n="70" d="100"/>
          <a:sy n="70" d="100"/>
        </p:scale>
        <p:origin x="-1302" y="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875DCAB4-324D-4909-9312-6A1514269361}" type="datetime1">
              <a:rPr lang="en-US" altLang="en-US"/>
              <a:pPr/>
              <a:t>11/20/2017</a:t>
            </a:fld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CBBD0BE1-F6B1-41C0-A7BF-1DC59A400A8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412556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</a:defRPr>
            </a:lvl1pPr>
          </a:lstStyle>
          <a:p>
            <a:fld id="{C678273D-7342-42FB-A804-E3F0545890F5}" type="datetime1">
              <a:rPr lang="en-US" altLang="en-US"/>
              <a:pPr/>
              <a:t>11/20/2017</a:t>
            </a:fld>
            <a:endParaRPr lang="en-US" alt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</a:defRPr>
            </a:lvl1pPr>
          </a:lstStyle>
          <a:p>
            <a:fld id="{00B20E98-84AA-459A-94DF-37BA718DF59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5135659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ＭＳ Ｐゴシック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7248525" y="6161088"/>
            <a:ext cx="1054100" cy="2667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273538"/>
            <a:ext cx="8229600" cy="68384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="1"/>
            </a:lvl1pPr>
          </a:lstStyle>
          <a:p>
            <a:r>
              <a:rPr lang="en-GB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266462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2800" b="0">
                <a:solidFill>
                  <a:schemeClr val="tx1"/>
                </a:solidFill>
                <a:latin typeface="+mj-lt"/>
                <a:cs typeface="Times New Roman (Body)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 smtClean="0"/>
              <a:t>Click to edit Master subtitle style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7358063" y="6151563"/>
            <a:ext cx="1328737" cy="2159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P-</a:t>
            </a:r>
            <a:fld id="{6B3671F7-6BA0-48BC-838C-0208F9D143A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508398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72977"/>
          </a:xfrm>
          <a:prstGeom prst="rect">
            <a:avLst/>
          </a:prstGeom>
        </p:spPr>
        <p:txBody>
          <a:bodyPr/>
          <a:lstStyle>
            <a:lvl1pPr>
              <a:defRPr sz="3200" b="1"/>
            </a:lvl1pPr>
          </a:lstStyle>
          <a:p>
            <a:r>
              <a:rPr lang="en-GB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62538"/>
            <a:ext cx="8229600" cy="4963625"/>
          </a:xfrm>
        </p:spPr>
        <p:txBody>
          <a:bodyPr/>
          <a:lstStyle>
            <a:lvl1pPr>
              <a:defRPr sz="2800" b="1">
                <a:latin typeface="+mj-lt"/>
              </a:defRPr>
            </a:lvl1pPr>
            <a:lvl2pPr>
              <a:defRPr sz="2400">
                <a:latin typeface="+mj-lt"/>
              </a:defRPr>
            </a:lvl2pPr>
            <a:lvl3pPr>
              <a:defRPr sz="2000">
                <a:latin typeface="+mj-lt"/>
              </a:defRPr>
            </a:lvl3pPr>
            <a:lvl4pPr>
              <a:defRPr sz="1800">
                <a:latin typeface="+mn-lt"/>
              </a:defRPr>
            </a:lvl4pPr>
            <a:lvl5pPr>
              <a:defRPr sz="1600">
                <a:latin typeface="+mn-lt"/>
              </a:defRPr>
            </a:lvl5pPr>
          </a:lstStyle>
          <a:p>
            <a:pPr lvl="0"/>
            <a:r>
              <a:rPr lang="en-GB" dirty="0" smtClean="0"/>
              <a:t>Click to edit Master text styles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  <a:p>
            <a:pPr lvl="4"/>
            <a:r>
              <a:rPr lang="en-GB" dirty="0" smtClean="0"/>
              <a:t>Fifth level</a:t>
            </a:r>
            <a:endParaRPr lang="en-US" dirty="0"/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0"/>
          </p:nvPr>
        </p:nvSpPr>
        <p:spPr>
          <a:xfrm>
            <a:off x="7153275" y="6151563"/>
            <a:ext cx="1533525" cy="2159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P-</a:t>
            </a:r>
            <a:fld id="{F6077D60-C297-46A9-A94F-A820879C7B2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352323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73100"/>
          </a:xfrm>
          <a:prstGeom prst="rect">
            <a:avLst/>
          </a:prstGeo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113692"/>
            <a:ext cx="4038600" cy="501247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dirty="0" smtClean="0"/>
              <a:t>Click to edit Master text styles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  <a:p>
            <a:pPr lvl="4"/>
            <a:r>
              <a:rPr lang="en-GB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113692"/>
            <a:ext cx="4038600" cy="501247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dirty="0" smtClean="0"/>
              <a:t>Click to edit Master text styles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  <a:p>
            <a:pPr lvl="4"/>
            <a:r>
              <a:rPr lang="en-GB" dirty="0" smtClean="0"/>
              <a:t>Fifth level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6648450" y="6151563"/>
            <a:ext cx="2038350" cy="2159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P-</a:t>
            </a:r>
            <a:fld id="{7CB774AB-3162-46AA-8923-1A5963425F3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599251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731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dirty="0" smtClean="0"/>
              <a:t>Click to edit Master text styles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  <a:p>
            <a:pPr lvl="4"/>
            <a:r>
              <a:rPr lang="en-GB" dirty="0" smtClean="0"/>
              <a:t>Fifth level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7358063" y="6151563"/>
            <a:ext cx="1328737" cy="2159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P-</a:t>
            </a:r>
            <a:fld id="{69D2BF31-C4A1-4B41-87F7-5397ABD0BFD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744387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73100"/>
          </a:xfrm>
          <a:prstGeom prst="rect">
            <a:avLst/>
          </a:prstGeo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7358063" y="6151563"/>
            <a:ext cx="1328737" cy="2159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P-</a:t>
            </a:r>
            <a:fld id="{DE9DFADC-7A5F-4003-86EA-BC268D7DB79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161107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319213"/>
            <a:ext cx="8229600" cy="4806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Click to edit Master text styles</a:t>
            </a:r>
          </a:p>
          <a:p>
            <a:pPr lvl="1"/>
            <a:r>
              <a:rPr lang="en-GB" altLang="en-US" smtClean="0"/>
              <a:t>Second level</a:t>
            </a:r>
          </a:p>
          <a:p>
            <a:pPr lvl="2"/>
            <a:r>
              <a:rPr lang="en-GB" altLang="en-US" smtClean="0"/>
              <a:t>Third level</a:t>
            </a:r>
          </a:p>
          <a:p>
            <a:pPr lvl="3"/>
            <a:r>
              <a:rPr lang="en-GB" altLang="en-US" smtClean="0"/>
              <a:t>Fourth level</a:t>
            </a:r>
          </a:p>
          <a:p>
            <a:pPr lvl="4"/>
            <a:r>
              <a:rPr lang="en-GB" altLang="en-US" smtClean="0"/>
              <a:t>Fifth level</a:t>
            </a:r>
            <a:endParaRPr lang="en-US" altLang="en-US" smtClean="0"/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rgbClr val="2D2D8A">
                <a:lumMod val="75000"/>
              </a:srgb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mic Sans MS" pitchFamily="66" charset="0"/>
              <a:cs typeface="Arial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398" b="9959"/>
          <a:stretch/>
        </p:blipFill>
        <p:spPr>
          <a:xfrm>
            <a:off x="8129909" y="5788874"/>
            <a:ext cx="888831" cy="952494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139" r:id="rId1"/>
    <p:sldLayoutId id="2147484140" r:id="rId2"/>
    <p:sldLayoutId id="2147484141" r:id="rId3"/>
    <p:sldLayoutId id="2147484137" r:id="rId4"/>
    <p:sldLayoutId id="2147484138" r:id="rId5"/>
  </p:sldLayoutIdLst>
  <p:hf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3200" b="1" kern="1200">
          <a:solidFill>
            <a:schemeClr val="bg1"/>
          </a:solidFill>
          <a:latin typeface="Rockwell"/>
          <a:ea typeface="MS PGothic" pitchFamily="34" charset="-128"/>
          <a:cs typeface="Rockwell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Rockwell" charset="0"/>
          <a:ea typeface="MS PGothic" pitchFamily="34" charset="-128"/>
          <a:cs typeface="Rockwell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Rockwell" charset="0"/>
          <a:ea typeface="MS PGothic" pitchFamily="34" charset="-128"/>
          <a:cs typeface="Rockwell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Rockwell" charset="0"/>
          <a:ea typeface="MS PGothic" pitchFamily="34" charset="-128"/>
          <a:cs typeface="Rockwell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Rockwell" charset="0"/>
          <a:ea typeface="MS PGothic" pitchFamily="34" charset="-128"/>
          <a:cs typeface="Rockwell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800" b="1" kern="1200">
          <a:solidFill>
            <a:srgbClr val="6C0000"/>
          </a:solidFill>
          <a:latin typeface="+mj-lt"/>
          <a:ea typeface="MS PGothic" pitchFamily="34" charset="-128"/>
          <a:cs typeface="ＭＳ Ｐゴシック" charset="-128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400" kern="1200">
          <a:solidFill>
            <a:schemeClr val="tx1"/>
          </a:solidFill>
          <a:latin typeface="+mj-lt"/>
          <a:ea typeface="MS PGothic" pitchFamily="34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j-lt"/>
          <a:ea typeface="MS PGothic" pitchFamily="34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16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16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609600" y="3014136"/>
          <a:ext cx="8077200" cy="1981198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sx="87000" sy="87000" algn="tl" rotWithShape="0">
                    <a:srgbClr val="000000">
                      <a:alpha val="43000"/>
                    </a:srgbClr>
                  </a:outerShdw>
                </a:effectLst>
                <a:tableStyleId>{2D5ABB26-0587-4C30-8999-92F81FD0307C}</a:tableStyleId>
              </a:tblPr>
              <a:tblGrid>
                <a:gridCol w="4038600"/>
                <a:gridCol w="4038600"/>
              </a:tblGrid>
              <a:tr h="1981198">
                <a:tc>
                  <a:txBody>
                    <a:bodyPr/>
                    <a:lstStyle/>
                    <a:p>
                      <a:pPr algn="ctr" eaLnBrk="1" hangingPunct="1"/>
                      <a:r>
                        <a:rPr lang="en-US" sz="3600" dirty="0" smtClean="0"/>
                        <a:t>Line</a:t>
                      </a:r>
                      <a:r>
                        <a:rPr lang="en-US" sz="3600" baseline="0" dirty="0" smtClean="0"/>
                        <a:t> A p</a:t>
                      </a:r>
                      <a:r>
                        <a:rPr lang="en-US" sz="3600" dirty="0" smtClean="0"/>
                        <a:t>asses through</a:t>
                      </a:r>
                    </a:p>
                    <a:p>
                      <a:pPr algn="ctr" eaLnBrk="1" hangingPunct="1"/>
                      <a:r>
                        <a:rPr lang="en-US" sz="3600" dirty="0" smtClean="0"/>
                        <a:t>(0, 2)</a:t>
                      </a:r>
                      <a:r>
                        <a:rPr lang="en-US" sz="3600" baseline="0" dirty="0" smtClean="0"/>
                        <a:t> and</a:t>
                      </a:r>
                      <a:r>
                        <a:rPr lang="en-US" sz="3600" dirty="0" smtClean="0"/>
                        <a:t> (6, 10) </a:t>
                      </a:r>
                    </a:p>
                  </a:txBody>
                  <a:tcPr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/>
                        <a:t>Line B passes through</a:t>
                      </a:r>
                    </a:p>
                    <a:p>
                      <a:pPr algn="ctr"/>
                      <a:r>
                        <a:rPr lang="en-US" sz="3600" dirty="0" smtClean="0"/>
                        <a:t>(6, 10) and (10, 16) </a:t>
                      </a:r>
                      <a:endParaRPr lang="en-US" sz="3600" dirty="0"/>
                    </a:p>
                  </a:txBody>
                  <a:tcPr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10243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sz="800">
                <a:solidFill>
                  <a:srgbClr val="898989"/>
                </a:solidFill>
              </a:rPr>
              <a:t>P-</a:t>
            </a:r>
            <a:fld id="{4D616452-40D2-4D24-9021-A82B604F5B55}" type="slidenum">
              <a:rPr lang="en-US" altLang="en-US" sz="800">
                <a:solidFill>
                  <a:srgbClr val="898989"/>
                </a:solidFill>
              </a:rPr>
              <a:pPr eaLnBrk="1" hangingPunct="1"/>
              <a:t>0</a:t>
            </a:fld>
            <a:endParaRPr lang="en-US" altLang="en-US" sz="800">
              <a:solidFill>
                <a:srgbClr val="898989"/>
              </a:solidFill>
            </a:endParaRPr>
          </a:p>
        </p:txBody>
      </p:sp>
      <p:sp>
        <p:nvSpPr>
          <p:cNvPr id="10244" name="TextBox 8"/>
          <p:cNvSpPr txBox="1">
            <a:spLocks noChangeArrowheads="1"/>
          </p:cNvSpPr>
          <p:nvPr/>
        </p:nvSpPr>
        <p:spPr bwMode="auto">
          <a:xfrm>
            <a:off x="609600" y="1506538"/>
            <a:ext cx="807720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/>
              <a:t>Do these two cards describe the same straight line?</a:t>
            </a:r>
          </a:p>
          <a:p>
            <a:pPr eaLnBrk="1" hangingPunct="1"/>
            <a:r>
              <a:rPr lang="en-US" altLang="en-US"/>
              <a:t>How can you tell?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chemeClr val="tx1"/>
                </a:solidFill>
              </a:rPr>
              <a:t>Are the lines the same?</a:t>
            </a:r>
            <a:endParaRPr lang="en-GB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73100"/>
          </a:xfrm>
        </p:spPr>
        <p:txBody>
          <a:bodyPr/>
          <a:lstStyle/>
          <a:p>
            <a:r>
              <a:rPr lang="en-US" altLang="en-US" smtClean="0">
                <a:latin typeface="Rockwell" pitchFamily="18" charset="0"/>
              </a:rPr>
              <a:t>Let’s plot them!</a:t>
            </a:r>
          </a:p>
        </p:txBody>
      </p:sp>
      <p:sp>
        <p:nvSpPr>
          <p:cNvPr id="1126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sz="800">
                <a:solidFill>
                  <a:srgbClr val="898989"/>
                </a:solidFill>
              </a:rPr>
              <a:t>P-</a:t>
            </a:r>
            <a:fld id="{D617F262-9DFE-4225-84C4-5740C59CFBC8}" type="slidenum">
              <a:rPr lang="en-US" altLang="en-US" sz="800">
                <a:solidFill>
                  <a:srgbClr val="898989"/>
                </a:solidFill>
              </a:rPr>
              <a:pPr eaLnBrk="1" hangingPunct="1"/>
              <a:t>1</a:t>
            </a:fld>
            <a:endParaRPr lang="en-US" altLang="en-US" sz="800">
              <a:solidFill>
                <a:srgbClr val="898989"/>
              </a:solidFill>
            </a:endParaRPr>
          </a:p>
        </p:txBody>
      </p:sp>
      <p:pic>
        <p:nvPicPr>
          <p:cNvPr id="11267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5650" y="1587500"/>
            <a:ext cx="3670300" cy="419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8" name="TextBox 4"/>
          <p:cNvSpPr txBox="1">
            <a:spLocks noChangeArrowheads="1"/>
          </p:cNvSpPr>
          <p:nvPr/>
        </p:nvSpPr>
        <p:spPr bwMode="auto">
          <a:xfrm>
            <a:off x="660400" y="1587500"/>
            <a:ext cx="3606800" cy="3046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/>
              <a:t>If we plot the points they look like they might be the same straight line ….</a:t>
            </a:r>
          </a:p>
          <a:p>
            <a:pPr eaLnBrk="1" hangingPunct="1"/>
            <a:endParaRPr lang="en-US" altLang="en-US"/>
          </a:p>
          <a:p>
            <a:pPr eaLnBrk="1" hangingPunct="1"/>
            <a:r>
              <a:rPr lang="en-US" altLang="en-US"/>
              <a:t>But looks can be deceptive.</a:t>
            </a:r>
          </a:p>
          <a:p>
            <a:pPr eaLnBrk="1" hangingPunct="1"/>
            <a:endParaRPr lang="en-US" altLang="en-US"/>
          </a:p>
          <a:p>
            <a:pPr eaLnBrk="1" hangingPunct="1"/>
            <a:r>
              <a:rPr lang="en-US" altLang="en-US"/>
              <a:t>How can we be sure?</a:t>
            </a: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457200" y="274638"/>
            <a:ext cx="8229600" cy="672977"/>
          </a:xfrm>
          <a:prstGeom prst="rect">
            <a:avLst/>
          </a:prstGeom>
        </p:spPr>
        <p:txBody>
          <a:bodyPr/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 b="1" kern="1200">
                <a:solidFill>
                  <a:schemeClr val="bg1"/>
                </a:solidFill>
                <a:latin typeface="Rockwell"/>
                <a:ea typeface="MS PGothic" pitchFamily="34" charset="-128"/>
                <a:cs typeface="Rockwell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Rockwell" charset="0"/>
                <a:ea typeface="MS PGothic" pitchFamily="34" charset="-128"/>
                <a:cs typeface="Rockwell" charset="0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Rockwell" charset="0"/>
                <a:ea typeface="MS PGothic" pitchFamily="34" charset="-128"/>
                <a:cs typeface="Rockwell" charset="0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Rockwell" charset="0"/>
                <a:ea typeface="MS PGothic" pitchFamily="34" charset="-128"/>
                <a:cs typeface="Rockwell" charset="0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Rockwell" charset="0"/>
                <a:ea typeface="MS PGothic" pitchFamily="34" charset="-128"/>
                <a:cs typeface="Rockwell" charset="0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9pPr>
          </a:lstStyle>
          <a:p>
            <a:r>
              <a:rPr lang="en-GB" smtClean="0">
                <a:solidFill>
                  <a:schemeClr val="tx1"/>
                </a:solidFill>
              </a:rPr>
              <a:t>Are the lines the same?</a:t>
            </a:r>
            <a:endParaRPr lang="en-GB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73100"/>
          </a:xfrm>
        </p:spPr>
        <p:txBody>
          <a:bodyPr/>
          <a:lstStyle/>
          <a:p>
            <a:r>
              <a:rPr lang="en-US" altLang="en-US" smtClean="0">
                <a:latin typeface="Rockwell" pitchFamily="18" charset="0"/>
              </a:rPr>
              <a:t>Let’s plot them!</a:t>
            </a:r>
          </a:p>
        </p:txBody>
      </p:sp>
      <p:sp>
        <p:nvSpPr>
          <p:cNvPr id="12290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sz="800">
                <a:solidFill>
                  <a:srgbClr val="898989"/>
                </a:solidFill>
              </a:rPr>
              <a:t>P-</a:t>
            </a:r>
            <a:fld id="{9CC2CC34-F85A-4721-91A5-9EAE9CAE6A52}" type="slidenum">
              <a:rPr lang="en-US" altLang="en-US" sz="800">
                <a:solidFill>
                  <a:srgbClr val="898989"/>
                </a:solidFill>
              </a:rPr>
              <a:pPr eaLnBrk="1" hangingPunct="1"/>
              <a:t>2</a:t>
            </a:fld>
            <a:endParaRPr lang="en-US" altLang="en-US" sz="800">
              <a:solidFill>
                <a:srgbClr val="898989"/>
              </a:solidFill>
            </a:endParaRPr>
          </a:p>
        </p:txBody>
      </p:sp>
      <p:sp>
        <p:nvSpPr>
          <p:cNvPr id="12291" name="TextBox 4"/>
          <p:cNvSpPr txBox="1">
            <a:spLocks noChangeArrowheads="1"/>
          </p:cNvSpPr>
          <p:nvPr/>
        </p:nvSpPr>
        <p:spPr bwMode="auto">
          <a:xfrm>
            <a:off x="660400" y="1587500"/>
            <a:ext cx="36068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/>
              <a:t>Here are some construction lines that might help you decide.</a:t>
            </a:r>
          </a:p>
        </p:txBody>
      </p:sp>
      <p:pic>
        <p:nvPicPr>
          <p:cNvPr id="1229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6500" y="1587500"/>
            <a:ext cx="3670300" cy="419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457200" y="274638"/>
            <a:ext cx="8229600" cy="672977"/>
          </a:xfrm>
          <a:prstGeom prst="rect">
            <a:avLst/>
          </a:prstGeom>
        </p:spPr>
        <p:txBody>
          <a:bodyPr/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 b="1" kern="1200">
                <a:solidFill>
                  <a:schemeClr val="bg1"/>
                </a:solidFill>
                <a:latin typeface="Rockwell"/>
                <a:ea typeface="MS PGothic" pitchFamily="34" charset="-128"/>
                <a:cs typeface="Rockwell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Rockwell" charset="0"/>
                <a:ea typeface="MS PGothic" pitchFamily="34" charset="-128"/>
                <a:cs typeface="Rockwell" charset="0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Rockwell" charset="0"/>
                <a:ea typeface="MS PGothic" pitchFamily="34" charset="-128"/>
                <a:cs typeface="Rockwell" charset="0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Rockwell" charset="0"/>
                <a:ea typeface="MS PGothic" pitchFamily="34" charset="-128"/>
                <a:cs typeface="Rockwell" charset="0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Rockwell" charset="0"/>
                <a:ea typeface="MS PGothic" pitchFamily="34" charset="-128"/>
                <a:cs typeface="Rockwell" charset="0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9pPr>
          </a:lstStyle>
          <a:p>
            <a:r>
              <a:rPr lang="en-GB" smtClean="0">
                <a:solidFill>
                  <a:schemeClr val="tx1"/>
                </a:solidFill>
              </a:rPr>
              <a:t>Are the lines the same?</a:t>
            </a:r>
            <a:endParaRPr lang="en-GB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73100"/>
          </a:xfrm>
        </p:spPr>
        <p:txBody>
          <a:bodyPr/>
          <a:lstStyle/>
          <a:p>
            <a:r>
              <a:rPr lang="en-US" altLang="en-US" smtClean="0">
                <a:latin typeface="Rockwell" pitchFamily="18" charset="0"/>
              </a:rPr>
              <a:t>Are these triangles similar?</a:t>
            </a:r>
          </a:p>
        </p:txBody>
      </p:sp>
      <p:sp>
        <p:nvSpPr>
          <p:cNvPr id="1331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sz="800">
                <a:solidFill>
                  <a:srgbClr val="898989"/>
                </a:solidFill>
              </a:rPr>
              <a:t>P-</a:t>
            </a:r>
            <a:fld id="{D61059CD-B0C8-43CA-88F7-D3888B2CDCBA}" type="slidenum">
              <a:rPr lang="en-US" altLang="en-US" sz="800">
                <a:solidFill>
                  <a:srgbClr val="898989"/>
                </a:solidFill>
              </a:rPr>
              <a:pPr eaLnBrk="1" hangingPunct="1"/>
              <a:t>3</a:t>
            </a:fld>
            <a:endParaRPr lang="en-US" altLang="en-US" sz="800">
              <a:solidFill>
                <a:srgbClr val="898989"/>
              </a:solidFill>
            </a:endParaRPr>
          </a:p>
        </p:txBody>
      </p:sp>
      <p:sp>
        <p:nvSpPr>
          <p:cNvPr id="13315" name="TextBox 4"/>
          <p:cNvSpPr txBox="1">
            <a:spLocks noChangeArrowheads="1"/>
          </p:cNvSpPr>
          <p:nvPr/>
        </p:nvSpPr>
        <p:spPr bwMode="auto">
          <a:xfrm>
            <a:off x="660400" y="1357313"/>
            <a:ext cx="7602538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/>
              <a:t>Are the angles marked “</a:t>
            </a:r>
            <a:r>
              <a:rPr lang="en-US" altLang="ja-JP" i="1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altLang="en-US" i="1">
                <a:cs typeface="Times New Roman" pitchFamily="18" charset="0"/>
              </a:rPr>
              <a:t>”</a:t>
            </a:r>
            <a:r>
              <a:rPr lang="en-US" altLang="ja-JP">
                <a:cs typeface="Times New Roman" pitchFamily="18" charset="0"/>
              </a:rPr>
              <a:t> all equal?</a:t>
            </a:r>
            <a:endParaRPr lang="en-US" altLang="en-US">
              <a:cs typeface="Times New Roman" pitchFamily="18" charset="0"/>
            </a:endParaRPr>
          </a:p>
        </p:txBody>
      </p:sp>
      <p:pic>
        <p:nvPicPr>
          <p:cNvPr id="13316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197100"/>
            <a:ext cx="8364538" cy="2574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457200" y="288286"/>
            <a:ext cx="8229600" cy="672977"/>
          </a:xfrm>
          <a:prstGeom prst="rect">
            <a:avLst/>
          </a:prstGeom>
        </p:spPr>
        <p:txBody>
          <a:bodyPr/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 b="1" kern="1200">
                <a:solidFill>
                  <a:schemeClr val="bg1"/>
                </a:solidFill>
                <a:latin typeface="Rockwell"/>
                <a:ea typeface="MS PGothic" pitchFamily="34" charset="-128"/>
                <a:cs typeface="Rockwell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Rockwell" charset="0"/>
                <a:ea typeface="MS PGothic" pitchFamily="34" charset="-128"/>
                <a:cs typeface="Rockwell" charset="0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Rockwell" charset="0"/>
                <a:ea typeface="MS PGothic" pitchFamily="34" charset="-128"/>
                <a:cs typeface="Rockwell" charset="0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Rockwell" charset="0"/>
                <a:ea typeface="MS PGothic" pitchFamily="34" charset="-128"/>
                <a:cs typeface="Rockwell" charset="0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Rockwell" charset="0"/>
                <a:ea typeface="MS PGothic" pitchFamily="34" charset="-128"/>
                <a:cs typeface="Rockwell" charset="0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9pPr>
          </a:lstStyle>
          <a:p>
            <a:r>
              <a:rPr lang="en-GB" smtClean="0">
                <a:solidFill>
                  <a:schemeClr val="tx1"/>
                </a:solidFill>
              </a:rPr>
              <a:t>Are the lines the same?</a:t>
            </a:r>
            <a:endParaRPr lang="en-GB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mtClean="0">
                <a:latin typeface="Rockwell" pitchFamily="18" charset="0"/>
              </a:rPr>
              <a:t>Working Together</a:t>
            </a:r>
          </a:p>
        </p:txBody>
      </p:sp>
      <p:sp>
        <p:nvSpPr>
          <p:cNvPr id="14338" name="Slide Number Placeholder 2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sz="800">
                <a:solidFill>
                  <a:srgbClr val="898989"/>
                </a:solidFill>
              </a:rPr>
              <a:t>P-</a:t>
            </a:r>
            <a:fld id="{02A88EC0-72E2-477B-956F-B2D505DFB047}" type="slidenum">
              <a:rPr lang="en-US" altLang="en-US" sz="800">
                <a:solidFill>
                  <a:srgbClr val="898989"/>
                </a:solidFill>
              </a:rPr>
              <a:pPr eaLnBrk="1" hangingPunct="1"/>
              <a:t>4</a:t>
            </a:fld>
            <a:endParaRPr lang="en-US" altLang="en-US" sz="800">
              <a:solidFill>
                <a:srgbClr val="898989"/>
              </a:solidFill>
            </a:endParaRPr>
          </a:p>
        </p:txBody>
      </p:sp>
      <p:sp>
        <p:nvSpPr>
          <p:cNvPr id="13315" name="TextBox 3"/>
          <p:cNvSpPr txBox="1">
            <a:spLocks noChangeArrowheads="1"/>
          </p:cNvSpPr>
          <p:nvPr/>
        </p:nvSpPr>
        <p:spPr bwMode="auto">
          <a:xfrm>
            <a:off x="457200" y="958850"/>
            <a:ext cx="8355013" cy="5200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541338" indent="-541338">
              <a:buFont typeface="+mj-lt"/>
              <a:buAutoNum type="arabicPeriod"/>
              <a:defRPr/>
            </a:pPr>
            <a:endParaRPr lang="en-US" sz="2200" dirty="0"/>
          </a:p>
          <a:p>
            <a:pPr marL="457200" indent="-457200">
              <a:buFont typeface="+mj-lt"/>
              <a:buAutoNum type="arabicPeriod"/>
              <a:defRPr/>
            </a:pPr>
            <a:r>
              <a:rPr lang="en-US" sz="2200" dirty="0" smtClean="0"/>
              <a:t>Look for pairs of cards that describe the same line. </a:t>
            </a:r>
            <a:br>
              <a:rPr lang="en-US" sz="2200" dirty="0" smtClean="0"/>
            </a:br>
            <a:endParaRPr lang="en-US" sz="2200" dirty="0" smtClean="0"/>
          </a:p>
          <a:p>
            <a:pPr marL="457200" indent="-457200">
              <a:buFont typeface="+mj-lt"/>
              <a:buAutoNum type="arabicPeriod"/>
              <a:defRPr/>
            </a:pPr>
            <a:r>
              <a:rPr lang="en-US" sz="2200" dirty="0" smtClean="0"/>
              <a:t>Some of the cards have information missing. You will need to work out the missing information once you have matched the card. </a:t>
            </a:r>
            <a:endParaRPr lang="en-US" sz="2200" dirty="0"/>
          </a:p>
          <a:p>
            <a:pPr marL="457200" indent="-457200">
              <a:buFont typeface="+mj-lt"/>
              <a:buAutoNum type="arabicPeriod"/>
              <a:defRPr/>
            </a:pPr>
            <a:endParaRPr lang="en-US" sz="2200" dirty="0" smtClean="0"/>
          </a:p>
          <a:p>
            <a:pPr marL="457200" indent="-457200">
              <a:buFont typeface="+mj-lt"/>
              <a:buAutoNum type="arabicPeriod"/>
              <a:defRPr/>
            </a:pPr>
            <a:r>
              <a:rPr lang="en-US" sz="2200" dirty="0" smtClean="0"/>
              <a:t>Before writing anything down, describe your reasoning to your partner. Your partner must challenge your explanation if they disagree, or describe it in their own words if they agree.</a:t>
            </a:r>
          </a:p>
          <a:p>
            <a:pPr marL="342900" indent="-342900">
              <a:buFont typeface="+mj-lt"/>
              <a:buAutoNum type="arabicPeriod"/>
              <a:defRPr/>
            </a:pPr>
            <a:endParaRPr lang="en-GB" sz="1400" dirty="0" smtClean="0"/>
          </a:p>
          <a:p>
            <a:pPr marL="457200" indent="-457200">
              <a:buFont typeface="+mj-lt"/>
              <a:buAutoNum type="arabicPeriod"/>
              <a:defRPr/>
            </a:pPr>
            <a:r>
              <a:rPr lang="en-US" sz="2200" dirty="0" smtClean="0"/>
              <a:t>Once agreed, glue the pair of cards onto the poster and write your reasoning </a:t>
            </a:r>
            <a:r>
              <a:rPr lang="en-US" sz="2200" b="1" dirty="0" smtClean="0"/>
              <a:t>in pencil </a:t>
            </a:r>
            <a:r>
              <a:rPr lang="en-US" sz="2200" dirty="0" smtClean="0"/>
              <a:t>next to it.</a:t>
            </a:r>
            <a:br>
              <a:rPr lang="en-US" sz="2200" dirty="0" smtClean="0"/>
            </a:br>
            <a:endParaRPr lang="en-US" sz="1100" dirty="0" smtClean="0"/>
          </a:p>
          <a:p>
            <a:pPr marL="541338" indent="-541338">
              <a:buFontTx/>
              <a:buAutoNum type="arabicPeriod"/>
              <a:defRPr/>
            </a:pPr>
            <a:endParaRPr lang="en-US" sz="1000" dirty="0" smtClean="0"/>
          </a:p>
          <a:p>
            <a:pPr>
              <a:defRPr/>
            </a:pPr>
            <a:r>
              <a:rPr lang="en-US" sz="2200" dirty="0" smtClean="0"/>
              <a:t>Work together until all the cards are placed.</a:t>
            </a:r>
            <a:endParaRPr lang="en-GB" sz="2200" dirty="0" smtClean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457200" y="274638"/>
            <a:ext cx="8229600" cy="672977"/>
          </a:xfrm>
          <a:prstGeom prst="rect">
            <a:avLst/>
          </a:prstGeom>
        </p:spPr>
        <p:txBody>
          <a:bodyPr/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 b="1" kern="1200">
                <a:solidFill>
                  <a:schemeClr val="bg1"/>
                </a:solidFill>
                <a:latin typeface="Rockwell"/>
                <a:ea typeface="MS PGothic" pitchFamily="34" charset="-128"/>
                <a:cs typeface="Rockwell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Rockwell" charset="0"/>
                <a:ea typeface="MS PGothic" pitchFamily="34" charset="-128"/>
                <a:cs typeface="Rockwell" charset="0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Rockwell" charset="0"/>
                <a:ea typeface="MS PGothic" pitchFamily="34" charset="-128"/>
                <a:cs typeface="Rockwell" charset="0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Rockwell" charset="0"/>
                <a:ea typeface="MS PGothic" pitchFamily="34" charset="-128"/>
                <a:cs typeface="Rockwell" charset="0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Rockwell" charset="0"/>
                <a:ea typeface="MS PGothic" pitchFamily="34" charset="-128"/>
                <a:cs typeface="Rockwell" charset="0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9pPr>
          </a:lstStyle>
          <a:p>
            <a:r>
              <a:rPr lang="en-GB" dirty="0" smtClean="0">
                <a:solidFill>
                  <a:schemeClr val="tx1"/>
                </a:solidFill>
              </a:rPr>
              <a:t>Are the lines the same?</a:t>
            </a:r>
            <a:endParaRPr lang="en-GB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mtClean="0">
                <a:latin typeface="Rockwell" pitchFamily="18" charset="0"/>
              </a:rPr>
              <a:t>Cards A and G</a:t>
            </a:r>
          </a:p>
        </p:txBody>
      </p:sp>
      <p:sp>
        <p:nvSpPr>
          <p:cNvPr id="16386" name="Slide Number Placeholder 2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sz="800">
                <a:solidFill>
                  <a:srgbClr val="898989"/>
                </a:solidFill>
              </a:rPr>
              <a:t>P-</a:t>
            </a:r>
            <a:fld id="{E9F9E00A-2CAF-4735-9DAA-B81241A1ED99}" type="slidenum">
              <a:rPr lang="en-US" altLang="en-US" sz="800">
                <a:solidFill>
                  <a:srgbClr val="898989"/>
                </a:solidFill>
              </a:rPr>
              <a:pPr eaLnBrk="1" hangingPunct="1"/>
              <a:t>5</a:t>
            </a:fld>
            <a:endParaRPr lang="en-US" altLang="en-US" sz="800">
              <a:solidFill>
                <a:srgbClr val="898989"/>
              </a:solidFill>
            </a:endParaRPr>
          </a:p>
        </p:txBody>
      </p:sp>
      <p:pic>
        <p:nvPicPr>
          <p:cNvPr id="16387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100" y="1731963"/>
            <a:ext cx="3327400" cy="260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8" name="TextBox 3"/>
          <p:cNvSpPr txBox="1">
            <a:spLocks noChangeArrowheads="1"/>
          </p:cNvSpPr>
          <p:nvPr/>
        </p:nvSpPr>
        <p:spPr bwMode="auto">
          <a:xfrm>
            <a:off x="673100" y="4927600"/>
            <a:ext cx="781526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/>
              <a:t>How can we tell that these are the same line?</a:t>
            </a:r>
          </a:p>
        </p:txBody>
      </p:sp>
      <p:pic>
        <p:nvPicPr>
          <p:cNvPr id="16389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4925" y="1731963"/>
            <a:ext cx="3373438" cy="260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457200" y="274638"/>
            <a:ext cx="8229600" cy="672977"/>
          </a:xfrm>
          <a:prstGeom prst="rect">
            <a:avLst/>
          </a:prstGeom>
        </p:spPr>
        <p:txBody>
          <a:bodyPr/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 b="1" kern="1200">
                <a:solidFill>
                  <a:schemeClr val="bg1"/>
                </a:solidFill>
                <a:latin typeface="Rockwell"/>
                <a:ea typeface="MS PGothic" pitchFamily="34" charset="-128"/>
                <a:cs typeface="Rockwell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Rockwell" charset="0"/>
                <a:ea typeface="MS PGothic" pitchFamily="34" charset="-128"/>
                <a:cs typeface="Rockwell" charset="0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Rockwell" charset="0"/>
                <a:ea typeface="MS PGothic" pitchFamily="34" charset="-128"/>
                <a:cs typeface="Rockwell" charset="0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Rockwell" charset="0"/>
                <a:ea typeface="MS PGothic" pitchFamily="34" charset="-128"/>
                <a:cs typeface="Rockwell" charset="0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Rockwell" charset="0"/>
                <a:ea typeface="MS PGothic" pitchFamily="34" charset="-128"/>
                <a:cs typeface="Rockwell" charset="0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9pPr>
          </a:lstStyle>
          <a:p>
            <a:r>
              <a:rPr lang="en-GB" dirty="0" smtClean="0">
                <a:solidFill>
                  <a:schemeClr val="tx1"/>
                </a:solidFill>
              </a:rPr>
              <a:t>Are the lines the same?</a:t>
            </a:r>
            <a:endParaRPr lang="en-GB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mtClean="0">
                <a:latin typeface="Rockwell" pitchFamily="18" charset="0"/>
              </a:rPr>
              <a:t>Cards B and K</a:t>
            </a:r>
          </a:p>
        </p:txBody>
      </p:sp>
      <p:sp>
        <p:nvSpPr>
          <p:cNvPr id="17410" name="Slide Number Placeholder 2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sz="800">
                <a:solidFill>
                  <a:srgbClr val="898989"/>
                </a:solidFill>
              </a:rPr>
              <a:t>P-</a:t>
            </a:r>
            <a:fld id="{18566006-6BD4-4665-8F01-F0AD36090BAF}" type="slidenum">
              <a:rPr lang="en-US" altLang="en-US" sz="800">
                <a:solidFill>
                  <a:srgbClr val="898989"/>
                </a:solidFill>
              </a:rPr>
              <a:pPr eaLnBrk="1" hangingPunct="1"/>
              <a:t>6</a:t>
            </a:fld>
            <a:endParaRPr lang="en-US" altLang="en-US" sz="800">
              <a:solidFill>
                <a:srgbClr val="898989"/>
              </a:solidFill>
            </a:endParaRPr>
          </a:p>
        </p:txBody>
      </p:sp>
      <p:sp>
        <p:nvSpPr>
          <p:cNvPr id="17411" name="TextBox 3"/>
          <p:cNvSpPr txBox="1">
            <a:spLocks noChangeArrowheads="1"/>
          </p:cNvSpPr>
          <p:nvPr/>
        </p:nvSpPr>
        <p:spPr bwMode="auto">
          <a:xfrm>
            <a:off x="673100" y="4927600"/>
            <a:ext cx="781526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/>
              <a:t>How can we tell that these are the same line?</a:t>
            </a:r>
          </a:p>
        </p:txBody>
      </p:sp>
      <p:pic>
        <p:nvPicPr>
          <p:cNvPr id="17412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744663"/>
            <a:ext cx="3327400" cy="259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3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8713" y="1744663"/>
            <a:ext cx="3257550" cy="259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457200" y="274638"/>
            <a:ext cx="8229600" cy="672977"/>
          </a:xfrm>
          <a:prstGeom prst="rect">
            <a:avLst/>
          </a:prstGeom>
        </p:spPr>
        <p:txBody>
          <a:bodyPr/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 b="1" kern="1200">
                <a:solidFill>
                  <a:schemeClr val="bg1"/>
                </a:solidFill>
                <a:latin typeface="Rockwell"/>
                <a:ea typeface="MS PGothic" pitchFamily="34" charset="-128"/>
                <a:cs typeface="Rockwell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Rockwell" charset="0"/>
                <a:ea typeface="MS PGothic" pitchFamily="34" charset="-128"/>
                <a:cs typeface="Rockwell" charset="0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Rockwell" charset="0"/>
                <a:ea typeface="MS PGothic" pitchFamily="34" charset="-128"/>
                <a:cs typeface="Rockwell" charset="0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Rockwell" charset="0"/>
                <a:ea typeface="MS PGothic" pitchFamily="34" charset="-128"/>
                <a:cs typeface="Rockwell" charset="0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Rockwell" charset="0"/>
                <a:ea typeface="MS PGothic" pitchFamily="34" charset="-128"/>
                <a:cs typeface="Rockwell" charset="0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9pPr>
          </a:lstStyle>
          <a:p>
            <a:r>
              <a:rPr lang="en-GB" dirty="0" smtClean="0">
                <a:solidFill>
                  <a:schemeClr val="tx1"/>
                </a:solidFill>
              </a:rPr>
              <a:t>Are the lines the same?</a:t>
            </a:r>
            <a:endParaRPr lang="en-GB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mtClean="0">
                <a:latin typeface="Rockwell" pitchFamily="18" charset="0"/>
              </a:rPr>
              <a:t>Cards C and H</a:t>
            </a:r>
          </a:p>
        </p:txBody>
      </p:sp>
      <p:sp>
        <p:nvSpPr>
          <p:cNvPr id="18434" name="Slide Number Placeholder 2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sz="800">
                <a:solidFill>
                  <a:srgbClr val="898989"/>
                </a:solidFill>
              </a:rPr>
              <a:t>P-</a:t>
            </a:r>
            <a:fld id="{9F5E9503-7CFB-4BF8-B2B7-ACF39FFE142E}" type="slidenum">
              <a:rPr lang="en-US" altLang="en-US" sz="800">
                <a:solidFill>
                  <a:srgbClr val="898989"/>
                </a:solidFill>
              </a:rPr>
              <a:pPr eaLnBrk="1" hangingPunct="1"/>
              <a:t>7</a:t>
            </a:fld>
            <a:endParaRPr lang="en-US" altLang="en-US" sz="800">
              <a:solidFill>
                <a:srgbClr val="898989"/>
              </a:solidFill>
            </a:endParaRPr>
          </a:p>
        </p:txBody>
      </p:sp>
      <p:sp>
        <p:nvSpPr>
          <p:cNvPr id="18435" name="TextBox 3"/>
          <p:cNvSpPr txBox="1">
            <a:spLocks noChangeArrowheads="1"/>
          </p:cNvSpPr>
          <p:nvPr/>
        </p:nvSpPr>
        <p:spPr bwMode="auto">
          <a:xfrm>
            <a:off x="673100" y="4927600"/>
            <a:ext cx="781526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/>
              <a:t>How can we tell that these are the same line?</a:t>
            </a:r>
          </a:p>
        </p:txBody>
      </p:sp>
      <p:pic>
        <p:nvPicPr>
          <p:cNvPr id="18436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100" y="1744663"/>
            <a:ext cx="3352800" cy="260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7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7288" y="1744663"/>
            <a:ext cx="3394075" cy="260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mtClean="0">
                <a:latin typeface="Rockwell" pitchFamily="18" charset="0"/>
              </a:rPr>
              <a:t>Cards D and J</a:t>
            </a:r>
          </a:p>
        </p:txBody>
      </p:sp>
      <p:sp>
        <p:nvSpPr>
          <p:cNvPr id="19458" name="Slide Number Placeholder 2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sz="800">
                <a:solidFill>
                  <a:srgbClr val="898989"/>
                </a:solidFill>
              </a:rPr>
              <a:t>P-</a:t>
            </a:r>
            <a:fld id="{9A9B4706-7FC5-4587-9F71-75C55E40FD26}" type="slidenum">
              <a:rPr lang="en-US" altLang="en-US" sz="800">
                <a:solidFill>
                  <a:srgbClr val="898989"/>
                </a:solidFill>
              </a:rPr>
              <a:pPr eaLnBrk="1" hangingPunct="1"/>
              <a:t>8</a:t>
            </a:fld>
            <a:endParaRPr lang="en-US" altLang="en-US" sz="800">
              <a:solidFill>
                <a:srgbClr val="898989"/>
              </a:solidFill>
            </a:endParaRPr>
          </a:p>
        </p:txBody>
      </p:sp>
      <p:sp>
        <p:nvSpPr>
          <p:cNvPr id="19459" name="TextBox 3"/>
          <p:cNvSpPr txBox="1">
            <a:spLocks noChangeArrowheads="1"/>
          </p:cNvSpPr>
          <p:nvPr/>
        </p:nvSpPr>
        <p:spPr bwMode="auto">
          <a:xfrm>
            <a:off x="673100" y="4927600"/>
            <a:ext cx="781526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/>
              <a:t>How can we tell that these are the same line?</a:t>
            </a:r>
          </a:p>
        </p:txBody>
      </p:sp>
      <p:pic>
        <p:nvPicPr>
          <p:cNvPr id="19460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744663"/>
            <a:ext cx="3327400" cy="260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1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3138" y="1744663"/>
            <a:ext cx="3525837" cy="260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457200" y="274638"/>
            <a:ext cx="8229600" cy="672977"/>
          </a:xfrm>
          <a:prstGeom prst="rect">
            <a:avLst/>
          </a:prstGeom>
        </p:spPr>
        <p:txBody>
          <a:bodyPr/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 b="1" kern="1200">
                <a:solidFill>
                  <a:schemeClr val="bg1"/>
                </a:solidFill>
                <a:latin typeface="Rockwell"/>
                <a:ea typeface="MS PGothic" pitchFamily="34" charset="-128"/>
                <a:cs typeface="Rockwell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Rockwell" charset="0"/>
                <a:ea typeface="MS PGothic" pitchFamily="34" charset="-128"/>
                <a:cs typeface="Rockwell" charset="0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Rockwell" charset="0"/>
                <a:ea typeface="MS PGothic" pitchFamily="34" charset="-128"/>
                <a:cs typeface="Rockwell" charset="0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Rockwell" charset="0"/>
                <a:ea typeface="MS PGothic" pitchFamily="34" charset="-128"/>
                <a:cs typeface="Rockwell" charset="0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Rockwell" charset="0"/>
                <a:ea typeface="MS PGothic" pitchFamily="34" charset="-128"/>
                <a:cs typeface="Rockwell" charset="0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9pPr>
          </a:lstStyle>
          <a:p>
            <a:r>
              <a:rPr lang="en-GB" dirty="0" smtClean="0">
                <a:solidFill>
                  <a:schemeClr val="tx1"/>
                </a:solidFill>
              </a:rPr>
              <a:t>Are the lines the same?</a:t>
            </a:r>
            <a:endParaRPr lang="en-GB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mtClean="0">
                <a:latin typeface="Rockwell" pitchFamily="18" charset="0"/>
              </a:rPr>
              <a:t>Cards E and I</a:t>
            </a:r>
          </a:p>
        </p:txBody>
      </p:sp>
      <p:sp>
        <p:nvSpPr>
          <p:cNvPr id="20482" name="Slide Number Placeholder 2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sz="800">
                <a:solidFill>
                  <a:srgbClr val="898989"/>
                </a:solidFill>
              </a:rPr>
              <a:t>P-</a:t>
            </a:r>
            <a:fld id="{E6C5CCC2-D1F8-4073-AD65-913965A8449E}" type="slidenum">
              <a:rPr lang="en-US" altLang="en-US" sz="800">
                <a:solidFill>
                  <a:srgbClr val="898989"/>
                </a:solidFill>
              </a:rPr>
              <a:pPr eaLnBrk="1" hangingPunct="1"/>
              <a:t>9</a:t>
            </a:fld>
            <a:endParaRPr lang="en-US" altLang="en-US" sz="800">
              <a:solidFill>
                <a:srgbClr val="898989"/>
              </a:solidFill>
            </a:endParaRPr>
          </a:p>
        </p:txBody>
      </p:sp>
      <p:sp>
        <p:nvSpPr>
          <p:cNvPr id="20483" name="TextBox 3"/>
          <p:cNvSpPr txBox="1">
            <a:spLocks noChangeArrowheads="1"/>
          </p:cNvSpPr>
          <p:nvPr/>
        </p:nvSpPr>
        <p:spPr bwMode="auto">
          <a:xfrm>
            <a:off x="673100" y="4927600"/>
            <a:ext cx="781526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/>
              <a:t>How can we tell that these are the same line?</a:t>
            </a:r>
          </a:p>
        </p:txBody>
      </p:sp>
      <p:pic>
        <p:nvPicPr>
          <p:cNvPr id="20484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757363"/>
            <a:ext cx="3327400" cy="260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5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8525" y="1757363"/>
            <a:ext cx="3360738" cy="260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457200" y="274638"/>
            <a:ext cx="8229600" cy="672977"/>
          </a:xfrm>
          <a:prstGeom prst="rect">
            <a:avLst/>
          </a:prstGeom>
        </p:spPr>
        <p:txBody>
          <a:bodyPr/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 b="1" kern="1200">
                <a:solidFill>
                  <a:schemeClr val="bg1"/>
                </a:solidFill>
                <a:latin typeface="Rockwell"/>
                <a:ea typeface="MS PGothic" pitchFamily="34" charset="-128"/>
                <a:cs typeface="Rockwell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Rockwell" charset="0"/>
                <a:ea typeface="MS PGothic" pitchFamily="34" charset="-128"/>
                <a:cs typeface="Rockwell" charset="0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Rockwell" charset="0"/>
                <a:ea typeface="MS PGothic" pitchFamily="34" charset="-128"/>
                <a:cs typeface="Rockwell" charset="0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Rockwell" charset="0"/>
                <a:ea typeface="MS PGothic" pitchFamily="34" charset="-128"/>
                <a:cs typeface="Rockwell" charset="0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Rockwell" charset="0"/>
                <a:ea typeface="MS PGothic" pitchFamily="34" charset="-128"/>
                <a:cs typeface="Rockwell" charset="0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9pPr>
          </a:lstStyle>
          <a:p>
            <a:r>
              <a:rPr lang="en-GB" dirty="0" smtClean="0">
                <a:solidFill>
                  <a:schemeClr val="tx1"/>
                </a:solidFill>
              </a:rPr>
              <a:t>Are the lines the same?</a:t>
            </a:r>
            <a:endParaRPr lang="en-GB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mtClean="0">
                <a:latin typeface="Rockwell" pitchFamily="18" charset="0"/>
              </a:rPr>
              <a:t>Cards F and L</a:t>
            </a:r>
          </a:p>
        </p:txBody>
      </p:sp>
      <p:sp>
        <p:nvSpPr>
          <p:cNvPr id="21506" name="Slide Number Placeholder 2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sz="800">
                <a:solidFill>
                  <a:srgbClr val="898989"/>
                </a:solidFill>
              </a:rPr>
              <a:t>P-</a:t>
            </a:r>
            <a:fld id="{88E4CE4C-D100-4774-BC79-ED8FF8B87413}" type="slidenum">
              <a:rPr lang="en-US" altLang="en-US" sz="800">
                <a:solidFill>
                  <a:srgbClr val="898989"/>
                </a:solidFill>
              </a:rPr>
              <a:pPr eaLnBrk="1" hangingPunct="1"/>
              <a:t>10</a:t>
            </a:fld>
            <a:endParaRPr lang="en-US" altLang="en-US" sz="800">
              <a:solidFill>
                <a:srgbClr val="898989"/>
              </a:solidFill>
            </a:endParaRPr>
          </a:p>
        </p:txBody>
      </p:sp>
      <p:sp>
        <p:nvSpPr>
          <p:cNvPr id="21507" name="TextBox 3"/>
          <p:cNvSpPr txBox="1">
            <a:spLocks noChangeArrowheads="1"/>
          </p:cNvSpPr>
          <p:nvPr/>
        </p:nvSpPr>
        <p:spPr bwMode="auto">
          <a:xfrm>
            <a:off x="673100" y="4927600"/>
            <a:ext cx="80137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/>
              <a:t>L doesn’t</a:t>
            </a:r>
            <a:r>
              <a:rPr lang="en-US" altLang="ja-JP"/>
              <a:t> have enough information to define a line.</a:t>
            </a:r>
          </a:p>
          <a:p>
            <a:pPr eaLnBrk="1" hangingPunct="1"/>
            <a:r>
              <a:rPr lang="en-US" altLang="en-US"/>
              <a:t>If they are the same line, what must this information be?</a:t>
            </a:r>
          </a:p>
        </p:txBody>
      </p:sp>
      <p:pic>
        <p:nvPicPr>
          <p:cNvPr id="21508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506538"/>
            <a:ext cx="3556000" cy="278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9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5825" y="1506538"/>
            <a:ext cx="3605213" cy="278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457200" y="274638"/>
            <a:ext cx="8229600" cy="672977"/>
          </a:xfrm>
          <a:prstGeom prst="rect">
            <a:avLst/>
          </a:prstGeom>
        </p:spPr>
        <p:txBody>
          <a:bodyPr/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 b="1" kern="1200">
                <a:solidFill>
                  <a:schemeClr val="bg1"/>
                </a:solidFill>
                <a:latin typeface="Rockwell"/>
                <a:ea typeface="MS PGothic" pitchFamily="34" charset="-128"/>
                <a:cs typeface="Rockwell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Rockwell" charset="0"/>
                <a:ea typeface="MS PGothic" pitchFamily="34" charset="-128"/>
                <a:cs typeface="Rockwell" charset="0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Rockwell" charset="0"/>
                <a:ea typeface="MS PGothic" pitchFamily="34" charset="-128"/>
                <a:cs typeface="Rockwell" charset="0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Rockwell" charset="0"/>
                <a:ea typeface="MS PGothic" pitchFamily="34" charset="-128"/>
                <a:cs typeface="Rockwell" charset="0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Rockwell" charset="0"/>
                <a:ea typeface="MS PGothic" pitchFamily="34" charset="-128"/>
                <a:cs typeface="Rockwell" charset="0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9pPr>
          </a:lstStyle>
          <a:p>
            <a:r>
              <a:rPr lang="en-GB" dirty="0" smtClean="0">
                <a:solidFill>
                  <a:schemeClr val="tx1"/>
                </a:solidFill>
              </a:rPr>
              <a:t>Are the lines the same?</a:t>
            </a:r>
            <a:endParaRPr lang="en-GB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AP slides">
  <a:themeElements>
    <a:clrScheme name="Custom 1">
      <a:dk1>
        <a:sysClr val="windowText" lastClr="000000"/>
      </a:dk1>
      <a:lt1>
        <a:sysClr val="window" lastClr="FFFFFF"/>
      </a:lt1>
      <a:dk2>
        <a:srgbClr val="710E0E"/>
      </a:dk2>
      <a:lt2>
        <a:srgbClr val="FFFCF2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MAP slides.pot</Template>
  <TotalTime>5098</TotalTime>
  <Words>293</Words>
  <Application>Microsoft Office PowerPoint</Application>
  <PresentationFormat>On-screen Show (4:3)</PresentationFormat>
  <Paragraphs>60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Arial</vt:lpstr>
      <vt:lpstr>MS PGothic</vt:lpstr>
      <vt:lpstr>Rockwell</vt:lpstr>
      <vt:lpstr>Times New Roman</vt:lpstr>
      <vt:lpstr>Calibri</vt:lpstr>
      <vt:lpstr>MAP slides</vt:lpstr>
      <vt:lpstr>Are the lines the same?</vt:lpstr>
      <vt:lpstr>Let’s plot them!</vt:lpstr>
      <vt:lpstr>Let’s plot them!</vt:lpstr>
      <vt:lpstr>Are these triangles similar?</vt:lpstr>
      <vt:lpstr>Working Together</vt:lpstr>
      <vt:lpstr>Cards A and G</vt:lpstr>
      <vt:lpstr>Cards B and K</vt:lpstr>
      <vt:lpstr>Cards C and H</vt:lpstr>
      <vt:lpstr>Cards D and J</vt:lpstr>
      <vt:lpstr>Cards E and I</vt:lpstr>
      <vt:lpstr>Cards F and L</vt:lpstr>
    </vt:vector>
  </TitlesOfParts>
  <Company>University of Nottingham</Company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Solving Linear Equations in Two Variables</dc:title>
  <dc:creator>Daniel</dc:creator>
  <cp:lastModifiedBy>Warden, M</cp:lastModifiedBy>
  <cp:revision>115</cp:revision>
  <cp:lastPrinted>2014-03-06T15:10:25Z</cp:lastPrinted>
  <dcterms:created xsi:type="dcterms:W3CDTF">2011-01-17T10:52:53Z</dcterms:created>
  <dcterms:modified xsi:type="dcterms:W3CDTF">2017-11-20T19:08:27Z</dcterms:modified>
</cp:coreProperties>
</file>