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364" r:id="rId2"/>
    <p:sldId id="365" r:id="rId3"/>
    <p:sldId id="354" r:id="rId4"/>
    <p:sldId id="363" r:id="rId5"/>
    <p:sldId id="359" r:id="rId6"/>
    <p:sldId id="360" r:id="rId7"/>
    <p:sldId id="361" r:id="rId8"/>
    <p:sldId id="355" r:id="rId9"/>
    <p:sldId id="362" r:id="rId10"/>
    <p:sldId id="356" r:id="rId11"/>
    <p:sldId id="357" r:id="rId12"/>
    <p:sldId id="325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299" r:id="rId23"/>
    <p:sldId id="300" r:id="rId24"/>
    <p:sldId id="317" r:id="rId25"/>
    <p:sldId id="358" r:id="rId26"/>
    <p:sldId id="302" r:id="rId27"/>
    <p:sldId id="294" r:id="rId28"/>
    <p:sldId id="305" r:id="rId29"/>
    <p:sldId id="307" r:id="rId30"/>
    <p:sldId id="311" r:id="rId31"/>
    <p:sldId id="313" r:id="rId32"/>
    <p:sldId id="314" r:id="rId33"/>
    <p:sldId id="315" r:id="rId34"/>
    <p:sldId id="31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46" autoAdjust="0"/>
    <p:restoredTop sz="94660"/>
  </p:normalViewPr>
  <p:slideViewPr>
    <p:cSldViewPr>
      <p:cViewPr>
        <p:scale>
          <a:sx n="76" d="100"/>
          <a:sy n="76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C8A7F-1FE2-469F-8663-47D17E4EFC61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4D768-42B0-4BC8-9BCE-CA8BBB792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265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6BD44F-AFF7-4E0E-826B-C34F9327E168}" type="slidenum">
              <a:rPr lang="en-GB"/>
              <a:pPr/>
              <a:t>22</a:t>
            </a:fld>
            <a:endParaRPr lang="en-GB"/>
          </a:p>
        </p:txBody>
      </p:sp>
      <p:sp>
        <p:nvSpPr>
          <p:cNvPr id="43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when we construct a table of values, the value of </a:t>
            </a:r>
            <a:r>
              <a:rPr lang="en-US" i="1" dirty="0"/>
              <a:t>y</a:t>
            </a:r>
            <a:r>
              <a:rPr lang="en-US" dirty="0"/>
              <a:t> </a:t>
            </a:r>
            <a:r>
              <a:rPr lang="en-US" i="1" dirty="0"/>
              <a:t>depends</a:t>
            </a:r>
            <a:r>
              <a:rPr lang="en-US" dirty="0"/>
              <a:t> on the value of </a:t>
            </a:r>
            <a:r>
              <a:rPr lang="en-US" i="1" dirty="0"/>
              <a:t>x</a:t>
            </a:r>
            <a:r>
              <a:rPr lang="en-US" dirty="0"/>
              <a:t>. That means that we choose the values for </a:t>
            </a:r>
            <a:r>
              <a:rPr lang="en-US" i="1" dirty="0"/>
              <a:t>x</a:t>
            </a:r>
            <a:r>
              <a:rPr lang="en-US" dirty="0"/>
              <a:t> and substitute them into the equation to get the corresponding value for </a:t>
            </a:r>
            <a:r>
              <a:rPr lang="en-US" i="1" dirty="0"/>
              <a:t>y</a:t>
            </a:r>
            <a:r>
              <a:rPr lang="en-US" dirty="0"/>
              <a:t>.</a:t>
            </a:r>
          </a:p>
          <a:p>
            <a:r>
              <a:rPr lang="en-US" dirty="0"/>
              <a:t>The minimum number of points needed to draw a straight line is two, however, it is best to plot several points to ensure that no mistakes have been made.</a:t>
            </a:r>
          </a:p>
          <a:p>
            <a:r>
              <a:rPr lang="en-US" dirty="0"/>
              <a:t>The points given by the table can then be plotted to give the graph of the required function.</a:t>
            </a:r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10BC6A-1399-4EEE-B792-86D8E58EDFFF}" type="slidenum">
              <a:rPr lang="en-GB"/>
              <a:pPr/>
              <a:t>23</a:t>
            </a:fld>
            <a:endParaRPr lang="en-GB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slide summarizes the steps required to plot a graph using a table of values.</a:t>
            </a:r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10BC6A-1399-4EEE-B792-86D8E58EDFFF}" type="slidenum">
              <a:rPr lang="en-GB"/>
              <a:pPr/>
              <a:t>24</a:t>
            </a:fld>
            <a:endParaRPr lang="en-GB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slide summarizes the steps required to plot a graph using a table of values.</a:t>
            </a:r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C0C89BE-23BA-49BF-AF4D-661AF53B8BD6}" type="datetimeFigureOut">
              <a:rPr lang="en-GB" smtClean="0"/>
              <a:t>01/11/2017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er.desmos.com/activitybuilder/custom/5600a8bde795241d066837b8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er.desmos.com/activitybuilder/custom/5600a8bde795241d066837b8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387" name="Rectangle 2"/>
              <p:cNvSpPr txBox="1">
                <a:spLocks noChangeArrowheads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GB" altLang="en-US" sz="3600" dirty="0" smtClean="0">
                    <a:solidFill>
                      <a:srgbClr val="0D0D0D"/>
                    </a:solidFill>
                    <a:latin typeface="Calibri" pitchFamily="34" charset="0"/>
                  </a:rPr>
                  <a:t>Show me…</a:t>
                </a:r>
              </a:p>
              <a:p>
                <a:pPr algn="ctr" eaLnBrk="1" hangingPunct="1"/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>A coordinate on the line </a:t>
                </a:r>
                <a14:m>
                  <m:oMath xmlns:m="http://schemas.openxmlformats.org/officeDocument/2006/math"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𝑥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=2</m:t>
                    </m:r>
                  </m:oMath>
                </a14:m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/>
                </a:r>
                <a:b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</a:br>
                <a:endParaRPr lang="en-US" altLang="en-US" sz="3600" dirty="0">
                  <a:solidFill>
                    <a:srgbClr val="0D0D0D"/>
                  </a:solidFill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1638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blipFill rotWithShape="1">
                <a:blip r:embed="rId3"/>
                <a:stretch>
                  <a:fillRect t="-62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84321" y="1658938"/>
            <a:ext cx="7133357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>
                <a:solidFill>
                  <a:srgbClr val="0D0D0D"/>
                </a:solidFill>
                <a:latin typeface="Calibri" pitchFamily="34" charset="0"/>
              </a:rPr>
              <a:t>Remember what that equation means…</a:t>
            </a:r>
            <a:endParaRPr lang="en-US" altLang="en-US" sz="3200" dirty="0">
              <a:solidFill>
                <a:srgbClr val="0D0D0D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/>
              <p:cNvSpPr/>
              <p:nvPr/>
            </p:nvSpPr>
            <p:spPr>
              <a:xfrm>
                <a:off x="2390759" y="2636912"/>
                <a:ext cx="4320480" cy="694878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-coordinate = 2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9" y="2636912"/>
                <a:ext cx="4320480" cy="694878"/>
              </a:xfrm>
              <a:prstGeom prst="roundRect">
                <a:avLst/>
              </a:prstGeom>
              <a:blipFill rotWithShape="1">
                <a:blip r:embed="rId4"/>
                <a:stretch>
                  <a:fillRect b="-93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00320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387" name="Rectangle 2"/>
              <p:cNvSpPr txBox="1">
                <a:spLocks noChangeArrowheads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GB" altLang="en-US" sz="3600" dirty="0" smtClean="0">
                    <a:solidFill>
                      <a:srgbClr val="0D0D0D"/>
                    </a:solidFill>
                    <a:latin typeface="Calibri" pitchFamily="34" charset="0"/>
                  </a:rPr>
                  <a:t>Draw the </a:t>
                </a:r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>line </a:t>
                </a:r>
                <a14:m>
                  <m:oMath xmlns:m="http://schemas.openxmlformats.org/officeDocument/2006/math"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𝑥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=2</m:t>
                    </m:r>
                    <m:r>
                      <a:rPr lang="en-GB" altLang="en-US" sz="3600" b="0" i="0" dirty="0" smtClean="0">
                        <a:solidFill>
                          <a:srgbClr val="0D0D0D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altLang="en-US" sz="3600" dirty="0" smtClean="0">
                    <a:solidFill>
                      <a:srgbClr val="0D0D0D"/>
                    </a:solidFill>
                    <a:latin typeface="Calibri" pitchFamily="34" charset="0"/>
                  </a:rPr>
                  <a:t>on your grids</a:t>
                </a:r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/>
                </a:r>
                <a:b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</a:br>
                <a:endParaRPr lang="en-US" altLang="en-US" sz="3600" dirty="0">
                  <a:solidFill>
                    <a:srgbClr val="0D0D0D"/>
                  </a:solidFill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1638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blipFill rotWithShape="1">
                <a:blip r:embed="rId3"/>
                <a:stretch>
                  <a:fillRect t="-62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19551"/>
            <a:ext cx="6029325" cy="528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V="1">
            <a:off x="5292080" y="1557338"/>
            <a:ext cx="0" cy="489599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6549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387" name="Rectangle 2"/>
              <p:cNvSpPr txBox="1">
                <a:spLocks noChangeArrowheads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>Show me…</a:t>
                </a:r>
              </a:p>
              <a:p>
                <a:pPr algn="ctr" eaLnBrk="1" hangingPunct="1"/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>A coordinate on the line </a:t>
                </a:r>
                <a14:m>
                  <m:oMath xmlns:m="http://schemas.openxmlformats.org/officeDocument/2006/math"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𝑥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+ 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𝑦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= 6</m:t>
                    </m:r>
                  </m:oMath>
                </a14:m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/>
                </a:r>
                <a:b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</a:br>
                <a:endParaRPr lang="en-US" altLang="en-US" sz="3600" dirty="0">
                  <a:solidFill>
                    <a:srgbClr val="0D0D0D"/>
                  </a:solidFill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1638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blipFill rotWithShape="1">
                <a:blip r:embed="rId3"/>
                <a:stretch>
                  <a:fillRect t="-62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61006" y="1658938"/>
            <a:ext cx="557998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>
                <a:solidFill>
                  <a:srgbClr val="0D0D0D"/>
                </a:solidFill>
                <a:latin typeface="Calibri" pitchFamily="34" charset="0"/>
              </a:rPr>
              <a:t>What do you think it means?</a:t>
            </a:r>
            <a:endParaRPr lang="en-US" altLang="en-US" sz="3200" dirty="0">
              <a:solidFill>
                <a:srgbClr val="0D0D0D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/>
              <p:cNvSpPr/>
              <p:nvPr/>
            </p:nvSpPr>
            <p:spPr>
              <a:xfrm>
                <a:off x="984321" y="2753474"/>
                <a:ext cx="7133357" cy="694878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-coordinate + 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-coordinate = 6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321" y="2753474"/>
                <a:ext cx="7133357" cy="694878"/>
              </a:xfrm>
              <a:prstGeom prst="roundRect">
                <a:avLst/>
              </a:prstGeom>
              <a:blipFill rotWithShape="1">
                <a:blip r:embed="rId4"/>
                <a:stretch>
                  <a:fillRect b="-93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629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387" name="Rectangle 2"/>
              <p:cNvSpPr txBox="1">
                <a:spLocks noChangeArrowheads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GB" altLang="en-US" sz="3600" dirty="0" smtClean="0">
                    <a:solidFill>
                      <a:srgbClr val="0D0D0D"/>
                    </a:solidFill>
                    <a:latin typeface="Calibri" pitchFamily="34" charset="0"/>
                  </a:rPr>
                  <a:t>Show me…</a:t>
                </a:r>
              </a:p>
              <a:p>
                <a:pPr algn="ctr" eaLnBrk="1" hangingPunct="1"/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>A coordinate on the line </a:t>
                </a:r>
                <a14:m>
                  <m:oMath xmlns:m="http://schemas.openxmlformats.org/officeDocument/2006/math"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𝑥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+ 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𝑦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= 6</m:t>
                    </m:r>
                  </m:oMath>
                </a14:m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/>
                </a:r>
                <a:b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</a:br>
                <a:endParaRPr lang="en-US" altLang="en-US" sz="3600" dirty="0">
                  <a:solidFill>
                    <a:srgbClr val="0D0D0D"/>
                  </a:solidFill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1638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blipFill rotWithShape="1">
                <a:blip r:embed="rId3"/>
                <a:stretch>
                  <a:fillRect t="-62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61006" y="1658938"/>
            <a:ext cx="557998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>
                <a:solidFill>
                  <a:srgbClr val="0D0D0D"/>
                </a:solidFill>
                <a:latin typeface="Calibri" pitchFamily="34" charset="0"/>
              </a:rPr>
              <a:t>What do you think it means?</a:t>
            </a:r>
            <a:endParaRPr lang="en-US" altLang="en-US" sz="3200" dirty="0">
              <a:solidFill>
                <a:srgbClr val="0D0D0D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/>
              <p:cNvSpPr/>
              <p:nvPr/>
            </p:nvSpPr>
            <p:spPr>
              <a:xfrm>
                <a:off x="984321" y="2753474"/>
                <a:ext cx="7133357" cy="694878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-coordinate + 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-coordinate = 6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321" y="2753474"/>
                <a:ext cx="7133357" cy="694878"/>
              </a:xfrm>
              <a:prstGeom prst="roundRect">
                <a:avLst/>
              </a:prstGeom>
              <a:blipFill rotWithShape="1">
                <a:blip r:embed="rId4"/>
                <a:stretch>
                  <a:fillRect b="-93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59990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387" name="Rectangle 2"/>
              <p:cNvSpPr txBox="1">
                <a:spLocks noChangeArrowheads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>Show me…</a:t>
                </a:r>
              </a:p>
              <a:p>
                <a:pPr algn="ctr" eaLnBrk="1" hangingPunct="1"/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>A coordinate on the line </a:t>
                </a:r>
                <a14:m>
                  <m:oMath xmlns:m="http://schemas.openxmlformats.org/officeDocument/2006/math"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𝑥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+ 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𝑦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= 6</m:t>
                    </m:r>
                  </m:oMath>
                </a14:m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/>
                </a:r>
                <a:b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</a:br>
                <a:endParaRPr lang="en-US" altLang="en-US" sz="3600" dirty="0">
                  <a:solidFill>
                    <a:srgbClr val="0D0D0D"/>
                  </a:solidFill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1638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blipFill rotWithShape="1">
                <a:blip r:embed="rId3"/>
                <a:stretch>
                  <a:fillRect t="-62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95536" y="1658938"/>
            <a:ext cx="842493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>
                <a:solidFill>
                  <a:srgbClr val="0D0D0D"/>
                </a:solidFill>
                <a:latin typeface="Calibri" pitchFamily="34" charset="0"/>
              </a:rPr>
              <a:t>Choose three coordinates from around the room and plot them on your grid.</a:t>
            </a:r>
            <a:endParaRPr lang="en-US" altLang="en-US" sz="3200" dirty="0">
              <a:solidFill>
                <a:srgbClr val="0D0D0D"/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327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387" name="Rectangle 2"/>
              <p:cNvSpPr txBox="1">
                <a:spLocks noChangeArrowheads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>Show me…</a:t>
                </a:r>
              </a:p>
              <a:p>
                <a:pPr algn="ctr" eaLnBrk="1" hangingPunct="1"/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>A coordinate on the line </a:t>
                </a:r>
                <a14:m>
                  <m:oMath xmlns:m="http://schemas.openxmlformats.org/officeDocument/2006/math"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𝑥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+ 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𝑦</m:t>
                    </m:r>
                    <m:r>
                      <a:rPr lang="en-GB" altLang="en-US" sz="3600" i="1" dirty="0" smtClean="0">
                        <a:solidFill>
                          <a:srgbClr val="0D0D0D"/>
                        </a:solidFill>
                        <a:latin typeface="Cambria Math"/>
                      </a:rPr>
                      <m:t> = 6</m:t>
                    </m:r>
                  </m:oMath>
                </a14:m>
                <a: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  <a:t/>
                </a:r>
                <a:br>
                  <a:rPr lang="en-GB" altLang="en-US" sz="3600" dirty="0">
                    <a:solidFill>
                      <a:srgbClr val="0D0D0D"/>
                    </a:solidFill>
                    <a:latin typeface="Calibri" pitchFamily="34" charset="0"/>
                  </a:rPr>
                </a:br>
                <a:endParaRPr lang="en-US" altLang="en-US" sz="3600" dirty="0">
                  <a:solidFill>
                    <a:srgbClr val="0D0D0D"/>
                  </a:solidFill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1638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188913"/>
                <a:ext cx="8429625" cy="1470025"/>
              </a:xfrm>
              <a:prstGeom prst="rect">
                <a:avLst/>
              </a:prstGeom>
              <a:blipFill rotWithShape="1">
                <a:blip r:embed="rId3"/>
                <a:stretch>
                  <a:fillRect t="-62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19551"/>
            <a:ext cx="6029325" cy="528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 flipV="1">
            <a:off x="3851920" y="1557338"/>
            <a:ext cx="3672408" cy="36718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48605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 txBox="1">
            <a:spLocks noChangeArrowheads="1"/>
          </p:cNvSpPr>
          <p:nvPr/>
        </p:nvSpPr>
        <p:spPr bwMode="auto">
          <a:xfrm>
            <a:off x="179388" y="188913"/>
            <a:ext cx="842962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600">
                <a:solidFill>
                  <a:srgbClr val="0D0D0D"/>
                </a:solidFill>
                <a:latin typeface="Calibri" pitchFamily="34" charset="0"/>
              </a:rPr>
              <a:t>Show me…</a:t>
            </a:r>
          </a:p>
          <a:p>
            <a:pPr algn="ctr" eaLnBrk="1" hangingPunct="1"/>
            <a:r>
              <a:rPr lang="en-GB" altLang="en-US" sz="3600">
                <a:solidFill>
                  <a:srgbClr val="0D0D0D"/>
                </a:solidFill>
                <a:latin typeface="Calibri" pitchFamily="34" charset="0"/>
              </a:rPr>
              <a:t>A coordinate on the line y = 2x</a:t>
            </a:r>
            <a:endParaRPr lang="en-US" altLang="en-US" sz="3600">
              <a:solidFill>
                <a:srgbClr val="0D0D0D"/>
              </a:solidFill>
              <a:latin typeface="Calibri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761006" y="1658938"/>
            <a:ext cx="557998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>
                <a:solidFill>
                  <a:srgbClr val="0D0D0D"/>
                </a:solidFill>
                <a:latin typeface="Calibri" pitchFamily="34" charset="0"/>
              </a:rPr>
              <a:t>What do you think it means?</a:t>
            </a:r>
            <a:endParaRPr lang="en-US" altLang="en-US" sz="3200" dirty="0">
              <a:solidFill>
                <a:srgbClr val="0D0D0D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984321" y="2753474"/>
                <a:ext cx="7133357" cy="694878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-coordinate = double 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-coordinate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321" y="2753474"/>
                <a:ext cx="7133357" cy="694878"/>
              </a:xfrm>
              <a:prstGeom prst="roundRect">
                <a:avLst/>
              </a:prstGeom>
              <a:blipFill rotWithShape="1">
                <a:blip r:embed="rId3"/>
                <a:stretch>
                  <a:fillRect l="-681" r="-681" b="-93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3880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341438"/>
            <a:ext cx="6029325" cy="528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Rectangle 2"/>
          <p:cNvSpPr txBox="1">
            <a:spLocks noChangeArrowheads="1"/>
          </p:cNvSpPr>
          <p:nvPr/>
        </p:nvSpPr>
        <p:spPr bwMode="auto">
          <a:xfrm>
            <a:off x="179388" y="188913"/>
            <a:ext cx="842962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600" dirty="0">
                <a:solidFill>
                  <a:srgbClr val="0D0D0D"/>
                </a:solidFill>
                <a:latin typeface="Calibri" pitchFamily="34" charset="0"/>
              </a:rPr>
              <a:t>Show me…</a:t>
            </a:r>
          </a:p>
          <a:p>
            <a:pPr algn="ctr" eaLnBrk="1" hangingPunct="1"/>
            <a:r>
              <a:rPr lang="en-GB" altLang="en-US" sz="3600" dirty="0">
                <a:solidFill>
                  <a:srgbClr val="0D0D0D"/>
                </a:solidFill>
                <a:latin typeface="Calibri" pitchFamily="34" charset="0"/>
              </a:rPr>
              <a:t>A coordinate on the line y = 2x</a:t>
            </a:r>
            <a:endParaRPr lang="en-US" altLang="en-US" sz="3600" dirty="0">
              <a:solidFill>
                <a:srgbClr val="0D0D0D"/>
              </a:solidFill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2124075" y="1557338"/>
            <a:ext cx="2270125" cy="48244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940152" y="1658938"/>
            <a:ext cx="2952327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>
                <a:solidFill>
                  <a:srgbClr val="0D0D0D"/>
                </a:solidFill>
                <a:latin typeface="Calibri" pitchFamily="34" charset="0"/>
              </a:rPr>
              <a:t>Choose three coordinates from around the room and plot them on your grid.</a:t>
            </a:r>
            <a:endParaRPr lang="en-US" altLang="en-US" sz="3200" dirty="0">
              <a:solidFill>
                <a:srgbClr val="0D0D0D"/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466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 txBox="1">
            <a:spLocks noChangeArrowheads="1"/>
          </p:cNvSpPr>
          <p:nvPr/>
        </p:nvSpPr>
        <p:spPr bwMode="auto">
          <a:xfrm>
            <a:off x="179388" y="188913"/>
            <a:ext cx="842962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600">
                <a:solidFill>
                  <a:srgbClr val="0D0D0D"/>
                </a:solidFill>
                <a:latin typeface="Calibri" pitchFamily="34" charset="0"/>
              </a:rPr>
              <a:t>Show me…</a:t>
            </a:r>
          </a:p>
          <a:p>
            <a:pPr algn="ctr" eaLnBrk="1" hangingPunct="1"/>
            <a:r>
              <a:rPr lang="en-GB" altLang="en-US" sz="3600">
                <a:solidFill>
                  <a:srgbClr val="0D0D0D"/>
                </a:solidFill>
                <a:latin typeface="Calibri" pitchFamily="34" charset="0"/>
              </a:rPr>
              <a:t>A coordinate on the line y = x + 3</a:t>
            </a:r>
            <a:endParaRPr lang="en-US" altLang="en-US" sz="3600">
              <a:solidFill>
                <a:srgbClr val="0D0D0D"/>
              </a:solidFill>
              <a:latin typeface="Calibri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984321" y="1658938"/>
            <a:ext cx="7476111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>
                <a:solidFill>
                  <a:srgbClr val="0D0D0D"/>
                </a:solidFill>
                <a:latin typeface="Calibri" pitchFamily="34" charset="0"/>
              </a:rPr>
              <a:t>What do you think this equation means?</a:t>
            </a:r>
            <a:endParaRPr lang="en-US" altLang="en-US" sz="3200" dirty="0">
              <a:solidFill>
                <a:srgbClr val="0D0D0D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1155697" y="2615423"/>
                <a:ext cx="7133357" cy="694878"/>
              </a:xfrm>
              <a:prstGeom prst="round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-coordinate = 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-coordinate + 3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697" y="2615423"/>
                <a:ext cx="7133357" cy="694878"/>
              </a:xfrm>
              <a:prstGeom prst="roundRect">
                <a:avLst/>
              </a:prstGeom>
              <a:blipFill rotWithShape="1">
                <a:blip r:embed="rId3"/>
                <a:stretch>
                  <a:fillRect b="-1016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8734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341438"/>
            <a:ext cx="6029325" cy="528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5" name="Rectangle 2"/>
          <p:cNvSpPr txBox="1">
            <a:spLocks noChangeArrowheads="1"/>
          </p:cNvSpPr>
          <p:nvPr/>
        </p:nvSpPr>
        <p:spPr bwMode="auto">
          <a:xfrm>
            <a:off x="179388" y="188913"/>
            <a:ext cx="842962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600">
                <a:solidFill>
                  <a:srgbClr val="0D0D0D"/>
                </a:solidFill>
                <a:latin typeface="Calibri" pitchFamily="34" charset="0"/>
              </a:rPr>
              <a:t>Show me…</a:t>
            </a:r>
          </a:p>
          <a:p>
            <a:pPr algn="ctr" eaLnBrk="1" hangingPunct="1"/>
            <a:r>
              <a:rPr lang="en-GB" altLang="en-US" sz="3600">
                <a:solidFill>
                  <a:srgbClr val="0D0D0D"/>
                </a:solidFill>
                <a:latin typeface="Calibri" pitchFamily="34" charset="0"/>
              </a:rPr>
              <a:t>A coordinate on the line y = x + 3</a:t>
            </a:r>
            <a:endParaRPr lang="en-US" altLang="en-US" sz="3600">
              <a:solidFill>
                <a:srgbClr val="0D0D0D"/>
              </a:solidFill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23850" y="1557338"/>
            <a:ext cx="4608513" cy="46085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940152" y="1658938"/>
            <a:ext cx="2952327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>
                <a:solidFill>
                  <a:srgbClr val="0D0D0D"/>
                </a:solidFill>
                <a:latin typeface="Calibri" pitchFamily="34" charset="0"/>
              </a:rPr>
              <a:t>Choose three coordinates from around the room and plot them on your grid.</a:t>
            </a:r>
            <a:endParaRPr lang="en-US" altLang="en-US" sz="3200" dirty="0">
              <a:solidFill>
                <a:srgbClr val="0D0D0D"/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320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341438"/>
            <a:ext cx="6029325" cy="528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Rectangle 2"/>
          <p:cNvSpPr txBox="1">
            <a:spLocks noChangeArrowheads="1"/>
          </p:cNvSpPr>
          <p:nvPr/>
        </p:nvSpPr>
        <p:spPr bwMode="auto">
          <a:xfrm>
            <a:off x="179388" y="188913"/>
            <a:ext cx="842962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600">
                <a:solidFill>
                  <a:srgbClr val="0D0D0D"/>
                </a:solidFill>
                <a:latin typeface="Calibri" pitchFamily="34" charset="0"/>
              </a:rPr>
              <a:t>Show me…</a:t>
            </a:r>
          </a:p>
          <a:p>
            <a:pPr algn="ctr" eaLnBrk="1" hangingPunct="1"/>
            <a:r>
              <a:rPr lang="en-GB" altLang="en-US" sz="3600">
                <a:solidFill>
                  <a:srgbClr val="0D0D0D"/>
                </a:solidFill>
                <a:latin typeface="Calibri" pitchFamily="34" charset="0"/>
              </a:rPr>
              <a:t>A coordinate on the line y = 2x + 3</a:t>
            </a:r>
            <a:endParaRPr lang="en-US" altLang="en-US" sz="3600">
              <a:solidFill>
                <a:srgbClr val="0D0D0D"/>
              </a:solidFill>
              <a:latin typeface="Calibri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725613" y="1628775"/>
            <a:ext cx="2270125" cy="4824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940152" y="1658938"/>
            <a:ext cx="2952327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>
                <a:solidFill>
                  <a:srgbClr val="0D0D0D"/>
                </a:solidFill>
                <a:latin typeface="Calibri" pitchFamily="34" charset="0"/>
              </a:rPr>
              <a:t>Choose three of your own coordinates and plot them on the grid.</a:t>
            </a:r>
            <a:endParaRPr lang="en-US" altLang="en-US" sz="3200" dirty="0">
              <a:solidFill>
                <a:srgbClr val="0D0D0D"/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33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>
                <a:latin typeface="Calibri" panose="020F0502020204030204" pitchFamily="34" charset="0"/>
              </a:rPr>
              <a:t>( 4 , 10)</a:t>
            </a:r>
            <a:r>
              <a:rPr lang="en-GB" sz="7200" dirty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>
                <a:latin typeface="Calibri" panose="020F0502020204030204" pitchFamily="34" charset="0"/>
              </a:rPr>
              <a:t>i</a:t>
            </a:r>
            <a:r>
              <a:rPr lang="en-US" sz="4000" dirty="0" smtClean="0">
                <a:latin typeface="Calibri" panose="020F0502020204030204" pitchFamily="34" charset="0"/>
              </a:rPr>
              <a:t>s </a:t>
            </a:r>
            <a:r>
              <a:rPr lang="en-US" sz="4000" dirty="0">
                <a:latin typeface="Calibri" panose="020F0502020204030204" pitchFamily="34" charset="0"/>
              </a:rPr>
              <a:t>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7200" dirty="0"/>
              <a:t> = 2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/>
              <a:t> + </a:t>
            </a:r>
            <a:r>
              <a:rPr lang="en-GB" sz="7200" dirty="0">
                <a:solidFill>
                  <a:srgbClr val="FF0000"/>
                </a:solidFill>
              </a:rPr>
              <a:t>?</a:t>
            </a:r>
          </a:p>
          <a:p>
            <a:pPr algn="ctr">
              <a:spcBef>
                <a:spcPct val="50000"/>
              </a:spcBef>
            </a:pP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 smtClean="0">
                <a:latin typeface="Calibri" panose="020F0502020204030204" pitchFamily="34" charset="0"/>
              </a:rPr>
              <a:t>( </a:t>
            </a:r>
            <a:r>
              <a:rPr lang="en-US" sz="7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?</a:t>
            </a:r>
            <a:r>
              <a:rPr lang="en-US" sz="7200" dirty="0" smtClean="0">
                <a:latin typeface="Calibri" panose="020F0502020204030204" pitchFamily="34" charset="0"/>
              </a:rPr>
              <a:t> , 24)</a:t>
            </a:r>
            <a:r>
              <a:rPr lang="en-GB" sz="7200" dirty="0" smtClean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>
                <a:latin typeface="Calibri" panose="020F0502020204030204" pitchFamily="34" charset="0"/>
              </a:rPr>
              <a:t>i</a:t>
            </a:r>
            <a:r>
              <a:rPr lang="en-US" sz="4000" dirty="0" smtClean="0">
                <a:latin typeface="Calibri" panose="020F0502020204030204" pitchFamily="34" charset="0"/>
              </a:rPr>
              <a:t>s </a:t>
            </a:r>
            <a:r>
              <a:rPr lang="en-US" sz="4000" dirty="0" smtClean="0">
                <a:latin typeface="Calibri" panose="020F0502020204030204" pitchFamily="34" charset="0"/>
              </a:rPr>
              <a:t>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7200" dirty="0" smtClean="0"/>
              <a:t> = 2</a:t>
            </a: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7200" dirty="0" smtClean="0">
              <a:solidFill>
                <a:srgbClr val="FF0000"/>
              </a:solidFill>
            </a:endParaRPr>
          </a:p>
          <a:p>
            <a:pPr algn="ctr">
              <a:spcBef>
                <a:spcPct val="50000"/>
              </a:spcBef>
            </a:pP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12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4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 smtClean="0">
                <a:latin typeface="Calibri" panose="020F0502020204030204" pitchFamily="34" charset="0"/>
              </a:rPr>
              <a:t>( 17 , 35)</a:t>
            </a:r>
            <a:r>
              <a:rPr lang="en-GB" sz="7200" dirty="0" smtClean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>
                <a:latin typeface="Calibri" panose="020F0502020204030204" pitchFamily="34" charset="0"/>
              </a:rPr>
              <a:t>i</a:t>
            </a:r>
            <a:r>
              <a:rPr lang="en-US" sz="4000" dirty="0" smtClean="0">
                <a:latin typeface="Calibri" panose="020F0502020204030204" pitchFamily="34" charset="0"/>
              </a:rPr>
              <a:t>s </a:t>
            </a:r>
            <a:r>
              <a:rPr lang="en-US" sz="4000" dirty="0" smtClean="0">
                <a:latin typeface="Calibri" panose="020F0502020204030204" pitchFamily="34" charset="0"/>
              </a:rPr>
              <a:t>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7200" dirty="0" smtClean="0"/>
              <a:t> = </a:t>
            </a: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GB" sz="72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GB" sz="7200" dirty="0" smtClean="0">
              <a:solidFill>
                <a:srgbClr val="FF0000"/>
              </a:solidFill>
            </a:endParaRPr>
          </a:p>
          <a:p>
            <a:pPr algn="ctr">
              <a:spcBef>
                <a:spcPct val="50000"/>
              </a:spcBef>
            </a:pP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18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18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 smtClean="0">
                <a:latin typeface="Calibri" panose="020F0502020204030204" pitchFamily="34" charset="0"/>
              </a:rPr>
              <a:t>( 8 , </a:t>
            </a:r>
            <a:r>
              <a:rPr lang="en-US" sz="7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?</a:t>
            </a:r>
            <a:r>
              <a:rPr lang="en-US" sz="7200" dirty="0" smtClean="0">
                <a:latin typeface="Calibri" panose="020F0502020204030204" pitchFamily="34" charset="0"/>
              </a:rPr>
              <a:t>)</a:t>
            </a:r>
            <a:r>
              <a:rPr lang="en-GB" sz="7200" dirty="0" smtClean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>
                <a:latin typeface="Calibri" panose="020F0502020204030204" pitchFamily="34" charset="0"/>
              </a:rPr>
              <a:t>i</a:t>
            </a:r>
            <a:r>
              <a:rPr lang="en-US" sz="4000" dirty="0" smtClean="0">
                <a:latin typeface="Calibri" panose="020F0502020204030204" pitchFamily="34" charset="0"/>
              </a:rPr>
              <a:t>s </a:t>
            </a:r>
            <a:r>
              <a:rPr lang="en-US" sz="4000" dirty="0" smtClean="0">
                <a:latin typeface="Calibri" panose="020F0502020204030204" pitchFamily="34" charset="0"/>
              </a:rPr>
              <a:t>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7200" dirty="0" smtClean="0"/>
              <a:t> = 3</a:t>
            </a: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- 1</a:t>
            </a:r>
            <a:endParaRPr lang="en-GB" sz="7200" dirty="0" smtClean="0"/>
          </a:p>
          <a:p>
            <a:pPr algn="ctr">
              <a:spcBef>
                <a:spcPct val="50000"/>
              </a:spcBef>
            </a:pP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23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36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 smtClean="0">
                <a:latin typeface="Calibri" panose="020F0502020204030204" pitchFamily="34" charset="0"/>
              </a:rPr>
              <a:t>( </a:t>
            </a:r>
            <a:r>
              <a:rPr lang="en-US" sz="7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?</a:t>
            </a:r>
            <a:r>
              <a:rPr lang="en-US" sz="7200" dirty="0" smtClean="0">
                <a:latin typeface="Calibri" panose="020F0502020204030204" pitchFamily="34" charset="0"/>
              </a:rPr>
              <a:t> , 7)</a:t>
            </a:r>
            <a:r>
              <a:rPr lang="en-GB" sz="7200" dirty="0" smtClean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>
                <a:latin typeface="Calibri" panose="020F0502020204030204" pitchFamily="34" charset="0"/>
              </a:rPr>
              <a:t>i</a:t>
            </a:r>
            <a:r>
              <a:rPr lang="en-US" sz="4000" dirty="0" smtClean="0">
                <a:latin typeface="Calibri" panose="020F0502020204030204" pitchFamily="34" charset="0"/>
              </a:rPr>
              <a:t>s </a:t>
            </a:r>
            <a:r>
              <a:rPr lang="en-US" sz="4000" dirty="0" smtClean="0">
                <a:latin typeface="Calibri" panose="020F0502020204030204" pitchFamily="34" charset="0"/>
              </a:rPr>
              <a:t>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7200" dirty="0" smtClean="0"/>
              <a:t> = </a:t>
            </a: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- 3</a:t>
            </a:r>
            <a:endParaRPr lang="en-GB" sz="7200" dirty="0" smtClean="0"/>
          </a:p>
          <a:p>
            <a:pPr algn="ctr">
              <a:spcBef>
                <a:spcPct val="50000"/>
              </a:spcBef>
            </a:pP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48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 smtClean="0">
                <a:latin typeface="Calibri" panose="020F0502020204030204" pitchFamily="34" charset="0"/>
              </a:rPr>
              <a:t>( </a:t>
            </a:r>
            <a:r>
              <a:rPr lang="en-US" sz="7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?</a:t>
            </a:r>
            <a:r>
              <a:rPr lang="en-US" sz="7200" dirty="0" smtClean="0">
                <a:latin typeface="Calibri" panose="020F0502020204030204" pitchFamily="34" charset="0"/>
              </a:rPr>
              <a:t> , ½ )</a:t>
            </a:r>
            <a:r>
              <a:rPr lang="en-GB" sz="7200" dirty="0" smtClean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>
                <a:latin typeface="Calibri" panose="020F0502020204030204" pitchFamily="34" charset="0"/>
              </a:rPr>
              <a:t>i</a:t>
            </a:r>
            <a:r>
              <a:rPr lang="en-US" sz="4000" dirty="0" smtClean="0">
                <a:latin typeface="Calibri" panose="020F0502020204030204" pitchFamily="34" charset="0"/>
              </a:rPr>
              <a:t>s </a:t>
            </a:r>
            <a:r>
              <a:rPr lang="en-US" sz="4000" dirty="0" smtClean="0">
                <a:latin typeface="Calibri" panose="020F0502020204030204" pitchFamily="34" charset="0"/>
              </a:rPr>
              <a:t>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2y</a:t>
            </a:r>
            <a:r>
              <a:rPr lang="en-GB" sz="7200" dirty="0" smtClean="0"/>
              <a:t> = </a:t>
            </a: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7200" dirty="0" smtClean="0"/>
          </a:p>
          <a:p>
            <a:pPr algn="ctr">
              <a:spcBef>
                <a:spcPct val="50000"/>
              </a:spcBef>
            </a:pP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4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 smtClean="0">
                <a:latin typeface="Calibri" panose="020F0502020204030204" pitchFamily="34" charset="0"/>
              </a:rPr>
              <a:t>( 4 , 12 )</a:t>
            </a:r>
            <a:r>
              <a:rPr lang="en-GB" sz="7200" dirty="0" smtClean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>
                <a:latin typeface="Calibri" panose="020F0502020204030204" pitchFamily="34" charset="0"/>
              </a:rPr>
              <a:t>i</a:t>
            </a:r>
            <a:r>
              <a:rPr lang="en-US" sz="4000" dirty="0" smtClean="0">
                <a:latin typeface="Calibri" panose="020F0502020204030204" pitchFamily="34" charset="0"/>
              </a:rPr>
              <a:t>s </a:t>
            </a:r>
            <a:r>
              <a:rPr lang="en-US" sz="4000" dirty="0" smtClean="0">
                <a:latin typeface="Calibri" panose="020F0502020204030204" pitchFamily="34" charset="0"/>
              </a:rPr>
              <a:t>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7200" dirty="0" smtClean="0"/>
              <a:t> = </a:t>
            </a:r>
            <a:r>
              <a:rPr lang="en-GB" sz="7200" dirty="0" smtClean="0">
                <a:solidFill>
                  <a:srgbClr val="FF0000"/>
                </a:solidFill>
              </a:rPr>
              <a:t>?</a:t>
            </a: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7200" dirty="0" smtClean="0"/>
          </a:p>
          <a:p>
            <a:pPr algn="ctr">
              <a:spcBef>
                <a:spcPct val="50000"/>
              </a:spcBef>
            </a:pP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25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 smtClean="0">
                <a:latin typeface="Calibri" panose="020F0502020204030204" pitchFamily="34" charset="0"/>
              </a:rPr>
              <a:t>( 14 , 1 )</a:t>
            </a:r>
            <a:r>
              <a:rPr lang="en-GB" sz="7200" dirty="0" smtClean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 smtClean="0">
                <a:latin typeface="Calibri" panose="020F0502020204030204" pitchFamily="34" charset="0"/>
              </a:rPr>
              <a:t>Is 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7200" dirty="0" smtClean="0"/>
              <a:t> = </a:t>
            </a: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GB" sz="72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GB" sz="7200" dirty="0" smtClean="0">
              <a:solidFill>
                <a:srgbClr val="FF0000"/>
              </a:solidFill>
            </a:endParaRPr>
          </a:p>
          <a:p>
            <a:pPr algn="ctr">
              <a:spcBef>
                <a:spcPct val="50000"/>
              </a:spcBef>
            </a:pP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13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5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600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 smtClean="0">
                <a:latin typeface="Calibri" panose="020F0502020204030204" pitchFamily="34" charset="0"/>
              </a:rPr>
              <a:t>( 3 , </a:t>
            </a:r>
            <a:r>
              <a:rPr lang="en-US" sz="7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?</a:t>
            </a:r>
            <a:r>
              <a:rPr lang="en-US" sz="7200" dirty="0" smtClean="0">
                <a:latin typeface="Calibri" panose="020F0502020204030204" pitchFamily="34" charset="0"/>
              </a:rPr>
              <a:t> )</a:t>
            </a:r>
            <a:r>
              <a:rPr lang="en-GB" sz="7200" dirty="0" smtClean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 smtClean="0">
                <a:latin typeface="Calibri" panose="020F0502020204030204" pitchFamily="34" charset="0"/>
              </a:rPr>
              <a:t>Is 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7200" dirty="0" smtClean="0"/>
              <a:t> = </a:t>
            </a:r>
            <a:r>
              <a:rPr lang="en-GB" sz="7200" dirty="0" smtClean="0">
                <a:latin typeface="Calibri" panose="020F0502020204030204" pitchFamily="34" charset="0"/>
              </a:rPr>
              <a:t>2</a:t>
            </a: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+ 5</a:t>
            </a:r>
            <a:endParaRPr lang="en-GB" sz="7200" dirty="0" smtClean="0"/>
          </a:p>
          <a:p>
            <a:pPr algn="ctr">
              <a:spcBef>
                <a:spcPct val="50000"/>
              </a:spcBef>
            </a:pP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11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39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81175" y="796925"/>
            <a:ext cx="4951413" cy="4860925"/>
          </a:xfrm>
          <a:prstGeom prst="rect">
            <a:avLst/>
          </a:prstGeom>
          <a:solidFill>
            <a:schemeClr val="bg1"/>
          </a:solidFill>
          <a:ln w="38100" cmpd="dbl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11456853" flipH="1" flipV="1">
            <a:off x="5619750" y="2806700"/>
            <a:ext cx="179388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11456853" flipH="1" flipV="1">
            <a:off x="5472113" y="3036888"/>
            <a:ext cx="179387" cy="1905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1" name="Arc 15"/>
          <p:cNvSpPr>
            <a:spLocks/>
          </p:cNvSpPr>
          <p:nvPr/>
        </p:nvSpPr>
        <p:spPr bwMode="auto">
          <a:xfrm flipH="1" flipV="1">
            <a:off x="5421313" y="2290763"/>
            <a:ext cx="454025" cy="579437"/>
          </a:xfrm>
          <a:custGeom>
            <a:avLst/>
            <a:gdLst>
              <a:gd name="G0" fmla="+- 0 0 0"/>
              <a:gd name="G1" fmla="+- 19833 0 0"/>
              <a:gd name="G2" fmla="+- 21600 0 0"/>
              <a:gd name="T0" fmla="*/ 8556 w 21542"/>
              <a:gd name="T1" fmla="*/ 0 h 19833"/>
              <a:gd name="T2" fmla="*/ 21542 w 21542"/>
              <a:gd name="T3" fmla="*/ 18251 h 19833"/>
              <a:gd name="T4" fmla="*/ 0 w 21542"/>
              <a:gd name="T5" fmla="*/ 19833 h 19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2" h="19833" fill="none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</a:path>
              <a:path w="21542" h="19833" stroke="0" extrusionOk="0">
                <a:moveTo>
                  <a:pt x="8556" y="-1"/>
                </a:moveTo>
                <a:cubicBezTo>
                  <a:pt x="15947" y="3188"/>
                  <a:pt x="20952" y="10222"/>
                  <a:pt x="21541" y="18251"/>
                </a:cubicBezTo>
                <a:lnTo>
                  <a:pt x="0" y="1983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111750" y="2127250"/>
            <a:ext cx="1169988" cy="2922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141538" y="1239838"/>
            <a:ext cx="459105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 dirty="0" smtClean="0">
                <a:latin typeface="Calibri" panose="020F0502020204030204" pitchFamily="34" charset="0"/>
              </a:rPr>
              <a:t>( 3 , 24 )</a:t>
            </a:r>
            <a:r>
              <a:rPr lang="en-GB" sz="7200" dirty="0" smtClean="0"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4000" dirty="0" smtClean="0">
                <a:latin typeface="Calibri" panose="020F0502020204030204" pitchFamily="34" charset="0"/>
              </a:rPr>
              <a:t>Is a coordinate on the line </a:t>
            </a:r>
          </a:p>
          <a:p>
            <a:pPr algn="ctr">
              <a:spcBef>
                <a:spcPct val="50000"/>
              </a:spcBef>
            </a:pP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7200" dirty="0" smtClean="0"/>
              <a:t> = </a:t>
            </a:r>
            <a:r>
              <a:rPr lang="en-GB" sz="7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?</a:t>
            </a:r>
            <a:r>
              <a:rPr lang="en-GB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7200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84168" y="364877"/>
            <a:ext cx="269979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coordinate on the line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536" y="341447"/>
            <a:ext cx="1043608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8</a:t>
            </a:r>
            <a:endParaRPr lang="en-GB" sz="4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94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648"/>
            <a:ext cx="8569325" cy="609600"/>
          </a:xfrm>
          <a:noFill/>
          <a:ln/>
        </p:spPr>
        <p:txBody>
          <a:bodyPr>
            <a:noAutofit/>
          </a:bodyPr>
          <a:lstStyle/>
          <a:p>
            <a:r>
              <a:rPr lang="en-GB" sz="3600" dirty="0">
                <a:latin typeface="Calibri" panose="020F0502020204030204" pitchFamily="34" charset="0"/>
              </a:rPr>
              <a:t>Plotting graphs of linear functions</a:t>
            </a:r>
          </a:p>
        </p:txBody>
      </p:sp>
      <p:sp>
        <p:nvSpPr>
          <p:cNvPr id="438277" name="Text Box 5"/>
          <p:cNvSpPr txBox="1">
            <a:spLocks noChangeArrowheads="1"/>
          </p:cNvSpPr>
          <p:nvPr/>
        </p:nvSpPr>
        <p:spPr bwMode="auto">
          <a:xfrm>
            <a:off x="303213" y="1143000"/>
            <a:ext cx="800258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Instead of just picking random coordinates to draw a line,  </a:t>
            </a:r>
            <a:r>
              <a:rPr lang="en-US" sz="2000" dirty="0">
                <a:latin typeface="Calibri" panose="020F0502020204030204" pitchFamily="34" charset="0"/>
              </a:rPr>
              <a:t>we can find </a:t>
            </a:r>
            <a:r>
              <a:rPr lang="en-US" sz="2000" dirty="0" smtClean="0">
                <a:latin typeface="Calibri" panose="020F0502020204030204" pitchFamily="34" charset="0"/>
              </a:rPr>
              <a:t>coordinates </a:t>
            </a:r>
            <a:r>
              <a:rPr lang="en-US" sz="2000" dirty="0">
                <a:latin typeface="Calibri" panose="020F0502020204030204" pitchFamily="34" charset="0"/>
              </a:rPr>
              <a:t>that obey the function by constructing a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table of values</a:t>
            </a:r>
            <a:r>
              <a:rPr lang="en-US" sz="2000" dirty="0">
                <a:latin typeface="Calibri" panose="020F0502020204030204" pitchFamily="34" charset="0"/>
              </a:rPr>
              <a:t>.</a:t>
            </a:r>
            <a:endParaRPr lang="en-GB" sz="2000" dirty="0">
              <a:latin typeface="Calibri" panose="020F0502020204030204" pitchFamily="34" charset="0"/>
            </a:endParaRPr>
          </a:p>
        </p:txBody>
      </p:sp>
      <p:sp>
        <p:nvSpPr>
          <p:cNvPr id="438278" name="Text Box 6"/>
          <p:cNvSpPr txBox="1">
            <a:spLocks noChangeArrowheads="1"/>
          </p:cNvSpPr>
          <p:nvPr/>
        </p:nvSpPr>
        <p:spPr bwMode="auto">
          <a:xfrm>
            <a:off x="303213" y="2108200"/>
            <a:ext cx="86582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Suppose we want to plot points that obey the function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279" name="Text Box 7"/>
          <p:cNvSpPr txBox="1">
            <a:spLocks noChangeArrowheads="1"/>
          </p:cNvSpPr>
          <p:nvPr/>
        </p:nvSpPr>
        <p:spPr bwMode="auto">
          <a:xfrm>
            <a:off x="3996331" y="2715533"/>
            <a:ext cx="1157689" cy="400110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i="1" dirty="0">
                <a:latin typeface="Calibri" panose="020F0502020204030204" pitchFamily="34" charset="0"/>
              </a:rPr>
              <a:t>y</a:t>
            </a:r>
            <a:r>
              <a:rPr lang="en-US" sz="2000" dirty="0">
                <a:latin typeface="Calibri" panose="020F0502020204030204" pitchFamily="34" charset="0"/>
              </a:rPr>
              <a:t> = 2</a:t>
            </a:r>
            <a:r>
              <a:rPr lang="en-US" sz="2000" i="1" dirty="0">
                <a:latin typeface="Calibri" panose="020F0502020204030204" pitchFamily="34" charset="0"/>
              </a:rPr>
              <a:t>x</a:t>
            </a:r>
            <a:r>
              <a:rPr lang="en-US" sz="2000" dirty="0">
                <a:latin typeface="Calibri" panose="020F0502020204030204" pitchFamily="34" charset="0"/>
              </a:rPr>
              <a:t> + 5</a:t>
            </a:r>
            <a:endParaRPr lang="en-GB" sz="2000" dirty="0">
              <a:latin typeface="Calibri" panose="020F0502020204030204" pitchFamily="34" charset="0"/>
            </a:endParaRPr>
          </a:p>
        </p:txBody>
      </p:sp>
      <p:sp>
        <p:nvSpPr>
          <p:cNvPr id="438280" name="Text Box 8"/>
          <p:cNvSpPr txBox="1">
            <a:spLocks noChangeArrowheads="1"/>
          </p:cNvSpPr>
          <p:nvPr/>
        </p:nvSpPr>
        <p:spPr bwMode="auto">
          <a:xfrm>
            <a:off x="343434" y="3284984"/>
            <a:ext cx="86026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</a:rPr>
              <a:t>We can use a table as </a:t>
            </a:r>
            <a:r>
              <a:rPr lang="en-US" sz="2000" dirty="0" smtClean="0">
                <a:latin typeface="Calibri" panose="020F0502020204030204" pitchFamily="34" charset="0"/>
              </a:rPr>
              <a:t>follows.</a:t>
            </a:r>
          </a:p>
          <a:p>
            <a:r>
              <a:rPr lang="en-US" sz="2000" dirty="0" smtClean="0">
                <a:latin typeface="Calibri" panose="020F0502020204030204" pitchFamily="34" charset="0"/>
              </a:rPr>
              <a:t>Substitute the values of x to find the value of y.</a:t>
            </a:r>
            <a:endParaRPr lang="en-GB" sz="2000" dirty="0">
              <a:latin typeface="Calibri" panose="020F0502020204030204" pitchFamily="34" charset="0"/>
            </a:endParaRPr>
          </a:p>
        </p:txBody>
      </p:sp>
      <p:grpSp>
        <p:nvGrpSpPr>
          <p:cNvPr id="438281" name="Group 9"/>
          <p:cNvGrpSpPr>
            <a:grpSpLocks/>
          </p:cNvGrpSpPr>
          <p:nvPr/>
        </p:nvGrpSpPr>
        <p:grpSpPr bwMode="auto">
          <a:xfrm>
            <a:off x="395288" y="4149725"/>
            <a:ext cx="8281987" cy="1009650"/>
            <a:chOff x="249" y="2614"/>
            <a:chExt cx="5217" cy="636"/>
          </a:xfrm>
        </p:grpSpPr>
        <p:sp>
          <p:nvSpPr>
            <p:cNvPr id="438282" name="Rectangle 10"/>
            <p:cNvSpPr>
              <a:spLocks noChangeArrowheads="1"/>
            </p:cNvSpPr>
            <p:nvPr/>
          </p:nvSpPr>
          <p:spPr bwMode="auto">
            <a:xfrm>
              <a:off x="249" y="2614"/>
              <a:ext cx="913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i="1">
                  <a:latin typeface="Calibri" panose="020F0502020204030204" pitchFamily="34" charset="0"/>
                </a:rPr>
                <a:t>x</a:t>
              </a:r>
              <a:endParaRPr lang="en-GB" sz="2000" i="1">
                <a:latin typeface="Calibri" panose="020F0502020204030204" pitchFamily="34" charset="0"/>
              </a:endParaRPr>
            </a:p>
          </p:txBody>
        </p:sp>
        <p:sp>
          <p:nvSpPr>
            <p:cNvPr id="438283" name="Rectangle 11"/>
            <p:cNvSpPr>
              <a:spLocks noChangeArrowheads="1"/>
            </p:cNvSpPr>
            <p:nvPr/>
          </p:nvSpPr>
          <p:spPr bwMode="auto">
            <a:xfrm>
              <a:off x="249" y="2932"/>
              <a:ext cx="913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438284" name="Rectangle 12"/>
            <p:cNvSpPr>
              <a:spLocks noChangeArrowheads="1"/>
            </p:cNvSpPr>
            <p:nvPr/>
          </p:nvSpPr>
          <p:spPr bwMode="auto">
            <a:xfrm>
              <a:off x="1162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–3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5" name="Rectangle 13"/>
            <p:cNvSpPr>
              <a:spLocks noChangeArrowheads="1"/>
            </p:cNvSpPr>
            <p:nvPr/>
          </p:nvSpPr>
          <p:spPr bwMode="auto">
            <a:xfrm>
              <a:off x="1777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–2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6" name="Rectangle 14"/>
            <p:cNvSpPr>
              <a:spLocks noChangeArrowheads="1"/>
            </p:cNvSpPr>
            <p:nvPr/>
          </p:nvSpPr>
          <p:spPr bwMode="auto">
            <a:xfrm>
              <a:off x="2392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–1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7" name="Rectangle 15"/>
            <p:cNvSpPr>
              <a:spLocks noChangeArrowheads="1"/>
            </p:cNvSpPr>
            <p:nvPr/>
          </p:nvSpPr>
          <p:spPr bwMode="auto">
            <a:xfrm>
              <a:off x="3007" y="2614"/>
              <a:ext cx="614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0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8" name="Rectangle 16"/>
            <p:cNvSpPr>
              <a:spLocks noChangeArrowheads="1"/>
            </p:cNvSpPr>
            <p:nvPr/>
          </p:nvSpPr>
          <p:spPr bwMode="auto">
            <a:xfrm>
              <a:off x="3621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1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89" name="Rectangle 17"/>
            <p:cNvSpPr>
              <a:spLocks noChangeArrowheads="1"/>
            </p:cNvSpPr>
            <p:nvPr/>
          </p:nvSpPr>
          <p:spPr bwMode="auto">
            <a:xfrm>
              <a:off x="4236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2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0" name="Rectangle 18"/>
            <p:cNvSpPr>
              <a:spLocks noChangeArrowheads="1"/>
            </p:cNvSpPr>
            <p:nvPr/>
          </p:nvSpPr>
          <p:spPr bwMode="auto">
            <a:xfrm>
              <a:off x="4851" y="2614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>
                  <a:latin typeface="Calibri" panose="020F0502020204030204" pitchFamily="34" charset="0"/>
                </a:rPr>
                <a:t>3</a:t>
              </a:r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1" name="Rectangle 19"/>
            <p:cNvSpPr>
              <a:spLocks noChangeArrowheads="1"/>
            </p:cNvSpPr>
            <p:nvPr/>
          </p:nvSpPr>
          <p:spPr bwMode="auto">
            <a:xfrm>
              <a:off x="1162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2" name="Rectangle 20"/>
            <p:cNvSpPr>
              <a:spLocks noChangeArrowheads="1"/>
            </p:cNvSpPr>
            <p:nvPr/>
          </p:nvSpPr>
          <p:spPr bwMode="auto">
            <a:xfrm>
              <a:off x="1777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3" name="Rectangle 21"/>
            <p:cNvSpPr>
              <a:spLocks noChangeArrowheads="1"/>
            </p:cNvSpPr>
            <p:nvPr/>
          </p:nvSpPr>
          <p:spPr bwMode="auto">
            <a:xfrm>
              <a:off x="2392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4" name="Rectangle 22"/>
            <p:cNvSpPr>
              <a:spLocks noChangeArrowheads="1"/>
            </p:cNvSpPr>
            <p:nvPr/>
          </p:nvSpPr>
          <p:spPr bwMode="auto">
            <a:xfrm>
              <a:off x="3007" y="2932"/>
              <a:ext cx="614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5" name="Rectangle 23"/>
            <p:cNvSpPr>
              <a:spLocks noChangeArrowheads="1"/>
            </p:cNvSpPr>
            <p:nvPr/>
          </p:nvSpPr>
          <p:spPr bwMode="auto">
            <a:xfrm>
              <a:off x="3621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6" name="Rectangle 24"/>
            <p:cNvSpPr>
              <a:spLocks noChangeArrowheads="1"/>
            </p:cNvSpPr>
            <p:nvPr/>
          </p:nvSpPr>
          <p:spPr bwMode="auto">
            <a:xfrm>
              <a:off x="4236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38297" name="Rectangle 25"/>
            <p:cNvSpPr>
              <a:spLocks noChangeArrowheads="1"/>
            </p:cNvSpPr>
            <p:nvPr/>
          </p:nvSpPr>
          <p:spPr bwMode="auto">
            <a:xfrm>
              <a:off x="4851" y="2932"/>
              <a:ext cx="615" cy="318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sp>
        <p:nvSpPr>
          <p:cNvPr id="438298" name="Text Box 26"/>
          <p:cNvSpPr txBox="1">
            <a:spLocks noChangeArrowheads="1"/>
          </p:cNvSpPr>
          <p:nvPr/>
        </p:nvSpPr>
        <p:spPr bwMode="auto">
          <a:xfrm>
            <a:off x="2066925" y="4678363"/>
            <a:ext cx="442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–1</a:t>
            </a:r>
            <a:endParaRPr lang="en-GB" sz="2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299" name="Line 27"/>
          <p:cNvSpPr>
            <a:spLocks noChangeShapeType="1"/>
          </p:cNvSpPr>
          <p:nvPr/>
        </p:nvSpPr>
        <p:spPr bwMode="auto">
          <a:xfrm>
            <a:off x="2328863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00" name="Text Box 28"/>
          <p:cNvSpPr txBox="1">
            <a:spLocks noChangeArrowheads="1"/>
          </p:cNvSpPr>
          <p:nvPr/>
        </p:nvSpPr>
        <p:spPr bwMode="auto">
          <a:xfrm>
            <a:off x="1719263" y="5534025"/>
            <a:ext cx="9797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(–3, –1)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01" name="Text Box 29"/>
          <p:cNvSpPr txBox="1">
            <a:spLocks noChangeArrowheads="1"/>
          </p:cNvSpPr>
          <p:nvPr/>
        </p:nvSpPr>
        <p:spPr bwMode="auto">
          <a:xfrm>
            <a:off x="3130550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2" name="Text Box 30"/>
          <p:cNvSpPr txBox="1">
            <a:spLocks noChangeArrowheads="1"/>
          </p:cNvSpPr>
          <p:nvPr/>
        </p:nvSpPr>
        <p:spPr bwMode="auto">
          <a:xfrm>
            <a:off x="4106863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3" name="Text Box 31"/>
          <p:cNvSpPr txBox="1">
            <a:spLocks noChangeArrowheads="1"/>
          </p:cNvSpPr>
          <p:nvPr/>
        </p:nvSpPr>
        <p:spPr bwMode="auto">
          <a:xfrm>
            <a:off x="5083175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4" name="Text Box 32"/>
          <p:cNvSpPr txBox="1">
            <a:spLocks noChangeArrowheads="1"/>
          </p:cNvSpPr>
          <p:nvPr/>
        </p:nvSpPr>
        <p:spPr bwMode="auto">
          <a:xfrm>
            <a:off x="6059488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5" name="Text Box 33"/>
          <p:cNvSpPr txBox="1">
            <a:spLocks noChangeArrowheads="1"/>
          </p:cNvSpPr>
          <p:nvPr/>
        </p:nvSpPr>
        <p:spPr bwMode="auto">
          <a:xfrm>
            <a:off x="7035800" y="4678363"/>
            <a:ext cx="314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6" name="Text Box 34"/>
          <p:cNvSpPr txBox="1">
            <a:spLocks noChangeArrowheads="1"/>
          </p:cNvSpPr>
          <p:nvPr/>
        </p:nvSpPr>
        <p:spPr bwMode="auto">
          <a:xfrm>
            <a:off x="7934325" y="4678363"/>
            <a:ext cx="4443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</a:rPr>
              <a:t>11</a:t>
            </a:r>
            <a:endParaRPr lang="en-GB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38307" name="Line 35"/>
          <p:cNvSpPr>
            <a:spLocks noChangeShapeType="1"/>
          </p:cNvSpPr>
          <p:nvPr/>
        </p:nvSpPr>
        <p:spPr bwMode="auto">
          <a:xfrm>
            <a:off x="3317875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08" name="Text Box 36"/>
          <p:cNvSpPr txBox="1">
            <a:spLocks noChangeArrowheads="1"/>
          </p:cNvSpPr>
          <p:nvPr/>
        </p:nvSpPr>
        <p:spPr bwMode="auto">
          <a:xfrm>
            <a:off x="2792413" y="5534025"/>
            <a:ext cx="8515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(–2, 1)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09" name="Line 37"/>
          <p:cNvSpPr>
            <a:spLocks noChangeShapeType="1"/>
          </p:cNvSpPr>
          <p:nvPr/>
        </p:nvSpPr>
        <p:spPr bwMode="auto">
          <a:xfrm>
            <a:off x="4311650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0" name="Text Box 38"/>
          <p:cNvSpPr txBox="1">
            <a:spLocks noChangeArrowheads="1"/>
          </p:cNvSpPr>
          <p:nvPr/>
        </p:nvSpPr>
        <p:spPr bwMode="auto">
          <a:xfrm>
            <a:off x="3779838" y="5534025"/>
            <a:ext cx="8515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(–1, 3)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1" name="Line 39"/>
          <p:cNvSpPr>
            <a:spLocks noChangeShapeType="1"/>
          </p:cNvSpPr>
          <p:nvPr/>
        </p:nvSpPr>
        <p:spPr bwMode="auto">
          <a:xfrm>
            <a:off x="5262563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2" name="Text Box 40"/>
          <p:cNvSpPr txBox="1">
            <a:spLocks noChangeArrowheads="1"/>
          </p:cNvSpPr>
          <p:nvPr/>
        </p:nvSpPr>
        <p:spPr bwMode="auto">
          <a:xfrm>
            <a:off x="4813300" y="5534025"/>
            <a:ext cx="723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(0, 5)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3" name="Line 41"/>
          <p:cNvSpPr>
            <a:spLocks noChangeShapeType="1"/>
          </p:cNvSpPr>
          <p:nvPr/>
        </p:nvSpPr>
        <p:spPr bwMode="auto">
          <a:xfrm>
            <a:off x="6270625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4" name="Text Box 42"/>
          <p:cNvSpPr txBox="1">
            <a:spLocks noChangeArrowheads="1"/>
          </p:cNvSpPr>
          <p:nvPr/>
        </p:nvSpPr>
        <p:spPr bwMode="auto">
          <a:xfrm>
            <a:off x="5788025" y="5534025"/>
            <a:ext cx="723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(1, 7)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5" name="Line 43"/>
          <p:cNvSpPr>
            <a:spLocks noChangeShapeType="1"/>
          </p:cNvSpPr>
          <p:nvPr/>
        </p:nvSpPr>
        <p:spPr bwMode="auto">
          <a:xfrm>
            <a:off x="7207250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6" name="Text Box 44"/>
          <p:cNvSpPr txBox="1">
            <a:spLocks noChangeArrowheads="1"/>
          </p:cNvSpPr>
          <p:nvPr/>
        </p:nvSpPr>
        <p:spPr bwMode="auto">
          <a:xfrm>
            <a:off x="6764338" y="5534025"/>
            <a:ext cx="723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(2, 9)</a:t>
            </a:r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7" name="Line 45"/>
          <p:cNvSpPr>
            <a:spLocks noChangeShapeType="1"/>
          </p:cNvSpPr>
          <p:nvPr/>
        </p:nvSpPr>
        <p:spPr bwMode="auto">
          <a:xfrm>
            <a:off x="8189913" y="5229225"/>
            <a:ext cx="0" cy="285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38318" name="Text Box 46"/>
          <p:cNvSpPr txBox="1">
            <a:spLocks noChangeArrowheads="1"/>
          </p:cNvSpPr>
          <p:nvPr/>
        </p:nvSpPr>
        <p:spPr bwMode="auto">
          <a:xfrm>
            <a:off x="7656513" y="5534025"/>
            <a:ext cx="85311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(3, 11)</a:t>
            </a:r>
            <a:endParaRPr lang="en-GB" sz="20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18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38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3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3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3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3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3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43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8" grpId="0" autoUpdateAnimBg="0"/>
      <p:bldP spid="438279" grpId="0" animBg="1" autoUpdateAnimBg="0"/>
      <p:bldP spid="438280" grpId="0" autoUpdateAnimBg="0"/>
      <p:bldP spid="438298" grpId="0" autoUpdateAnimBg="0"/>
      <p:bldP spid="438299" grpId="0" animBg="1"/>
      <p:bldP spid="438300" grpId="0" autoUpdateAnimBg="0"/>
      <p:bldP spid="438301" grpId="0" autoUpdateAnimBg="0"/>
      <p:bldP spid="438302" grpId="0" autoUpdateAnimBg="0"/>
      <p:bldP spid="438303" grpId="0" autoUpdateAnimBg="0"/>
      <p:bldP spid="438304" grpId="0" autoUpdateAnimBg="0"/>
      <p:bldP spid="438305" grpId="0" autoUpdateAnimBg="0"/>
      <p:bldP spid="438306" grpId="0" autoUpdateAnimBg="0"/>
      <p:bldP spid="438307" grpId="0" animBg="1"/>
      <p:bldP spid="438308" grpId="0" autoUpdateAnimBg="0"/>
      <p:bldP spid="438309" grpId="0" animBg="1"/>
      <p:bldP spid="438310" grpId="0" autoUpdateAnimBg="0"/>
      <p:bldP spid="438311" grpId="0" animBg="1"/>
      <p:bldP spid="438312" grpId="0" autoUpdateAnimBg="0"/>
      <p:bldP spid="438313" grpId="0" animBg="1"/>
      <p:bldP spid="438314" grpId="0" autoUpdateAnimBg="0"/>
      <p:bldP spid="438315" grpId="0" animBg="1"/>
      <p:bldP spid="438316" grpId="0" autoUpdateAnimBg="0"/>
      <p:bldP spid="438317" grpId="0" animBg="1"/>
      <p:bldP spid="438318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ChangeArrowheads="1"/>
          </p:cNvSpPr>
          <p:nvPr/>
        </p:nvSpPr>
        <p:spPr bwMode="auto">
          <a:xfrm>
            <a:off x="5638800" y="1143000"/>
            <a:ext cx="3200400" cy="4203700"/>
          </a:xfrm>
          <a:prstGeom prst="rect">
            <a:avLst/>
          </a:prstGeom>
          <a:solidFill>
            <a:srgbClr val="FFFF99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40326" name="Text Box 6"/>
          <p:cNvSpPr txBox="1">
            <a:spLocks noChangeArrowheads="1"/>
          </p:cNvSpPr>
          <p:nvPr/>
        </p:nvSpPr>
        <p:spPr bwMode="auto">
          <a:xfrm>
            <a:off x="179388" y="1603375"/>
            <a:ext cx="4676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to draw a graph of </a:t>
            </a:r>
            <a:r>
              <a:rPr lang="en-US" sz="2000" i="1">
                <a:latin typeface="Calibri" panose="020F0502020204030204" pitchFamily="34" charset="0"/>
              </a:rPr>
              <a:t>y</a:t>
            </a:r>
            <a:r>
              <a:rPr lang="en-US" sz="2000">
                <a:latin typeface="Calibri" panose="020F0502020204030204" pitchFamily="34" charset="0"/>
              </a:rPr>
              <a:t> = 2</a:t>
            </a:r>
            <a:r>
              <a:rPr lang="en-US" sz="2000" i="1">
                <a:latin typeface="Calibri" panose="020F0502020204030204" pitchFamily="34" charset="0"/>
              </a:rPr>
              <a:t>x</a:t>
            </a:r>
            <a:r>
              <a:rPr lang="en-US" sz="2000">
                <a:latin typeface="Calibri" panose="020F0502020204030204" pitchFamily="34" charset="0"/>
              </a:rPr>
              <a:t> + 5</a:t>
            </a:r>
            <a:r>
              <a:rPr lang="en-GB" sz="2000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440327" name="Text Box 7"/>
          <p:cNvSpPr txBox="1">
            <a:spLocks noChangeArrowheads="1"/>
          </p:cNvSpPr>
          <p:nvPr/>
        </p:nvSpPr>
        <p:spPr bwMode="auto">
          <a:xfrm>
            <a:off x="179388" y="2165350"/>
            <a:ext cx="32834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1) Complete a table of values:</a:t>
            </a:r>
          </a:p>
        </p:txBody>
      </p:sp>
      <p:sp>
        <p:nvSpPr>
          <p:cNvPr id="440328" name="Text Box 8"/>
          <p:cNvSpPr txBox="1">
            <a:spLocks noChangeArrowheads="1"/>
          </p:cNvSpPr>
          <p:nvPr/>
        </p:nvSpPr>
        <p:spPr bwMode="auto">
          <a:xfrm>
            <a:off x="179388" y="3706813"/>
            <a:ext cx="41934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2) Plot the points on a coordinate grid.</a:t>
            </a:r>
          </a:p>
        </p:txBody>
      </p:sp>
      <p:sp>
        <p:nvSpPr>
          <p:cNvPr id="440329" name="Text Box 9"/>
          <p:cNvSpPr txBox="1">
            <a:spLocks noChangeArrowheads="1"/>
          </p:cNvSpPr>
          <p:nvPr/>
        </p:nvSpPr>
        <p:spPr bwMode="auto">
          <a:xfrm>
            <a:off x="179388" y="4325938"/>
            <a:ext cx="36833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3) Draw a line through the points.</a:t>
            </a:r>
          </a:p>
        </p:txBody>
      </p:sp>
      <p:sp>
        <p:nvSpPr>
          <p:cNvPr id="440330" name="Text Box 10"/>
          <p:cNvSpPr txBox="1">
            <a:spLocks noChangeArrowheads="1"/>
          </p:cNvSpPr>
          <p:nvPr/>
        </p:nvSpPr>
        <p:spPr bwMode="auto">
          <a:xfrm>
            <a:off x="179388" y="4943475"/>
            <a:ext cx="19143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4) Label the line.</a:t>
            </a:r>
          </a:p>
        </p:txBody>
      </p:sp>
      <p:sp>
        <p:nvSpPr>
          <p:cNvPr id="440331" name="Text Box 11"/>
          <p:cNvSpPr txBox="1">
            <a:spLocks noChangeArrowheads="1"/>
          </p:cNvSpPr>
          <p:nvPr/>
        </p:nvSpPr>
        <p:spPr bwMode="auto">
          <a:xfrm>
            <a:off x="179388" y="5562600"/>
            <a:ext cx="52967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>
                <a:latin typeface="Calibri" panose="020F0502020204030204" pitchFamily="34" charset="0"/>
              </a:rPr>
              <a:t>5) Check that other points on the line fit the rule.</a:t>
            </a:r>
          </a:p>
        </p:txBody>
      </p:sp>
      <p:sp>
        <p:nvSpPr>
          <p:cNvPr id="440349" name="Text Box 29"/>
          <p:cNvSpPr txBox="1">
            <a:spLocks noChangeArrowheads="1"/>
          </p:cNvSpPr>
          <p:nvPr/>
        </p:nvSpPr>
        <p:spPr bwMode="auto">
          <a:xfrm>
            <a:off x="179388" y="1146175"/>
            <a:ext cx="15271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</a:rPr>
              <a:t>For example,</a:t>
            </a:r>
            <a:endParaRPr lang="en-GB" sz="2000" dirty="0">
              <a:latin typeface="Calibri" panose="020F0502020204030204" pitchFamily="34" charset="0"/>
            </a:endParaRPr>
          </a:p>
        </p:txBody>
      </p:sp>
      <p:grpSp>
        <p:nvGrpSpPr>
          <p:cNvPr id="440350" name="Group 30"/>
          <p:cNvGrpSpPr>
            <a:grpSpLocks/>
          </p:cNvGrpSpPr>
          <p:nvPr/>
        </p:nvGrpSpPr>
        <p:grpSpPr bwMode="auto">
          <a:xfrm>
            <a:off x="5740400" y="1304925"/>
            <a:ext cx="2998788" cy="3878263"/>
            <a:chOff x="960" y="720"/>
            <a:chExt cx="1152" cy="1440"/>
          </a:xfrm>
          <a:solidFill>
            <a:schemeClr val="bg1"/>
          </a:solidFill>
        </p:grpSpPr>
        <p:sp>
          <p:nvSpPr>
            <p:cNvPr id="440351" name="Rectangle 31"/>
            <p:cNvSpPr>
              <a:spLocks noChangeArrowheads="1"/>
            </p:cNvSpPr>
            <p:nvPr/>
          </p:nvSpPr>
          <p:spPr bwMode="auto">
            <a:xfrm>
              <a:off x="960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2" name="Rectangle 32"/>
            <p:cNvSpPr>
              <a:spLocks noChangeArrowheads="1"/>
            </p:cNvSpPr>
            <p:nvPr/>
          </p:nvSpPr>
          <p:spPr bwMode="auto">
            <a:xfrm>
              <a:off x="1056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3" name="Rectangle 33"/>
            <p:cNvSpPr>
              <a:spLocks noChangeArrowheads="1"/>
            </p:cNvSpPr>
            <p:nvPr/>
          </p:nvSpPr>
          <p:spPr bwMode="auto">
            <a:xfrm>
              <a:off x="1152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4" name="Rectangle 34"/>
            <p:cNvSpPr>
              <a:spLocks noChangeArrowheads="1"/>
            </p:cNvSpPr>
            <p:nvPr/>
          </p:nvSpPr>
          <p:spPr bwMode="auto">
            <a:xfrm>
              <a:off x="1248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5" name="Rectangle 35"/>
            <p:cNvSpPr>
              <a:spLocks noChangeArrowheads="1"/>
            </p:cNvSpPr>
            <p:nvPr/>
          </p:nvSpPr>
          <p:spPr bwMode="auto">
            <a:xfrm>
              <a:off x="1344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6" name="Rectangle 36"/>
            <p:cNvSpPr>
              <a:spLocks noChangeArrowheads="1"/>
            </p:cNvSpPr>
            <p:nvPr/>
          </p:nvSpPr>
          <p:spPr bwMode="auto">
            <a:xfrm>
              <a:off x="1440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7" name="Rectangle 37"/>
            <p:cNvSpPr>
              <a:spLocks noChangeArrowheads="1"/>
            </p:cNvSpPr>
            <p:nvPr/>
          </p:nvSpPr>
          <p:spPr bwMode="auto">
            <a:xfrm>
              <a:off x="960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8" name="Rectangle 38"/>
            <p:cNvSpPr>
              <a:spLocks noChangeArrowheads="1"/>
            </p:cNvSpPr>
            <p:nvPr/>
          </p:nvSpPr>
          <p:spPr bwMode="auto">
            <a:xfrm>
              <a:off x="1056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59" name="Rectangle 39"/>
            <p:cNvSpPr>
              <a:spLocks noChangeArrowheads="1"/>
            </p:cNvSpPr>
            <p:nvPr/>
          </p:nvSpPr>
          <p:spPr bwMode="auto">
            <a:xfrm>
              <a:off x="1152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0" name="Rectangle 40"/>
            <p:cNvSpPr>
              <a:spLocks noChangeArrowheads="1"/>
            </p:cNvSpPr>
            <p:nvPr/>
          </p:nvSpPr>
          <p:spPr bwMode="auto">
            <a:xfrm>
              <a:off x="1248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1" name="Rectangle 41"/>
            <p:cNvSpPr>
              <a:spLocks noChangeArrowheads="1"/>
            </p:cNvSpPr>
            <p:nvPr/>
          </p:nvSpPr>
          <p:spPr bwMode="auto">
            <a:xfrm>
              <a:off x="1344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2" name="Rectangle 42"/>
            <p:cNvSpPr>
              <a:spLocks noChangeArrowheads="1"/>
            </p:cNvSpPr>
            <p:nvPr/>
          </p:nvSpPr>
          <p:spPr bwMode="auto">
            <a:xfrm>
              <a:off x="1440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3" name="Rectangle 43"/>
            <p:cNvSpPr>
              <a:spLocks noChangeArrowheads="1"/>
            </p:cNvSpPr>
            <p:nvPr/>
          </p:nvSpPr>
          <p:spPr bwMode="auto">
            <a:xfrm>
              <a:off x="960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4" name="Rectangle 44"/>
            <p:cNvSpPr>
              <a:spLocks noChangeArrowheads="1"/>
            </p:cNvSpPr>
            <p:nvPr/>
          </p:nvSpPr>
          <p:spPr bwMode="auto">
            <a:xfrm>
              <a:off x="1056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5" name="Rectangle 45"/>
            <p:cNvSpPr>
              <a:spLocks noChangeArrowheads="1"/>
            </p:cNvSpPr>
            <p:nvPr/>
          </p:nvSpPr>
          <p:spPr bwMode="auto">
            <a:xfrm>
              <a:off x="1152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6" name="Rectangle 46"/>
            <p:cNvSpPr>
              <a:spLocks noChangeArrowheads="1"/>
            </p:cNvSpPr>
            <p:nvPr/>
          </p:nvSpPr>
          <p:spPr bwMode="auto">
            <a:xfrm>
              <a:off x="1248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7" name="Rectangle 47"/>
            <p:cNvSpPr>
              <a:spLocks noChangeArrowheads="1"/>
            </p:cNvSpPr>
            <p:nvPr/>
          </p:nvSpPr>
          <p:spPr bwMode="auto">
            <a:xfrm>
              <a:off x="1344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8" name="Rectangle 48"/>
            <p:cNvSpPr>
              <a:spLocks noChangeArrowheads="1"/>
            </p:cNvSpPr>
            <p:nvPr/>
          </p:nvSpPr>
          <p:spPr bwMode="auto">
            <a:xfrm>
              <a:off x="1440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69" name="Rectangle 49"/>
            <p:cNvSpPr>
              <a:spLocks noChangeArrowheads="1"/>
            </p:cNvSpPr>
            <p:nvPr/>
          </p:nvSpPr>
          <p:spPr bwMode="auto">
            <a:xfrm>
              <a:off x="960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0" name="Rectangle 50"/>
            <p:cNvSpPr>
              <a:spLocks noChangeArrowheads="1"/>
            </p:cNvSpPr>
            <p:nvPr/>
          </p:nvSpPr>
          <p:spPr bwMode="auto">
            <a:xfrm>
              <a:off x="1056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1" name="Rectangle 51"/>
            <p:cNvSpPr>
              <a:spLocks noChangeArrowheads="1"/>
            </p:cNvSpPr>
            <p:nvPr/>
          </p:nvSpPr>
          <p:spPr bwMode="auto">
            <a:xfrm>
              <a:off x="1152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2" name="Rectangle 52"/>
            <p:cNvSpPr>
              <a:spLocks noChangeArrowheads="1"/>
            </p:cNvSpPr>
            <p:nvPr/>
          </p:nvSpPr>
          <p:spPr bwMode="auto">
            <a:xfrm>
              <a:off x="1248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3" name="Rectangle 53"/>
            <p:cNvSpPr>
              <a:spLocks noChangeArrowheads="1"/>
            </p:cNvSpPr>
            <p:nvPr/>
          </p:nvSpPr>
          <p:spPr bwMode="auto">
            <a:xfrm>
              <a:off x="1344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4" name="Rectangle 54"/>
            <p:cNvSpPr>
              <a:spLocks noChangeArrowheads="1"/>
            </p:cNvSpPr>
            <p:nvPr/>
          </p:nvSpPr>
          <p:spPr bwMode="auto">
            <a:xfrm>
              <a:off x="1440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5" name="Rectangle 55"/>
            <p:cNvSpPr>
              <a:spLocks noChangeArrowheads="1"/>
            </p:cNvSpPr>
            <p:nvPr/>
          </p:nvSpPr>
          <p:spPr bwMode="auto">
            <a:xfrm>
              <a:off x="960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6" name="Rectangle 56"/>
            <p:cNvSpPr>
              <a:spLocks noChangeArrowheads="1"/>
            </p:cNvSpPr>
            <p:nvPr/>
          </p:nvSpPr>
          <p:spPr bwMode="auto">
            <a:xfrm>
              <a:off x="1056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7" name="Rectangle 57"/>
            <p:cNvSpPr>
              <a:spLocks noChangeArrowheads="1"/>
            </p:cNvSpPr>
            <p:nvPr/>
          </p:nvSpPr>
          <p:spPr bwMode="auto">
            <a:xfrm>
              <a:off x="1152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8" name="Rectangle 58"/>
            <p:cNvSpPr>
              <a:spLocks noChangeArrowheads="1"/>
            </p:cNvSpPr>
            <p:nvPr/>
          </p:nvSpPr>
          <p:spPr bwMode="auto">
            <a:xfrm>
              <a:off x="1248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79" name="Rectangle 59"/>
            <p:cNvSpPr>
              <a:spLocks noChangeArrowheads="1"/>
            </p:cNvSpPr>
            <p:nvPr/>
          </p:nvSpPr>
          <p:spPr bwMode="auto">
            <a:xfrm>
              <a:off x="1344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0" name="Rectangle 60"/>
            <p:cNvSpPr>
              <a:spLocks noChangeArrowheads="1"/>
            </p:cNvSpPr>
            <p:nvPr/>
          </p:nvSpPr>
          <p:spPr bwMode="auto">
            <a:xfrm>
              <a:off x="1440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1" name="Rectangle 61"/>
            <p:cNvSpPr>
              <a:spLocks noChangeArrowheads="1"/>
            </p:cNvSpPr>
            <p:nvPr/>
          </p:nvSpPr>
          <p:spPr bwMode="auto">
            <a:xfrm>
              <a:off x="960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2" name="Rectangle 62"/>
            <p:cNvSpPr>
              <a:spLocks noChangeArrowheads="1"/>
            </p:cNvSpPr>
            <p:nvPr/>
          </p:nvSpPr>
          <p:spPr bwMode="auto">
            <a:xfrm>
              <a:off x="1056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3" name="Rectangle 63"/>
            <p:cNvSpPr>
              <a:spLocks noChangeArrowheads="1"/>
            </p:cNvSpPr>
            <p:nvPr/>
          </p:nvSpPr>
          <p:spPr bwMode="auto">
            <a:xfrm>
              <a:off x="1152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4" name="Rectangle 64"/>
            <p:cNvSpPr>
              <a:spLocks noChangeArrowheads="1"/>
            </p:cNvSpPr>
            <p:nvPr/>
          </p:nvSpPr>
          <p:spPr bwMode="auto">
            <a:xfrm>
              <a:off x="1248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5" name="Rectangle 65"/>
            <p:cNvSpPr>
              <a:spLocks noChangeArrowheads="1"/>
            </p:cNvSpPr>
            <p:nvPr/>
          </p:nvSpPr>
          <p:spPr bwMode="auto">
            <a:xfrm>
              <a:off x="1344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6" name="Rectangle 66"/>
            <p:cNvSpPr>
              <a:spLocks noChangeArrowheads="1"/>
            </p:cNvSpPr>
            <p:nvPr/>
          </p:nvSpPr>
          <p:spPr bwMode="auto">
            <a:xfrm>
              <a:off x="1440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7" name="Rectangle 67"/>
            <p:cNvSpPr>
              <a:spLocks noChangeArrowheads="1"/>
            </p:cNvSpPr>
            <p:nvPr/>
          </p:nvSpPr>
          <p:spPr bwMode="auto">
            <a:xfrm>
              <a:off x="1536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8" name="Rectangle 68"/>
            <p:cNvSpPr>
              <a:spLocks noChangeArrowheads="1"/>
            </p:cNvSpPr>
            <p:nvPr/>
          </p:nvSpPr>
          <p:spPr bwMode="auto">
            <a:xfrm>
              <a:off x="1632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89" name="Rectangle 69"/>
            <p:cNvSpPr>
              <a:spLocks noChangeArrowheads="1"/>
            </p:cNvSpPr>
            <p:nvPr/>
          </p:nvSpPr>
          <p:spPr bwMode="auto">
            <a:xfrm>
              <a:off x="1728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0" name="Rectangle 70"/>
            <p:cNvSpPr>
              <a:spLocks noChangeArrowheads="1"/>
            </p:cNvSpPr>
            <p:nvPr/>
          </p:nvSpPr>
          <p:spPr bwMode="auto">
            <a:xfrm>
              <a:off x="1824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1" name="Rectangle 71"/>
            <p:cNvSpPr>
              <a:spLocks noChangeArrowheads="1"/>
            </p:cNvSpPr>
            <p:nvPr/>
          </p:nvSpPr>
          <p:spPr bwMode="auto">
            <a:xfrm>
              <a:off x="1920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2" name="Rectangle 72"/>
            <p:cNvSpPr>
              <a:spLocks noChangeArrowheads="1"/>
            </p:cNvSpPr>
            <p:nvPr/>
          </p:nvSpPr>
          <p:spPr bwMode="auto">
            <a:xfrm>
              <a:off x="2016" y="110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3" name="Rectangle 73"/>
            <p:cNvSpPr>
              <a:spLocks noChangeArrowheads="1"/>
            </p:cNvSpPr>
            <p:nvPr/>
          </p:nvSpPr>
          <p:spPr bwMode="auto">
            <a:xfrm>
              <a:off x="1536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4" name="Rectangle 74"/>
            <p:cNvSpPr>
              <a:spLocks noChangeArrowheads="1"/>
            </p:cNvSpPr>
            <p:nvPr/>
          </p:nvSpPr>
          <p:spPr bwMode="auto">
            <a:xfrm>
              <a:off x="1632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5" name="Rectangle 75"/>
            <p:cNvSpPr>
              <a:spLocks noChangeArrowheads="1"/>
            </p:cNvSpPr>
            <p:nvPr/>
          </p:nvSpPr>
          <p:spPr bwMode="auto">
            <a:xfrm>
              <a:off x="1728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6" name="Rectangle 76"/>
            <p:cNvSpPr>
              <a:spLocks noChangeArrowheads="1"/>
            </p:cNvSpPr>
            <p:nvPr/>
          </p:nvSpPr>
          <p:spPr bwMode="auto">
            <a:xfrm>
              <a:off x="1824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7" name="Rectangle 77"/>
            <p:cNvSpPr>
              <a:spLocks noChangeArrowheads="1"/>
            </p:cNvSpPr>
            <p:nvPr/>
          </p:nvSpPr>
          <p:spPr bwMode="auto">
            <a:xfrm>
              <a:off x="1920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8" name="Rectangle 78"/>
            <p:cNvSpPr>
              <a:spLocks noChangeArrowheads="1"/>
            </p:cNvSpPr>
            <p:nvPr/>
          </p:nvSpPr>
          <p:spPr bwMode="auto">
            <a:xfrm>
              <a:off x="2016" y="120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399" name="Rectangle 79"/>
            <p:cNvSpPr>
              <a:spLocks noChangeArrowheads="1"/>
            </p:cNvSpPr>
            <p:nvPr/>
          </p:nvSpPr>
          <p:spPr bwMode="auto">
            <a:xfrm>
              <a:off x="1536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0" name="Rectangle 80"/>
            <p:cNvSpPr>
              <a:spLocks noChangeArrowheads="1"/>
            </p:cNvSpPr>
            <p:nvPr/>
          </p:nvSpPr>
          <p:spPr bwMode="auto">
            <a:xfrm>
              <a:off x="1632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1" name="Rectangle 81"/>
            <p:cNvSpPr>
              <a:spLocks noChangeArrowheads="1"/>
            </p:cNvSpPr>
            <p:nvPr/>
          </p:nvSpPr>
          <p:spPr bwMode="auto">
            <a:xfrm>
              <a:off x="1728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2" name="Rectangle 82"/>
            <p:cNvSpPr>
              <a:spLocks noChangeArrowheads="1"/>
            </p:cNvSpPr>
            <p:nvPr/>
          </p:nvSpPr>
          <p:spPr bwMode="auto">
            <a:xfrm>
              <a:off x="1824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3" name="Rectangle 83"/>
            <p:cNvSpPr>
              <a:spLocks noChangeArrowheads="1"/>
            </p:cNvSpPr>
            <p:nvPr/>
          </p:nvSpPr>
          <p:spPr bwMode="auto">
            <a:xfrm>
              <a:off x="1920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4" name="Rectangle 84"/>
            <p:cNvSpPr>
              <a:spLocks noChangeArrowheads="1"/>
            </p:cNvSpPr>
            <p:nvPr/>
          </p:nvSpPr>
          <p:spPr bwMode="auto">
            <a:xfrm>
              <a:off x="2016" y="129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5" name="Rectangle 85"/>
            <p:cNvSpPr>
              <a:spLocks noChangeArrowheads="1"/>
            </p:cNvSpPr>
            <p:nvPr/>
          </p:nvSpPr>
          <p:spPr bwMode="auto">
            <a:xfrm>
              <a:off x="1536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6" name="Rectangle 86"/>
            <p:cNvSpPr>
              <a:spLocks noChangeArrowheads="1"/>
            </p:cNvSpPr>
            <p:nvPr/>
          </p:nvSpPr>
          <p:spPr bwMode="auto">
            <a:xfrm>
              <a:off x="1632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7" name="Rectangle 87"/>
            <p:cNvSpPr>
              <a:spLocks noChangeArrowheads="1"/>
            </p:cNvSpPr>
            <p:nvPr/>
          </p:nvSpPr>
          <p:spPr bwMode="auto">
            <a:xfrm>
              <a:off x="1728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8" name="Rectangle 88"/>
            <p:cNvSpPr>
              <a:spLocks noChangeArrowheads="1"/>
            </p:cNvSpPr>
            <p:nvPr/>
          </p:nvSpPr>
          <p:spPr bwMode="auto">
            <a:xfrm>
              <a:off x="1824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09" name="Rectangle 89"/>
            <p:cNvSpPr>
              <a:spLocks noChangeArrowheads="1"/>
            </p:cNvSpPr>
            <p:nvPr/>
          </p:nvSpPr>
          <p:spPr bwMode="auto">
            <a:xfrm>
              <a:off x="1920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0" name="Rectangle 90"/>
            <p:cNvSpPr>
              <a:spLocks noChangeArrowheads="1"/>
            </p:cNvSpPr>
            <p:nvPr/>
          </p:nvSpPr>
          <p:spPr bwMode="auto">
            <a:xfrm>
              <a:off x="2016" y="139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1" name="Rectangle 91"/>
            <p:cNvSpPr>
              <a:spLocks noChangeArrowheads="1"/>
            </p:cNvSpPr>
            <p:nvPr/>
          </p:nvSpPr>
          <p:spPr bwMode="auto">
            <a:xfrm>
              <a:off x="1536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2" name="Rectangle 92"/>
            <p:cNvSpPr>
              <a:spLocks noChangeArrowheads="1"/>
            </p:cNvSpPr>
            <p:nvPr/>
          </p:nvSpPr>
          <p:spPr bwMode="auto">
            <a:xfrm>
              <a:off x="1632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3" name="Rectangle 93"/>
            <p:cNvSpPr>
              <a:spLocks noChangeArrowheads="1"/>
            </p:cNvSpPr>
            <p:nvPr/>
          </p:nvSpPr>
          <p:spPr bwMode="auto">
            <a:xfrm>
              <a:off x="1728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4" name="Rectangle 94"/>
            <p:cNvSpPr>
              <a:spLocks noChangeArrowheads="1"/>
            </p:cNvSpPr>
            <p:nvPr/>
          </p:nvSpPr>
          <p:spPr bwMode="auto">
            <a:xfrm>
              <a:off x="1824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5" name="Rectangle 95"/>
            <p:cNvSpPr>
              <a:spLocks noChangeArrowheads="1"/>
            </p:cNvSpPr>
            <p:nvPr/>
          </p:nvSpPr>
          <p:spPr bwMode="auto">
            <a:xfrm>
              <a:off x="1920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6" name="Rectangle 96"/>
            <p:cNvSpPr>
              <a:spLocks noChangeArrowheads="1"/>
            </p:cNvSpPr>
            <p:nvPr/>
          </p:nvSpPr>
          <p:spPr bwMode="auto">
            <a:xfrm>
              <a:off x="2016" y="148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7" name="Rectangle 97"/>
            <p:cNvSpPr>
              <a:spLocks noChangeArrowheads="1"/>
            </p:cNvSpPr>
            <p:nvPr/>
          </p:nvSpPr>
          <p:spPr bwMode="auto">
            <a:xfrm>
              <a:off x="1536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8" name="Rectangle 98"/>
            <p:cNvSpPr>
              <a:spLocks noChangeArrowheads="1"/>
            </p:cNvSpPr>
            <p:nvPr/>
          </p:nvSpPr>
          <p:spPr bwMode="auto">
            <a:xfrm>
              <a:off x="1632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19" name="Rectangle 99"/>
            <p:cNvSpPr>
              <a:spLocks noChangeArrowheads="1"/>
            </p:cNvSpPr>
            <p:nvPr/>
          </p:nvSpPr>
          <p:spPr bwMode="auto">
            <a:xfrm>
              <a:off x="1728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0" name="Rectangle 100"/>
            <p:cNvSpPr>
              <a:spLocks noChangeArrowheads="1"/>
            </p:cNvSpPr>
            <p:nvPr/>
          </p:nvSpPr>
          <p:spPr bwMode="auto">
            <a:xfrm>
              <a:off x="1824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1" name="Rectangle 101"/>
            <p:cNvSpPr>
              <a:spLocks noChangeArrowheads="1"/>
            </p:cNvSpPr>
            <p:nvPr/>
          </p:nvSpPr>
          <p:spPr bwMode="auto">
            <a:xfrm>
              <a:off x="1920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2" name="Rectangle 102"/>
            <p:cNvSpPr>
              <a:spLocks noChangeArrowheads="1"/>
            </p:cNvSpPr>
            <p:nvPr/>
          </p:nvSpPr>
          <p:spPr bwMode="auto">
            <a:xfrm>
              <a:off x="2016" y="158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3" name="Rectangle 103"/>
            <p:cNvSpPr>
              <a:spLocks noChangeArrowheads="1"/>
            </p:cNvSpPr>
            <p:nvPr/>
          </p:nvSpPr>
          <p:spPr bwMode="auto">
            <a:xfrm>
              <a:off x="960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4" name="Rectangle 104"/>
            <p:cNvSpPr>
              <a:spLocks noChangeArrowheads="1"/>
            </p:cNvSpPr>
            <p:nvPr/>
          </p:nvSpPr>
          <p:spPr bwMode="auto">
            <a:xfrm>
              <a:off x="1056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5" name="Rectangle 105"/>
            <p:cNvSpPr>
              <a:spLocks noChangeArrowheads="1"/>
            </p:cNvSpPr>
            <p:nvPr/>
          </p:nvSpPr>
          <p:spPr bwMode="auto">
            <a:xfrm>
              <a:off x="1152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6" name="Rectangle 106"/>
            <p:cNvSpPr>
              <a:spLocks noChangeArrowheads="1"/>
            </p:cNvSpPr>
            <p:nvPr/>
          </p:nvSpPr>
          <p:spPr bwMode="auto">
            <a:xfrm>
              <a:off x="1248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7" name="Rectangle 107"/>
            <p:cNvSpPr>
              <a:spLocks noChangeArrowheads="1"/>
            </p:cNvSpPr>
            <p:nvPr/>
          </p:nvSpPr>
          <p:spPr bwMode="auto">
            <a:xfrm>
              <a:off x="1344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8" name="Rectangle 108"/>
            <p:cNvSpPr>
              <a:spLocks noChangeArrowheads="1"/>
            </p:cNvSpPr>
            <p:nvPr/>
          </p:nvSpPr>
          <p:spPr bwMode="auto">
            <a:xfrm>
              <a:off x="1440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29" name="Rectangle 109"/>
            <p:cNvSpPr>
              <a:spLocks noChangeArrowheads="1"/>
            </p:cNvSpPr>
            <p:nvPr/>
          </p:nvSpPr>
          <p:spPr bwMode="auto">
            <a:xfrm>
              <a:off x="960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0" name="Rectangle 110"/>
            <p:cNvSpPr>
              <a:spLocks noChangeArrowheads="1"/>
            </p:cNvSpPr>
            <p:nvPr/>
          </p:nvSpPr>
          <p:spPr bwMode="auto">
            <a:xfrm>
              <a:off x="1056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1" name="Rectangle 111"/>
            <p:cNvSpPr>
              <a:spLocks noChangeArrowheads="1"/>
            </p:cNvSpPr>
            <p:nvPr/>
          </p:nvSpPr>
          <p:spPr bwMode="auto">
            <a:xfrm>
              <a:off x="1152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2" name="Rectangle 112"/>
            <p:cNvSpPr>
              <a:spLocks noChangeArrowheads="1"/>
            </p:cNvSpPr>
            <p:nvPr/>
          </p:nvSpPr>
          <p:spPr bwMode="auto">
            <a:xfrm>
              <a:off x="1248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3" name="Rectangle 113"/>
            <p:cNvSpPr>
              <a:spLocks noChangeArrowheads="1"/>
            </p:cNvSpPr>
            <p:nvPr/>
          </p:nvSpPr>
          <p:spPr bwMode="auto">
            <a:xfrm>
              <a:off x="1344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4" name="Rectangle 114"/>
            <p:cNvSpPr>
              <a:spLocks noChangeArrowheads="1"/>
            </p:cNvSpPr>
            <p:nvPr/>
          </p:nvSpPr>
          <p:spPr bwMode="auto">
            <a:xfrm>
              <a:off x="1440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5" name="Rectangle 115"/>
            <p:cNvSpPr>
              <a:spLocks noChangeArrowheads="1"/>
            </p:cNvSpPr>
            <p:nvPr/>
          </p:nvSpPr>
          <p:spPr bwMode="auto">
            <a:xfrm>
              <a:off x="960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6" name="Rectangle 116"/>
            <p:cNvSpPr>
              <a:spLocks noChangeArrowheads="1"/>
            </p:cNvSpPr>
            <p:nvPr/>
          </p:nvSpPr>
          <p:spPr bwMode="auto">
            <a:xfrm>
              <a:off x="1056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7" name="Rectangle 117"/>
            <p:cNvSpPr>
              <a:spLocks noChangeArrowheads="1"/>
            </p:cNvSpPr>
            <p:nvPr/>
          </p:nvSpPr>
          <p:spPr bwMode="auto">
            <a:xfrm>
              <a:off x="1152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8" name="Rectangle 118"/>
            <p:cNvSpPr>
              <a:spLocks noChangeArrowheads="1"/>
            </p:cNvSpPr>
            <p:nvPr/>
          </p:nvSpPr>
          <p:spPr bwMode="auto">
            <a:xfrm>
              <a:off x="1248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39" name="Rectangle 119"/>
            <p:cNvSpPr>
              <a:spLocks noChangeArrowheads="1"/>
            </p:cNvSpPr>
            <p:nvPr/>
          </p:nvSpPr>
          <p:spPr bwMode="auto">
            <a:xfrm>
              <a:off x="1344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0" name="Rectangle 120"/>
            <p:cNvSpPr>
              <a:spLocks noChangeArrowheads="1"/>
            </p:cNvSpPr>
            <p:nvPr/>
          </p:nvSpPr>
          <p:spPr bwMode="auto">
            <a:xfrm>
              <a:off x="1440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1" name="Rectangle 121"/>
            <p:cNvSpPr>
              <a:spLocks noChangeArrowheads="1"/>
            </p:cNvSpPr>
            <p:nvPr/>
          </p:nvSpPr>
          <p:spPr bwMode="auto">
            <a:xfrm>
              <a:off x="960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2" name="Rectangle 122"/>
            <p:cNvSpPr>
              <a:spLocks noChangeArrowheads="1"/>
            </p:cNvSpPr>
            <p:nvPr/>
          </p:nvSpPr>
          <p:spPr bwMode="auto">
            <a:xfrm>
              <a:off x="1056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3" name="Rectangle 123"/>
            <p:cNvSpPr>
              <a:spLocks noChangeArrowheads="1"/>
            </p:cNvSpPr>
            <p:nvPr/>
          </p:nvSpPr>
          <p:spPr bwMode="auto">
            <a:xfrm>
              <a:off x="1152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4" name="Rectangle 124"/>
            <p:cNvSpPr>
              <a:spLocks noChangeArrowheads="1"/>
            </p:cNvSpPr>
            <p:nvPr/>
          </p:nvSpPr>
          <p:spPr bwMode="auto">
            <a:xfrm>
              <a:off x="1248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5" name="Rectangle 125"/>
            <p:cNvSpPr>
              <a:spLocks noChangeArrowheads="1"/>
            </p:cNvSpPr>
            <p:nvPr/>
          </p:nvSpPr>
          <p:spPr bwMode="auto">
            <a:xfrm>
              <a:off x="1344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6" name="Rectangle 126"/>
            <p:cNvSpPr>
              <a:spLocks noChangeArrowheads="1"/>
            </p:cNvSpPr>
            <p:nvPr/>
          </p:nvSpPr>
          <p:spPr bwMode="auto">
            <a:xfrm>
              <a:off x="1440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7" name="Rectangle 127"/>
            <p:cNvSpPr>
              <a:spLocks noChangeArrowheads="1"/>
            </p:cNvSpPr>
            <p:nvPr/>
          </p:nvSpPr>
          <p:spPr bwMode="auto">
            <a:xfrm>
              <a:off x="960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8" name="Rectangle 128"/>
            <p:cNvSpPr>
              <a:spLocks noChangeArrowheads="1"/>
            </p:cNvSpPr>
            <p:nvPr/>
          </p:nvSpPr>
          <p:spPr bwMode="auto">
            <a:xfrm>
              <a:off x="1056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49" name="Rectangle 129"/>
            <p:cNvSpPr>
              <a:spLocks noChangeArrowheads="1"/>
            </p:cNvSpPr>
            <p:nvPr/>
          </p:nvSpPr>
          <p:spPr bwMode="auto">
            <a:xfrm>
              <a:off x="1152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0" name="Rectangle 130"/>
            <p:cNvSpPr>
              <a:spLocks noChangeArrowheads="1"/>
            </p:cNvSpPr>
            <p:nvPr/>
          </p:nvSpPr>
          <p:spPr bwMode="auto">
            <a:xfrm>
              <a:off x="1248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1" name="Rectangle 131"/>
            <p:cNvSpPr>
              <a:spLocks noChangeArrowheads="1"/>
            </p:cNvSpPr>
            <p:nvPr/>
          </p:nvSpPr>
          <p:spPr bwMode="auto">
            <a:xfrm>
              <a:off x="1344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2" name="Rectangle 132"/>
            <p:cNvSpPr>
              <a:spLocks noChangeArrowheads="1"/>
            </p:cNvSpPr>
            <p:nvPr/>
          </p:nvSpPr>
          <p:spPr bwMode="auto">
            <a:xfrm>
              <a:off x="1440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3" name="Rectangle 133"/>
            <p:cNvSpPr>
              <a:spLocks noChangeArrowheads="1"/>
            </p:cNvSpPr>
            <p:nvPr/>
          </p:nvSpPr>
          <p:spPr bwMode="auto">
            <a:xfrm>
              <a:off x="1536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4" name="Rectangle 134"/>
            <p:cNvSpPr>
              <a:spLocks noChangeArrowheads="1"/>
            </p:cNvSpPr>
            <p:nvPr/>
          </p:nvSpPr>
          <p:spPr bwMode="auto">
            <a:xfrm>
              <a:off x="1632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5" name="Rectangle 135"/>
            <p:cNvSpPr>
              <a:spLocks noChangeArrowheads="1"/>
            </p:cNvSpPr>
            <p:nvPr/>
          </p:nvSpPr>
          <p:spPr bwMode="auto">
            <a:xfrm>
              <a:off x="1728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6" name="Rectangle 136"/>
            <p:cNvSpPr>
              <a:spLocks noChangeArrowheads="1"/>
            </p:cNvSpPr>
            <p:nvPr/>
          </p:nvSpPr>
          <p:spPr bwMode="auto">
            <a:xfrm>
              <a:off x="1824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7" name="Rectangle 137"/>
            <p:cNvSpPr>
              <a:spLocks noChangeArrowheads="1"/>
            </p:cNvSpPr>
            <p:nvPr/>
          </p:nvSpPr>
          <p:spPr bwMode="auto">
            <a:xfrm>
              <a:off x="1920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8" name="Rectangle 138"/>
            <p:cNvSpPr>
              <a:spLocks noChangeArrowheads="1"/>
            </p:cNvSpPr>
            <p:nvPr/>
          </p:nvSpPr>
          <p:spPr bwMode="auto">
            <a:xfrm>
              <a:off x="2016" y="168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59" name="Rectangle 139"/>
            <p:cNvSpPr>
              <a:spLocks noChangeArrowheads="1"/>
            </p:cNvSpPr>
            <p:nvPr/>
          </p:nvSpPr>
          <p:spPr bwMode="auto">
            <a:xfrm>
              <a:off x="1536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0" name="Rectangle 140"/>
            <p:cNvSpPr>
              <a:spLocks noChangeArrowheads="1"/>
            </p:cNvSpPr>
            <p:nvPr/>
          </p:nvSpPr>
          <p:spPr bwMode="auto">
            <a:xfrm>
              <a:off x="1632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1" name="Rectangle 141"/>
            <p:cNvSpPr>
              <a:spLocks noChangeArrowheads="1"/>
            </p:cNvSpPr>
            <p:nvPr/>
          </p:nvSpPr>
          <p:spPr bwMode="auto">
            <a:xfrm>
              <a:off x="1728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2" name="Rectangle 142"/>
            <p:cNvSpPr>
              <a:spLocks noChangeArrowheads="1"/>
            </p:cNvSpPr>
            <p:nvPr/>
          </p:nvSpPr>
          <p:spPr bwMode="auto">
            <a:xfrm>
              <a:off x="1824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3" name="Rectangle 143"/>
            <p:cNvSpPr>
              <a:spLocks noChangeArrowheads="1"/>
            </p:cNvSpPr>
            <p:nvPr/>
          </p:nvSpPr>
          <p:spPr bwMode="auto">
            <a:xfrm>
              <a:off x="1920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4" name="Rectangle 144"/>
            <p:cNvSpPr>
              <a:spLocks noChangeArrowheads="1"/>
            </p:cNvSpPr>
            <p:nvPr/>
          </p:nvSpPr>
          <p:spPr bwMode="auto">
            <a:xfrm>
              <a:off x="2016" y="177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5" name="Rectangle 145"/>
            <p:cNvSpPr>
              <a:spLocks noChangeArrowheads="1"/>
            </p:cNvSpPr>
            <p:nvPr/>
          </p:nvSpPr>
          <p:spPr bwMode="auto">
            <a:xfrm>
              <a:off x="1536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6" name="Rectangle 146"/>
            <p:cNvSpPr>
              <a:spLocks noChangeArrowheads="1"/>
            </p:cNvSpPr>
            <p:nvPr/>
          </p:nvSpPr>
          <p:spPr bwMode="auto">
            <a:xfrm>
              <a:off x="1632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7" name="Rectangle 147"/>
            <p:cNvSpPr>
              <a:spLocks noChangeArrowheads="1"/>
            </p:cNvSpPr>
            <p:nvPr/>
          </p:nvSpPr>
          <p:spPr bwMode="auto">
            <a:xfrm>
              <a:off x="1728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8" name="Rectangle 148"/>
            <p:cNvSpPr>
              <a:spLocks noChangeArrowheads="1"/>
            </p:cNvSpPr>
            <p:nvPr/>
          </p:nvSpPr>
          <p:spPr bwMode="auto">
            <a:xfrm>
              <a:off x="1824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69" name="Rectangle 149"/>
            <p:cNvSpPr>
              <a:spLocks noChangeArrowheads="1"/>
            </p:cNvSpPr>
            <p:nvPr/>
          </p:nvSpPr>
          <p:spPr bwMode="auto">
            <a:xfrm>
              <a:off x="1920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0" name="Rectangle 150"/>
            <p:cNvSpPr>
              <a:spLocks noChangeArrowheads="1"/>
            </p:cNvSpPr>
            <p:nvPr/>
          </p:nvSpPr>
          <p:spPr bwMode="auto">
            <a:xfrm>
              <a:off x="2016" y="187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1" name="Rectangle 151"/>
            <p:cNvSpPr>
              <a:spLocks noChangeArrowheads="1"/>
            </p:cNvSpPr>
            <p:nvPr/>
          </p:nvSpPr>
          <p:spPr bwMode="auto">
            <a:xfrm>
              <a:off x="1536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2" name="Rectangle 152"/>
            <p:cNvSpPr>
              <a:spLocks noChangeArrowheads="1"/>
            </p:cNvSpPr>
            <p:nvPr/>
          </p:nvSpPr>
          <p:spPr bwMode="auto">
            <a:xfrm>
              <a:off x="1632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3" name="Rectangle 153"/>
            <p:cNvSpPr>
              <a:spLocks noChangeArrowheads="1"/>
            </p:cNvSpPr>
            <p:nvPr/>
          </p:nvSpPr>
          <p:spPr bwMode="auto">
            <a:xfrm>
              <a:off x="1728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4" name="Rectangle 154"/>
            <p:cNvSpPr>
              <a:spLocks noChangeArrowheads="1"/>
            </p:cNvSpPr>
            <p:nvPr/>
          </p:nvSpPr>
          <p:spPr bwMode="auto">
            <a:xfrm>
              <a:off x="1824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5" name="Rectangle 155"/>
            <p:cNvSpPr>
              <a:spLocks noChangeArrowheads="1"/>
            </p:cNvSpPr>
            <p:nvPr/>
          </p:nvSpPr>
          <p:spPr bwMode="auto">
            <a:xfrm>
              <a:off x="1920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6" name="Rectangle 156"/>
            <p:cNvSpPr>
              <a:spLocks noChangeArrowheads="1"/>
            </p:cNvSpPr>
            <p:nvPr/>
          </p:nvSpPr>
          <p:spPr bwMode="auto">
            <a:xfrm>
              <a:off x="2016" y="196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7" name="Rectangle 157"/>
            <p:cNvSpPr>
              <a:spLocks noChangeArrowheads="1"/>
            </p:cNvSpPr>
            <p:nvPr/>
          </p:nvSpPr>
          <p:spPr bwMode="auto">
            <a:xfrm>
              <a:off x="1536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8" name="Rectangle 158"/>
            <p:cNvSpPr>
              <a:spLocks noChangeArrowheads="1"/>
            </p:cNvSpPr>
            <p:nvPr/>
          </p:nvSpPr>
          <p:spPr bwMode="auto">
            <a:xfrm>
              <a:off x="1632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79" name="Rectangle 159"/>
            <p:cNvSpPr>
              <a:spLocks noChangeArrowheads="1"/>
            </p:cNvSpPr>
            <p:nvPr/>
          </p:nvSpPr>
          <p:spPr bwMode="auto">
            <a:xfrm>
              <a:off x="1728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0" name="Rectangle 160"/>
            <p:cNvSpPr>
              <a:spLocks noChangeArrowheads="1"/>
            </p:cNvSpPr>
            <p:nvPr/>
          </p:nvSpPr>
          <p:spPr bwMode="auto">
            <a:xfrm>
              <a:off x="1824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1" name="Rectangle 161"/>
            <p:cNvSpPr>
              <a:spLocks noChangeArrowheads="1"/>
            </p:cNvSpPr>
            <p:nvPr/>
          </p:nvSpPr>
          <p:spPr bwMode="auto">
            <a:xfrm>
              <a:off x="1920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2" name="Rectangle 162"/>
            <p:cNvSpPr>
              <a:spLocks noChangeArrowheads="1"/>
            </p:cNvSpPr>
            <p:nvPr/>
          </p:nvSpPr>
          <p:spPr bwMode="auto">
            <a:xfrm>
              <a:off x="2016" y="2064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3" name="Line 163"/>
            <p:cNvSpPr>
              <a:spLocks noChangeShapeType="1"/>
            </p:cNvSpPr>
            <p:nvPr/>
          </p:nvSpPr>
          <p:spPr bwMode="auto">
            <a:xfrm>
              <a:off x="960" y="1872"/>
              <a:ext cx="1152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4" name="Rectangle 164"/>
            <p:cNvSpPr>
              <a:spLocks noChangeArrowheads="1"/>
            </p:cNvSpPr>
            <p:nvPr/>
          </p:nvSpPr>
          <p:spPr bwMode="auto">
            <a:xfrm>
              <a:off x="960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5" name="Rectangle 165"/>
            <p:cNvSpPr>
              <a:spLocks noChangeArrowheads="1"/>
            </p:cNvSpPr>
            <p:nvPr/>
          </p:nvSpPr>
          <p:spPr bwMode="auto">
            <a:xfrm>
              <a:off x="1056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6" name="Rectangle 166"/>
            <p:cNvSpPr>
              <a:spLocks noChangeArrowheads="1"/>
            </p:cNvSpPr>
            <p:nvPr/>
          </p:nvSpPr>
          <p:spPr bwMode="auto">
            <a:xfrm>
              <a:off x="1152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7" name="Rectangle 167"/>
            <p:cNvSpPr>
              <a:spLocks noChangeArrowheads="1"/>
            </p:cNvSpPr>
            <p:nvPr/>
          </p:nvSpPr>
          <p:spPr bwMode="auto">
            <a:xfrm>
              <a:off x="1248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8" name="Rectangle 168"/>
            <p:cNvSpPr>
              <a:spLocks noChangeArrowheads="1"/>
            </p:cNvSpPr>
            <p:nvPr/>
          </p:nvSpPr>
          <p:spPr bwMode="auto">
            <a:xfrm>
              <a:off x="1344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89" name="Rectangle 169"/>
            <p:cNvSpPr>
              <a:spLocks noChangeArrowheads="1"/>
            </p:cNvSpPr>
            <p:nvPr/>
          </p:nvSpPr>
          <p:spPr bwMode="auto">
            <a:xfrm>
              <a:off x="1440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0" name="Rectangle 170"/>
            <p:cNvSpPr>
              <a:spLocks noChangeArrowheads="1"/>
            </p:cNvSpPr>
            <p:nvPr/>
          </p:nvSpPr>
          <p:spPr bwMode="auto">
            <a:xfrm>
              <a:off x="960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1" name="Rectangle 171"/>
            <p:cNvSpPr>
              <a:spLocks noChangeArrowheads="1"/>
            </p:cNvSpPr>
            <p:nvPr/>
          </p:nvSpPr>
          <p:spPr bwMode="auto">
            <a:xfrm>
              <a:off x="1056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2" name="Rectangle 172"/>
            <p:cNvSpPr>
              <a:spLocks noChangeArrowheads="1"/>
            </p:cNvSpPr>
            <p:nvPr/>
          </p:nvSpPr>
          <p:spPr bwMode="auto">
            <a:xfrm>
              <a:off x="1152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3" name="Rectangle 173"/>
            <p:cNvSpPr>
              <a:spLocks noChangeArrowheads="1"/>
            </p:cNvSpPr>
            <p:nvPr/>
          </p:nvSpPr>
          <p:spPr bwMode="auto">
            <a:xfrm>
              <a:off x="1248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4" name="Rectangle 174"/>
            <p:cNvSpPr>
              <a:spLocks noChangeArrowheads="1"/>
            </p:cNvSpPr>
            <p:nvPr/>
          </p:nvSpPr>
          <p:spPr bwMode="auto">
            <a:xfrm>
              <a:off x="1344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5" name="Rectangle 175"/>
            <p:cNvSpPr>
              <a:spLocks noChangeArrowheads="1"/>
            </p:cNvSpPr>
            <p:nvPr/>
          </p:nvSpPr>
          <p:spPr bwMode="auto">
            <a:xfrm>
              <a:off x="1440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6" name="Rectangle 176"/>
            <p:cNvSpPr>
              <a:spLocks noChangeArrowheads="1"/>
            </p:cNvSpPr>
            <p:nvPr/>
          </p:nvSpPr>
          <p:spPr bwMode="auto">
            <a:xfrm>
              <a:off x="1536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7" name="Rectangle 177"/>
            <p:cNvSpPr>
              <a:spLocks noChangeArrowheads="1"/>
            </p:cNvSpPr>
            <p:nvPr/>
          </p:nvSpPr>
          <p:spPr bwMode="auto">
            <a:xfrm>
              <a:off x="1632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8" name="Rectangle 178"/>
            <p:cNvSpPr>
              <a:spLocks noChangeArrowheads="1"/>
            </p:cNvSpPr>
            <p:nvPr/>
          </p:nvSpPr>
          <p:spPr bwMode="auto">
            <a:xfrm>
              <a:off x="1728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499" name="Rectangle 179"/>
            <p:cNvSpPr>
              <a:spLocks noChangeArrowheads="1"/>
            </p:cNvSpPr>
            <p:nvPr/>
          </p:nvSpPr>
          <p:spPr bwMode="auto">
            <a:xfrm>
              <a:off x="1824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0" name="Rectangle 180"/>
            <p:cNvSpPr>
              <a:spLocks noChangeArrowheads="1"/>
            </p:cNvSpPr>
            <p:nvPr/>
          </p:nvSpPr>
          <p:spPr bwMode="auto">
            <a:xfrm>
              <a:off x="1920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1" name="Rectangle 181"/>
            <p:cNvSpPr>
              <a:spLocks noChangeArrowheads="1"/>
            </p:cNvSpPr>
            <p:nvPr/>
          </p:nvSpPr>
          <p:spPr bwMode="auto">
            <a:xfrm>
              <a:off x="2016" y="912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2" name="Rectangle 182"/>
            <p:cNvSpPr>
              <a:spLocks noChangeArrowheads="1"/>
            </p:cNvSpPr>
            <p:nvPr/>
          </p:nvSpPr>
          <p:spPr bwMode="auto">
            <a:xfrm>
              <a:off x="1536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3" name="Rectangle 183"/>
            <p:cNvSpPr>
              <a:spLocks noChangeArrowheads="1"/>
            </p:cNvSpPr>
            <p:nvPr/>
          </p:nvSpPr>
          <p:spPr bwMode="auto">
            <a:xfrm>
              <a:off x="1632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4" name="Rectangle 184"/>
            <p:cNvSpPr>
              <a:spLocks noChangeArrowheads="1"/>
            </p:cNvSpPr>
            <p:nvPr/>
          </p:nvSpPr>
          <p:spPr bwMode="auto">
            <a:xfrm>
              <a:off x="1728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5" name="Rectangle 185"/>
            <p:cNvSpPr>
              <a:spLocks noChangeArrowheads="1"/>
            </p:cNvSpPr>
            <p:nvPr/>
          </p:nvSpPr>
          <p:spPr bwMode="auto">
            <a:xfrm>
              <a:off x="1824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6" name="Rectangle 186"/>
            <p:cNvSpPr>
              <a:spLocks noChangeArrowheads="1"/>
            </p:cNvSpPr>
            <p:nvPr/>
          </p:nvSpPr>
          <p:spPr bwMode="auto">
            <a:xfrm>
              <a:off x="1920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7" name="Rectangle 187"/>
            <p:cNvSpPr>
              <a:spLocks noChangeArrowheads="1"/>
            </p:cNvSpPr>
            <p:nvPr/>
          </p:nvSpPr>
          <p:spPr bwMode="auto">
            <a:xfrm>
              <a:off x="2016" y="1008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8" name="Rectangle 188"/>
            <p:cNvSpPr>
              <a:spLocks noChangeArrowheads="1"/>
            </p:cNvSpPr>
            <p:nvPr/>
          </p:nvSpPr>
          <p:spPr bwMode="auto">
            <a:xfrm>
              <a:off x="960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09" name="Rectangle 189"/>
            <p:cNvSpPr>
              <a:spLocks noChangeArrowheads="1"/>
            </p:cNvSpPr>
            <p:nvPr/>
          </p:nvSpPr>
          <p:spPr bwMode="auto">
            <a:xfrm>
              <a:off x="1056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0" name="Rectangle 190"/>
            <p:cNvSpPr>
              <a:spLocks noChangeArrowheads="1"/>
            </p:cNvSpPr>
            <p:nvPr/>
          </p:nvSpPr>
          <p:spPr bwMode="auto">
            <a:xfrm>
              <a:off x="1152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1" name="Rectangle 191"/>
            <p:cNvSpPr>
              <a:spLocks noChangeArrowheads="1"/>
            </p:cNvSpPr>
            <p:nvPr/>
          </p:nvSpPr>
          <p:spPr bwMode="auto">
            <a:xfrm>
              <a:off x="1248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2" name="Rectangle 192"/>
            <p:cNvSpPr>
              <a:spLocks noChangeArrowheads="1"/>
            </p:cNvSpPr>
            <p:nvPr/>
          </p:nvSpPr>
          <p:spPr bwMode="auto">
            <a:xfrm>
              <a:off x="1344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3" name="Rectangle 193"/>
            <p:cNvSpPr>
              <a:spLocks noChangeArrowheads="1"/>
            </p:cNvSpPr>
            <p:nvPr/>
          </p:nvSpPr>
          <p:spPr bwMode="auto">
            <a:xfrm>
              <a:off x="1440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4" name="Rectangle 194"/>
            <p:cNvSpPr>
              <a:spLocks noChangeArrowheads="1"/>
            </p:cNvSpPr>
            <p:nvPr/>
          </p:nvSpPr>
          <p:spPr bwMode="auto">
            <a:xfrm>
              <a:off x="960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5" name="Rectangle 195"/>
            <p:cNvSpPr>
              <a:spLocks noChangeArrowheads="1"/>
            </p:cNvSpPr>
            <p:nvPr/>
          </p:nvSpPr>
          <p:spPr bwMode="auto">
            <a:xfrm>
              <a:off x="1056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6" name="Rectangle 196"/>
            <p:cNvSpPr>
              <a:spLocks noChangeArrowheads="1"/>
            </p:cNvSpPr>
            <p:nvPr/>
          </p:nvSpPr>
          <p:spPr bwMode="auto">
            <a:xfrm>
              <a:off x="1152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7" name="Rectangle 197"/>
            <p:cNvSpPr>
              <a:spLocks noChangeArrowheads="1"/>
            </p:cNvSpPr>
            <p:nvPr/>
          </p:nvSpPr>
          <p:spPr bwMode="auto">
            <a:xfrm>
              <a:off x="1248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8" name="Rectangle 198"/>
            <p:cNvSpPr>
              <a:spLocks noChangeArrowheads="1"/>
            </p:cNvSpPr>
            <p:nvPr/>
          </p:nvSpPr>
          <p:spPr bwMode="auto">
            <a:xfrm>
              <a:off x="1344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19" name="Rectangle 199"/>
            <p:cNvSpPr>
              <a:spLocks noChangeArrowheads="1"/>
            </p:cNvSpPr>
            <p:nvPr/>
          </p:nvSpPr>
          <p:spPr bwMode="auto">
            <a:xfrm>
              <a:off x="1440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0" name="Rectangle 200"/>
            <p:cNvSpPr>
              <a:spLocks noChangeArrowheads="1"/>
            </p:cNvSpPr>
            <p:nvPr/>
          </p:nvSpPr>
          <p:spPr bwMode="auto">
            <a:xfrm>
              <a:off x="1536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1" name="Rectangle 201"/>
            <p:cNvSpPr>
              <a:spLocks noChangeArrowheads="1"/>
            </p:cNvSpPr>
            <p:nvPr/>
          </p:nvSpPr>
          <p:spPr bwMode="auto">
            <a:xfrm>
              <a:off x="1632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2" name="Rectangle 202"/>
            <p:cNvSpPr>
              <a:spLocks noChangeArrowheads="1"/>
            </p:cNvSpPr>
            <p:nvPr/>
          </p:nvSpPr>
          <p:spPr bwMode="auto">
            <a:xfrm>
              <a:off x="1728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3" name="Rectangle 203"/>
            <p:cNvSpPr>
              <a:spLocks noChangeArrowheads="1"/>
            </p:cNvSpPr>
            <p:nvPr/>
          </p:nvSpPr>
          <p:spPr bwMode="auto">
            <a:xfrm>
              <a:off x="1824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4" name="Rectangle 204"/>
            <p:cNvSpPr>
              <a:spLocks noChangeArrowheads="1"/>
            </p:cNvSpPr>
            <p:nvPr/>
          </p:nvSpPr>
          <p:spPr bwMode="auto">
            <a:xfrm>
              <a:off x="1920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5" name="Rectangle 205"/>
            <p:cNvSpPr>
              <a:spLocks noChangeArrowheads="1"/>
            </p:cNvSpPr>
            <p:nvPr/>
          </p:nvSpPr>
          <p:spPr bwMode="auto">
            <a:xfrm>
              <a:off x="2016" y="720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6" name="Rectangle 206"/>
            <p:cNvSpPr>
              <a:spLocks noChangeArrowheads="1"/>
            </p:cNvSpPr>
            <p:nvPr/>
          </p:nvSpPr>
          <p:spPr bwMode="auto">
            <a:xfrm>
              <a:off x="1536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7" name="Rectangle 207"/>
            <p:cNvSpPr>
              <a:spLocks noChangeArrowheads="1"/>
            </p:cNvSpPr>
            <p:nvPr/>
          </p:nvSpPr>
          <p:spPr bwMode="auto">
            <a:xfrm>
              <a:off x="1632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8" name="Rectangle 208"/>
            <p:cNvSpPr>
              <a:spLocks noChangeArrowheads="1"/>
            </p:cNvSpPr>
            <p:nvPr/>
          </p:nvSpPr>
          <p:spPr bwMode="auto">
            <a:xfrm>
              <a:off x="1728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29" name="Rectangle 209"/>
            <p:cNvSpPr>
              <a:spLocks noChangeArrowheads="1"/>
            </p:cNvSpPr>
            <p:nvPr/>
          </p:nvSpPr>
          <p:spPr bwMode="auto">
            <a:xfrm>
              <a:off x="1824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0" name="Rectangle 210"/>
            <p:cNvSpPr>
              <a:spLocks noChangeArrowheads="1"/>
            </p:cNvSpPr>
            <p:nvPr/>
          </p:nvSpPr>
          <p:spPr bwMode="auto">
            <a:xfrm>
              <a:off x="1920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1" name="Rectangle 211"/>
            <p:cNvSpPr>
              <a:spLocks noChangeArrowheads="1"/>
            </p:cNvSpPr>
            <p:nvPr/>
          </p:nvSpPr>
          <p:spPr bwMode="auto">
            <a:xfrm>
              <a:off x="2016" y="816"/>
              <a:ext cx="96" cy="96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2" name="Line 212"/>
            <p:cNvSpPr>
              <a:spLocks noChangeShapeType="1"/>
            </p:cNvSpPr>
            <p:nvPr/>
          </p:nvSpPr>
          <p:spPr bwMode="auto">
            <a:xfrm>
              <a:off x="1536" y="720"/>
              <a:ext cx="0" cy="144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33" name="Group 213"/>
          <p:cNvGrpSpPr>
            <a:grpSpLocks/>
          </p:cNvGrpSpPr>
          <p:nvPr/>
        </p:nvGrpSpPr>
        <p:grpSpPr bwMode="auto">
          <a:xfrm>
            <a:off x="6448425" y="4622800"/>
            <a:ext cx="76200" cy="76200"/>
            <a:chOff x="4272" y="2736"/>
            <a:chExt cx="48" cy="48"/>
          </a:xfrm>
        </p:grpSpPr>
        <p:sp>
          <p:nvSpPr>
            <p:cNvPr id="440534" name="Line 214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5" name="Line 215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36" name="Group 216"/>
          <p:cNvGrpSpPr>
            <a:grpSpLocks/>
          </p:cNvGrpSpPr>
          <p:nvPr/>
        </p:nvGrpSpPr>
        <p:grpSpPr bwMode="auto">
          <a:xfrm>
            <a:off x="6697663" y="4114800"/>
            <a:ext cx="76200" cy="76200"/>
            <a:chOff x="4272" y="2736"/>
            <a:chExt cx="48" cy="48"/>
          </a:xfrm>
        </p:grpSpPr>
        <p:sp>
          <p:nvSpPr>
            <p:cNvPr id="440537" name="Line 217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38" name="Line 218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39" name="Group 219"/>
          <p:cNvGrpSpPr>
            <a:grpSpLocks/>
          </p:cNvGrpSpPr>
          <p:nvPr/>
        </p:nvGrpSpPr>
        <p:grpSpPr bwMode="auto">
          <a:xfrm>
            <a:off x="6946900" y="3586163"/>
            <a:ext cx="76200" cy="76200"/>
            <a:chOff x="4272" y="2736"/>
            <a:chExt cx="48" cy="48"/>
          </a:xfrm>
        </p:grpSpPr>
        <p:sp>
          <p:nvSpPr>
            <p:cNvPr id="440540" name="Line 220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41" name="Line 221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42" name="Group 222"/>
          <p:cNvGrpSpPr>
            <a:grpSpLocks/>
          </p:cNvGrpSpPr>
          <p:nvPr/>
        </p:nvGrpSpPr>
        <p:grpSpPr bwMode="auto">
          <a:xfrm>
            <a:off x="7196138" y="3076575"/>
            <a:ext cx="76200" cy="76200"/>
            <a:chOff x="4272" y="2736"/>
            <a:chExt cx="48" cy="48"/>
          </a:xfrm>
        </p:grpSpPr>
        <p:sp>
          <p:nvSpPr>
            <p:cNvPr id="440543" name="Line 223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44" name="Line 224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45" name="Group 225"/>
          <p:cNvGrpSpPr>
            <a:grpSpLocks/>
          </p:cNvGrpSpPr>
          <p:nvPr/>
        </p:nvGrpSpPr>
        <p:grpSpPr bwMode="auto">
          <a:xfrm>
            <a:off x="7446963" y="2560638"/>
            <a:ext cx="76200" cy="76200"/>
            <a:chOff x="4272" y="2736"/>
            <a:chExt cx="48" cy="48"/>
          </a:xfrm>
        </p:grpSpPr>
        <p:sp>
          <p:nvSpPr>
            <p:cNvPr id="440546" name="Line 226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47" name="Line 227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440548" name="Group 228"/>
          <p:cNvGrpSpPr>
            <a:grpSpLocks/>
          </p:cNvGrpSpPr>
          <p:nvPr/>
        </p:nvGrpSpPr>
        <p:grpSpPr bwMode="auto">
          <a:xfrm>
            <a:off x="7945438" y="1524000"/>
            <a:ext cx="76200" cy="76200"/>
            <a:chOff x="4272" y="2736"/>
            <a:chExt cx="48" cy="48"/>
          </a:xfrm>
        </p:grpSpPr>
        <p:sp>
          <p:nvSpPr>
            <p:cNvPr id="440549" name="Line 229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50" name="Line 230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sp>
        <p:nvSpPr>
          <p:cNvPr id="440551" name="Text Box 231"/>
          <p:cNvSpPr txBox="1">
            <a:spLocks noChangeArrowheads="1"/>
          </p:cNvSpPr>
          <p:nvPr/>
        </p:nvSpPr>
        <p:spPr bwMode="auto">
          <a:xfrm>
            <a:off x="7458075" y="2819400"/>
            <a:ext cx="1170513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b="1" i="1" dirty="0">
                <a:latin typeface="Calibri" panose="020F0502020204030204" pitchFamily="34" charset="0"/>
              </a:rPr>
              <a:t>y</a:t>
            </a:r>
            <a:r>
              <a:rPr lang="en-GB" sz="2000" b="1" dirty="0">
                <a:latin typeface="Calibri" panose="020F0502020204030204" pitchFamily="34" charset="0"/>
              </a:rPr>
              <a:t> = 2</a:t>
            </a:r>
            <a:r>
              <a:rPr lang="en-GB" sz="2000" b="1" i="1" dirty="0">
                <a:latin typeface="Calibri" panose="020F0502020204030204" pitchFamily="34" charset="0"/>
              </a:rPr>
              <a:t>x</a:t>
            </a:r>
            <a:r>
              <a:rPr lang="en-GB" sz="2000" b="1" dirty="0">
                <a:latin typeface="Calibri" panose="020F0502020204030204" pitchFamily="34" charset="0"/>
              </a:rPr>
              <a:t> + 5</a:t>
            </a:r>
          </a:p>
        </p:txBody>
      </p:sp>
      <p:grpSp>
        <p:nvGrpSpPr>
          <p:cNvPr id="440552" name="Group 232"/>
          <p:cNvGrpSpPr>
            <a:grpSpLocks/>
          </p:cNvGrpSpPr>
          <p:nvPr/>
        </p:nvGrpSpPr>
        <p:grpSpPr bwMode="auto">
          <a:xfrm>
            <a:off x="7708900" y="2043113"/>
            <a:ext cx="76200" cy="76200"/>
            <a:chOff x="4272" y="2736"/>
            <a:chExt cx="48" cy="48"/>
          </a:xfrm>
        </p:grpSpPr>
        <p:sp>
          <p:nvSpPr>
            <p:cNvPr id="440553" name="Line 233"/>
            <p:cNvSpPr>
              <a:spLocks noChangeShapeType="1"/>
            </p:cNvSpPr>
            <p:nvPr/>
          </p:nvSpPr>
          <p:spPr bwMode="auto">
            <a:xfrm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40554" name="Line 234"/>
            <p:cNvSpPr>
              <a:spLocks noChangeShapeType="1"/>
            </p:cNvSpPr>
            <p:nvPr/>
          </p:nvSpPr>
          <p:spPr bwMode="auto">
            <a:xfrm flipH="1">
              <a:off x="4272" y="2736"/>
              <a:ext cx="48" cy="4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sp>
        <p:nvSpPr>
          <p:cNvPr id="440555" name="Line 235"/>
          <p:cNvSpPr>
            <a:spLocks noChangeShapeType="1"/>
          </p:cNvSpPr>
          <p:nvPr/>
        </p:nvSpPr>
        <p:spPr bwMode="auto">
          <a:xfrm flipV="1">
            <a:off x="6246813" y="1284288"/>
            <a:ext cx="1863725" cy="3879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sp>
        <p:nvSpPr>
          <p:cNvPr id="440556" name="Text Box 236"/>
          <p:cNvSpPr txBox="1">
            <a:spLocks noChangeArrowheads="1"/>
          </p:cNvSpPr>
          <p:nvPr/>
        </p:nvSpPr>
        <p:spPr bwMode="auto">
          <a:xfrm>
            <a:off x="6924675" y="1219200"/>
            <a:ext cx="3000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i="1">
                <a:latin typeface="Calibri" panose="020F0502020204030204" pitchFamily="34" charset="0"/>
              </a:rPr>
              <a:t>y</a:t>
            </a:r>
          </a:p>
        </p:txBody>
      </p:sp>
      <p:sp>
        <p:nvSpPr>
          <p:cNvPr id="440557" name="Text Box 237"/>
          <p:cNvSpPr txBox="1">
            <a:spLocks noChangeArrowheads="1"/>
          </p:cNvSpPr>
          <p:nvPr/>
        </p:nvSpPr>
        <p:spPr bwMode="auto">
          <a:xfrm>
            <a:off x="8448675" y="4343400"/>
            <a:ext cx="2952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i="1">
                <a:latin typeface="Calibri" panose="020F0502020204030204" pitchFamily="34" charset="0"/>
              </a:rPr>
              <a:t>x</a:t>
            </a:r>
          </a:p>
        </p:txBody>
      </p:sp>
      <p:grpSp>
        <p:nvGrpSpPr>
          <p:cNvPr id="440565" name="Group 245"/>
          <p:cNvGrpSpPr>
            <a:grpSpLocks/>
          </p:cNvGrpSpPr>
          <p:nvPr/>
        </p:nvGrpSpPr>
        <p:grpSpPr bwMode="auto">
          <a:xfrm>
            <a:off x="228600" y="2784475"/>
            <a:ext cx="5181600" cy="762000"/>
            <a:chOff x="144" y="1754"/>
            <a:chExt cx="3264" cy="480"/>
          </a:xfrm>
        </p:grpSpPr>
        <p:grpSp>
          <p:nvGrpSpPr>
            <p:cNvPr id="440332" name="Group 12"/>
            <p:cNvGrpSpPr>
              <a:grpSpLocks/>
            </p:cNvGrpSpPr>
            <p:nvPr/>
          </p:nvGrpSpPr>
          <p:grpSpPr bwMode="auto">
            <a:xfrm>
              <a:off x="144" y="1754"/>
              <a:ext cx="3264" cy="480"/>
              <a:chOff x="144" y="1754"/>
              <a:chExt cx="3264" cy="480"/>
            </a:xfrm>
          </p:grpSpPr>
          <p:sp>
            <p:nvSpPr>
              <p:cNvPr id="440333" name="Rectangle 13"/>
              <p:cNvSpPr>
                <a:spLocks noChangeArrowheads="1"/>
              </p:cNvSpPr>
              <p:nvPr/>
            </p:nvSpPr>
            <p:spPr bwMode="auto">
              <a:xfrm>
                <a:off x="144" y="1754"/>
                <a:ext cx="912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 i="1">
                    <a:latin typeface="Calibri" panose="020F0502020204030204" pitchFamily="34" charset="0"/>
                  </a:rPr>
                  <a:t>x</a:t>
                </a:r>
              </a:p>
            </p:txBody>
          </p:sp>
          <p:sp>
            <p:nvSpPr>
              <p:cNvPr id="440334" name="Rectangle 14"/>
              <p:cNvSpPr>
                <a:spLocks noChangeArrowheads="1"/>
              </p:cNvSpPr>
              <p:nvPr/>
            </p:nvSpPr>
            <p:spPr bwMode="auto">
              <a:xfrm>
                <a:off x="144" y="1994"/>
                <a:ext cx="912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 i="1" dirty="0" smtClean="0">
                    <a:latin typeface="Calibri" panose="020F0502020204030204" pitchFamily="34" charset="0"/>
                  </a:rPr>
                  <a:t>y</a:t>
                </a:r>
                <a:endParaRPr lang="en-GB" sz="200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40335" name="Rectangle 15"/>
              <p:cNvSpPr>
                <a:spLocks noChangeArrowheads="1"/>
              </p:cNvSpPr>
              <p:nvPr/>
            </p:nvSpPr>
            <p:spPr bwMode="auto">
              <a:xfrm>
                <a:off x="1056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  <a:cs typeface="Arial" charset="0"/>
                  </a:rPr>
                  <a:t>–</a:t>
                </a:r>
                <a:r>
                  <a:rPr lang="en-GB" sz="2000">
                    <a:latin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440336" name="Rectangle 16"/>
              <p:cNvSpPr>
                <a:spLocks noChangeArrowheads="1"/>
              </p:cNvSpPr>
              <p:nvPr/>
            </p:nvSpPr>
            <p:spPr bwMode="auto">
              <a:xfrm>
                <a:off x="1392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–2</a:t>
                </a:r>
              </a:p>
            </p:txBody>
          </p:sp>
          <p:sp>
            <p:nvSpPr>
              <p:cNvPr id="440337" name="Rectangle 17"/>
              <p:cNvSpPr>
                <a:spLocks noChangeArrowheads="1"/>
              </p:cNvSpPr>
              <p:nvPr/>
            </p:nvSpPr>
            <p:spPr bwMode="auto">
              <a:xfrm>
                <a:off x="1728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–1</a:t>
                </a:r>
              </a:p>
            </p:txBody>
          </p:sp>
          <p:sp>
            <p:nvSpPr>
              <p:cNvPr id="440338" name="Rectangle 18"/>
              <p:cNvSpPr>
                <a:spLocks noChangeArrowheads="1"/>
              </p:cNvSpPr>
              <p:nvPr/>
            </p:nvSpPr>
            <p:spPr bwMode="auto">
              <a:xfrm>
                <a:off x="2064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440339" name="Rectangle 19"/>
              <p:cNvSpPr>
                <a:spLocks noChangeArrowheads="1"/>
              </p:cNvSpPr>
              <p:nvPr/>
            </p:nvSpPr>
            <p:spPr bwMode="auto">
              <a:xfrm>
                <a:off x="2400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440340" name="Rectangle 20"/>
              <p:cNvSpPr>
                <a:spLocks noChangeArrowheads="1"/>
              </p:cNvSpPr>
              <p:nvPr/>
            </p:nvSpPr>
            <p:spPr bwMode="auto">
              <a:xfrm>
                <a:off x="2736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440341" name="Rectangle 21"/>
              <p:cNvSpPr>
                <a:spLocks noChangeArrowheads="1"/>
              </p:cNvSpPr>
              <p:nvPr/>
            </p:nvSpPr>
            <p:spPr bwMode="auto">
              <a:xfrm>
                <a:off x="3072" y="175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sz="2000">
                    <a:latin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440342" name="Rectangle 22"/>
              <p:cNvSpPr>
                <a:spLocks noChangeArrowheads="1"/>
              </p:cNvSpPr>
              <p:nvPr/>
            </p:nvSpPr>
            <p:spPr bwMode="auto">
              <a:xfrm>
                <a:off x="1056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3" name="Rectangle 23"/>
              <p:cNvSpPr>
                <a:spLocks noChangeArrowheads="1"/>
              </p:cNvSpPr>
              <p:nvPr/>
            </p:nvSpPr>
            <p:spPr bwMode="auto">
              <a:xfrm>
                <a:off x="1392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4" name="Rectangle 24"/>
              <p:cNvSpPr>
                <a:spLocks noChangeArrowheads="1"/>
              </p:cNvSpPr>
              <p:nvPr/>
            </p:nvSpPr>
            <p:spPr bwMode="auto">
              <a:xfrm>
                <a:off x="1728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5" name="Rectangle 25"/>
              <p:cNvSpPr>
                <a:spLocks noChangeArrowheads="1"/>
              </p:cNvSpPr>
              <p:nvPr/>
            </p:nvSpPr>
            <p:spPr bwMode="auto">
              <a:xfrm>
                <a:off x="2064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6" name="Rectangle 26"/>
              <p:cNvSpPr>
                <a:spLocks noChangeArrowheads="1"/>
              </p:cNvSpPr>
              <p:nvPr/>
            </p:nvSpPr>
            <p:spPr bwMode="auto">
              <a:xfrm>
                <a:off x="2400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7" name="Rectangle 27"/>
              <p:cNvSpPr>
                <a:spLocks noChangeArrowheads="1"/>
              </p:cNvSpPr>
              <p:nvPr/>
            </p:nvSpPr>
            <p:spPr bwMode="auto">
              <a:xfrm>
                <a:off x="2736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440348" name="Rectangle 28"/>
              <p:cNvSpPr>
                <a:spLocks noChangeArrowheads="1"/>
              </p:cNvSpPr>
              <p:nvPr/>
            </p:nvSpPr>
            <p:spPr bwMode="auto">
              <a:xfrm>
                <a:off x="3072" y="1994"/>
                <a:ext cx="336" cy="2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fr-FR" sz="200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40558" name="Rectangle 238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440559" name="Rectangle 239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440560" name="Rectangle 240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440561" name="Rectangle 241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5</a:t>
              </a:r>
            </a:p>
          </p:txBody>
        </p:sp>
        <p:sp>
          <p:nvSpPr>
            <p:cNvPr id="440562" name="Rectangle 242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7</a:t>
              </a:r>
            </a:p>
          </p:txBody>
        </p:sp>
        <p:sp>
          <p:nvSpPr>
            <p:cNvPr id="440563" name="Rectangle 243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9</a:t>
              </a:r>
            </a:p>
          </p:txBody>
        </p:sp>
        <p:sp>
          <p:nvSpPr>
            <p:cNvPr id="440564" name="Rectangle 244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>
                  <a:latin typeface="Calibri" panose="020F0502020204030204" pitchFamily="34" charset="0"/>
                </a:rPr>
                <a:t>11</a:t>
              </a:r>
            </a:p>
          </p:txBody>
        </p:sp>
      </p:grpSp>
      <p:sp>
        <p:nvSpPr>
          <p:cNvPr id="244" name="Rectangle 3"/>
          <p:cNvSpPr txBox="1">
            <a:spLocks noChangeArrowheads="1"/>
          </p:cNvSpPr>
          <p:nvPr/>
        </p:nvSpPr>
        <p:spPr bwMode="auto">
          <a:xfrm>
            <a:off x="395288" y="260648"/>
            <a:ext cx="8569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smtClean="0">
                <a:latin typeface="Calibri" panose="020F0502020204030204" pitchFamily="34" charset="0"/>
              </a:rPr>
              <a:t>Plotting graphs of linear functions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23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40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7" grpId="0" autoUpdateAnimBg="0"/>
      <p:bldP spid="440328" grpId="0" autoUpdateAnimBg="0"/>
      <p:bldP spid="440329" grpId="0" autoUpdateAnimBg="0"/>
      <p:bldP spid="440330" grpId="0" autoUpdateAnimBg="0"/>
      <p:bldP spid="440331" grpId="0" autoUpdateAnimBg="0"/>
      <p:bldP spid="440551" grpId="0" animBg="1" autoUpdateAnimBg="0"/>
      <p:bldP spid="44055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6" name="Text Box 6"/>
          <p:cNvSpPr txBox="1">
            <a:spLocks noChangeArrowheads="1"/>
          </p:cNvSpPr>
          <p:nvPr/>
        </p:nvSpPr>
        <p:spPr bwMode="auto">
          <a:xfrm>
            <a:off x="200025" y="1234043"/>
            <a:ext cx="4676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000" dirty="0" smtClean="0">
                <a:latin typeface="Calibri" panose="020F0502020204030204" pitchFamily="34" charset="0"/>
              </a:rPr>
              <a:t>To </a:t>
            </a:r>
            <a:r>
              <a:rPr lang="en-GB" sz="2000" dirty="0">
                <a:latin typeface="Calibri" panose="020F0502020204030204" pitchFamily="34" charset="0"/>
              </a:rPr>
              <a:t>draw a graph of </a:t>
            </a:r>
            <a:r>
              <a:rPr lang="en-US" sz="2000" i="1" dirty="0">
                <a:latin typeface="Calibri" panose="020F0502020204030204" pitchFamily="34" charset="0"/>
              </a:rPr>
              <a:t>y</a:t>
            </a:r>
            <a:r>
              <a:rPr lang="en-US" sz="2000" dirty="0">
                <a:latin typeface="Calibri" panose="020F0502020204030204" pitchFamily="34" charset="0"/>
              </a:rPr>
              <a:t> = 2</a:t>
            </a:r>
            <a:r>
              <a:rPr lang="en-US" sz="2000" i="1" dirty="0">
                <a:latin typeface="Calibri" panose="020F0502020204030204" pitchFamily="34" charset="0"/>
              </a:rPr>
              <a:t>x</a:t>
            </a:r>
            <a:r>
              <a:rPr lang="en-US" sz="2000" dirty="0">
                <a:latin typeface="Calibri" panose="020F0502020204030204" pitchFamily="34" charset="0"/>
              </a:rPr>
              <a:t> + 5</a:t>
            </a:r>
            <a:r>
              <a:rPr lang="en-GB" sz="2000" dirty="0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440327" name="Text Box 7"/>
          <p:cNvSpPr txBox="1">
            <a:spLocks noChangeArrowheads="1"/>
          </p:cNvSpPr>
          <p:nvPr/>
        </p:nvSpPr>
        <p:spPr bwMode="auto">
          <a:xfrm>
            <a:off x="179388" y="1837600"/>
            <a:ext cx="32834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latin typeface="Calibri" panose="020F0502020204030204" pitchFamily="34" charset="0"/>
              </a:rPr>
              <a:t>1) Complete a table of values:</a:t>
            </a:r>
          </a:p>
        </p:txBody>
      </p:sp>
      <p:grpSp>
        <p:nvGrpSpPr>
          <p:cNvPr id="440332" name="Group 12"/>
          <p:cNvGrpSpPr>
            <a:grpSpLocks/>
          </p:cNvGrpSpPr>
          <p:nvPr/>
        </p:nvGrpSpPr>
        <p:grpSpPr bwMode="auto">
          <a:xfrm>
            <a:off x="228600" y="2561508"/>
            <a:ext cx="5181600" cy="762000"/>
            <a:chOff x="144" y="1754"/>
            <a:chExt cx="3264" cy="480"/>
          </a:xfrm>
        </p:grpSpPr>
        <p:sp>
          <p:nvSpPr>
            <p:cNvPr id="440333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440334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440335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440336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440337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440338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440339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440340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440341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440342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3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4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5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6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7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40348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sp>
        <p:nvSpPr>
          <p:cNvPr id="440558" name="Rectangle 238"/>
          <p:cNvSpPr>
            <a:spLocks noChangeArrowheads="1"/>
          </p:cNvSpPr>
          <p:nvPr/>
        </p:nvSpPr>
        <p:spPr bwMode="auto">
          <a:xfrm>
            <a:off x="16764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</a:rPr>
              <a:t>–1</a:t>
            </a:r>
          </a:p>
        </p:txBody>
      </p:sp>
      <p:sp>
        <p:nvSpPr>
          <p:cNvPr id="440559" name="Rectangle 239"/>
          <p:cNvSpPr>
            <a:spLocks noChangeArrowheads="1"/>
          </p:cNvSpPr>
          <p:nvPr/>
        </p:nvSpPr>
        <p:spPr bwMode="auto">
          <a:xfrm>
            <a:off x="22098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40560" name="Rectangle 240"/>
          <p:cNvSpPr>
            <a:spLocks noChangeArrowheads="1"/>
          </p:cNvSpPr>
          <p:nvPr/>
        </p:nvSpPr>
        <p:spPr bwMode="auto">
          <a:xfrm>
            <a:off x="27432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440561" name="Rectangle 241"/>
          <p:cNvSpPr>
            <a:spLocks noChangeArrowheads="1"/>
          </p:cNvSpPr>
          <p:nvPr/>
        </p:nvSpPr>
        <p:spPr bwMode="auto">
          <a:xfrm>
            <a:off x="32766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440562" name="Rectangle 242"/>
          <p:cNvSpPr>
            <a:spLocks noChangeArrowheads="1"/>
          </p:cNvSpPr>
          <p:nvPr/>
        </p:nvSpPr>
        <p:spPr bwMode="auto">
          <a:xfrm>
            <a:off x="38100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440563" name="Rectangle 243"/>
          <p:cNvSpPr>
            <a:spLocks noChangeArrowheads="1"/>
          </p:cNvSpPr>
          <p:nvPr/>
        </p:nvSpPr>
        <p:spPr bwMode="auto">
          <a:xfrm>
            <a:off x="43434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440564" name="Rectangle 244"/>
          <p:cNvSpPr>
            <a:spLocks noChangeArrowheads="1"/>
          </p:cNvSpPr>
          <p:nvPr/>
        </p:nvSpPr>
        <p:spPr bwMode="auto">
          <a:xfrm>
            <a:off x="4876800" y="2942508"/>
            <a:ext cx="533400" cy="381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246" name="Rectangle 3"/>
          <p:cNvSpPr txBox="1">
            <a:spLocks noChangeArrowheads="1"/>
          </p:cNvSpPr>
          <p:nvPr/>
        </p:nvSpPr>
        <p:spPr>
          <a:xfrm>
            <a:off x="488950" y="332656"/>
            <a:ext cx="8569325" cy="6096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Calibri" panose="020F0502020204030204" pitchFamily="34" charset="0"/>
              </a:rPr>
              <a:t>Using a calculator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24744"/>
            <a:ext cx="2571750" cy="546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183" y="1079288"/>
            <a:ext cx="2647950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183" y="1117388"/>
            <a:ext cx="2667000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8673" y="3636148"/>
            <a:ext cx="2321227" cy="584775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alibri" panose="020F0502020204030204" pitchFamily="34" charset="0"/>
              </a:rPr>
              <a:t>Type in -3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11424" y="2395948"/>
            <a:ext cx="663352" cy="712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latin typeface="Calibri" panose="020F05020202040302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20"/>
          <a:stretch/>
        </p:blipFill>
        <p:spPr bwMode="auto">
          <a:xfrm>
            <a:off x="5895183" y="1105694"/>
            <a:ext cx="2643034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0" name="TextBox 249"/>
          <p:cNvSpPr txBox="1"/>
          <p:nvPr/>
        </p:nvSpPr>
        <p:spPr>
          <a:xfrm>
            <a:off x="3555689" y="3385711"/>
            <a:ext cx="2108821" cy="584775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alibri" panose="020F0502020204030204" pitchFamily="34" charset="0"/>
              </a:rPr>
              <a:t>Type in 3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51" name="Oval 250"/>
          <p:cNvSpPr/>
          <p:nvPr/>
        </p:nvSpPr>
        <p:spPr>
          <a:xfrm>
            <a:off x="4789286" y="2420888"/>
            <a:ext cx="663352" cy="712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latin typeface="Calibri" panose="020F0502020204030204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35523"/>
            <a:ext cx="262890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3" name="TextBox 252"/>
          <p:cNvSpPr txBox="1"/>
          <p:nvPr/>
        </p:nvSpPr>
        <p:spPr>
          <a:xfrm>
            <a:off x="1676400" y="1945322"/>
            <a:ext cx="2740351" cy="584775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alibri" panose="020F0502020204030204" pitchFamily="34" charset="0"/>
              </a:rPr>
              <a:t>Goes up in 1’s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BDBDBD"/>
              </a:clrFrom>
              <a:clrTo>
                <a:srgbClr val="BDB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970" y="1079288"/>
            <a:ext cx="2667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8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58" grpId="0" animBg="1"/>
      <p:bldP spid="440559" grpId="0" animBg="1"/>
      <p:bldP spid="440560" grpId="0" animBg="1"/>
      <p:bldP spid="440561" grpId="0" animBg="1"/>
      <p:bldP spid="440562" grpId="0" animBg="1"/>
      <p:bldP spid="440563" grpId="0" animBg="1"/>
      <p:bldP spid="440564" grpId="0" animBg="1"/>
      <p:bldP spid="2" grpId="0" animBg="1"/>
      <p:bldP spid="2" grpId="1" animBg="1"/>
      <p:bldP spid="3" grpId="0" animBg="1"/>
      <p:bldP spid="3" grpId="1" animBg="1"/>
      <p:bldP spid="250" grpId="0" animBg="1"/>
      <p:bldP spid="250" grpId="1" animBg="1"/>
      <p:bldP spid="251" grpId="0" animBg="1"/>
      <p:bldP spid="251" grpId="1" animBg="1"/>
      <p:bldP spid="253" grpId="0" animBg="1"/>
      <p:bldP spid="253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hlinkClick r:id="rId2"/>
          </p:cNvPr>
          <p:cNvSpPr>
            <a:spLocks noChangeArrowheads="1"/>
          </p:cNvSpPr>
          <p:nvPr/>
        </p:nvSpPr>
        <p:spPr bwMode="auto">
          <a:xfrm>
            <a:off x="311895" y="3034030"/>
            <a:ext cx="86042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2400" dirty="0" smtClean="0"/>
              <a:t>y </a:t>
            </a:r>
            <a:r>
              <a:rPr lang="en-GB" altLang="en-US" sz="2400" dirty="0"/>
              <a:t>= 2x + </a:t>
            </a:r>
            <a:r>
              <a:rPr lang="en-GB" altLang="en-US" sz="2400" dirty="0" smtClean="0"/>
              <a:t>1</a:t>
            </a:r>
          </a:p>
          <a:p>
            <a:endParaRPr lang="en-GB" altLang="en-US" sz="2400" dirty="0" smtClean="0"/>
          </a:p>
          <a:p>
            <a:endParaRPr lang="en-GB" altLang="en-US" sz="2400" dirty="0"/>
          </a:p>
          <a:p>
            <a:r>
              <a:rPr lang="en-GB" altLang="en-US" sz="2400" dirty="0"/>
              <a:t>y = </a:t>
            </a:r>
            <a:r>
              <a:rPr lang="en-GB" altLang="en-US" sz="2400" dirty="0" smtClean="0"/>
              <a:t>2x </a:t>
            </a:r>
            <a:r>
              <a:rPr lang="en-GB" altLang="en-US" sz="2400" dirty="0"/>
              <a:t>+ </a:t>
            </a:r>
            <a:r>
              <a:rPr lang="en-GB" altLang="en-US" sz="2400" dirty="0" smtClean="0"/>
              <a:t>2</a:t>
            </a:r>
          </a:p>
          <a:p>
            <a:endParaRPr lang="en-GB" altLang="en-US" sz="2400" dirty="0"/>
          </a:p>
          <a:p>
            <a:endParaRPr lang="en-GB" altLang="en-US" sz="2400" dirty="0"/>
          </a:p>
          <a:p>
            <a:r>
              <a:rPr lang="en-GB" altLang="en-US" sz="2400" dirty="0"/>
              <a:t>y = </a:t>
            </a:r>
            <a:r>
              <a:rPr lang="en-GB" altLang="en-US" sz="2400" dirty="0" smtClean="0"/>
              <a:t>2x + 3</a:t>
            </a:r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b="1" dirty="0"/>
          </a:p>
        </p:txBody>
      </p: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823348" y="5280520"/>
            <a:ext cx="5181600" cy="762000"/>
            <a:chOff x="144" y="1754"/>
            <a:chExt cx="3264" cy="480"/>
          </a:xfrm>
        </p:grpSpPr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200025" y="204034"/>
            <a:ext cx="8548439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b="1" dirty="0" smtClean="0">
                <a:latin typeface="Calibri" panose="020F0502020204030204" pitchFamily="34" charset="0"/>
              </a:rPr>
              <a:t>Question 1:  </a:t>
            </a:r>
          </a:p>
          <a:p>
            <a:endParaRPr lang="en-GB" sz="2000" b="1" dirty="0">
              <a:latin typeface="Calibri" panose="020F0502020204030204" pitchFamily="34" charset="0"/>
            </a:endParaRPr>
          </a:p>
          <a:p>
            <a:r>
              <a:rPr lang="en-GB" sz="2000" dirty="0" smtClean="0">
                <a:latin typeface="Calibri" panose="020F0502020204030204" pitchFamily="34" charset="0"/>
              </a:rPr>
              <a:t>Draw a set of axes from </a:t>
            </a:r>
            <a:r>
              <a:rPr lang="en-GB" sz="2000" b="1" dirty="0" smtClean="0">
                <a:latin typeface="Calibri" panose="020F0502020204030204" pitchFamily="34" charset="0"/>
              </a:rPr>
              <a:t>-3 to 3 </a:t>
            </a:r>
            <a:r>
              <a:rPr lang="en-GB" sz="2000" dirty="0" smtClean="0">
                <a:latin typeface="Calibri" panose="020F0502020204030204" pitchFamily="34" charset="0"/>
              </a:rPr>
              <a:t>on the x-axis, and from </a:t>
            </a:r>
            <a:r>
              <a:rPr lang="en-GB" sz="2000" b="1" dirty="0" smtClean="0">
                <a:latin typeface="Calibri" panose="020F0502020204030204" pitchFamily="34" charset="0"/>
              </a:rPr>
              <a:t>-5 to 10 </a:t>
            </a:r>
            <a:r>
              <a:rPr lang="en-GB" sz="2000" dirty="0" smtClean="0">
                <a:latin typeface="Calibri" panose="020F0502020204030204" pitchFamily="34" charset="0"/>
              </a:rPr>
              <a:t>on the y axis.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pPr marL="457200" indent="-457200">
              <a:buAutoNum type="alphaLcParenR"/>
            </a:pPr>
            <a:r>
              <a:rPr lang="en-GB" sz="2000" dirty="0" smtClean="0">
                <a:latin typeface="Calibri" panose="020F0502020204030204" pitchFamily="34" charset="0"/>
              </a:rPr>
              <a:t>Fill in the table </a:t>
            </a:r>
            <a:r>
              <a:rPr lang="en-GB" sz="2000" b="1" dirty="0" smtClean="0">
                <a:latin typeface="Calibri" panose="020F0502020204030204" pitchFamily="34" charset="0"/>
              </a:rPr>
              <a:t>without a calculator </a:t>
            </a:r>
            <a:r>
              <a:rPr lang="en-GB" sz="2000" dirty="0" smtClean="0">
                <a:latin typeface="Calibri" panose="020F0502020204030204" pitchFamily="34" charset="0"/>
              </a:rPr>
              <a:t>for each equation</a:t>
            </a:r>
          </a:p>
          <a:p>
            <a:pPr marL="457200" indent="-457200">
              <a:buAutoNum type="alphaLcParenR"/>
            </a:pPr>
            <a:r>
              <a:rPr lang="en-GB" sz="2000" dirty="0" smtClean="0">
                <a:latin typeface="Calibri" panose="020F0502020204030204" pitchFamily="34" charset="0"/>
              </a:rPr>
              <a:t>Check your answers are correct using the table function on the calculator.</a:t>
            </a:r>
          </a:p>
          <a:p>
            <a:pPr marL="457200" indent="-457200">
              <a:buAutoNum type="alphaLcParenR"/>
            </a:pPr>
            <a:r>
              <a:rPr lang="en-GB" sz="2000" dirty="0" smtClean="0">
                <a:latin typeface="Calibri" panose="020F0502020204030204" pitchFamily="34" charset="0"/>
              </a:rPr>
              <a:t>Draw a graph for each equation on the </a:t>
            </a:r>
            <a:r>
              <a:rPr lang="en-GB" sz="2000" b="1" dirty="0" smtClean="0">
                <a:latin typeface="Calibri" panose="020F0502020204030204" pitchFamily="34" charset="0"/>
              </a:rPr>
              <a:t>same set of axes</a:t>
            </a:r>
            <a:r>
              <a:rPr lang="en-GB" sz="2000" dirty="0" smtClean="0">
                <a:latin typeface="Calibri" panose="020F0502020204030204" pitchFamily="34" charset="0"/>
              </a:rPr>
              <a:t>.</a:t>
            </a:r>
          </a:p>
          <a:p>
            <a:endParaRPr lang="en-GB" sz="2000" dirty="0">
              <a:latin typeface="Calibri" panose="020F0502020204030204" pitchFamily="34" charset="0"/>
            </a:endParaRPr>
          </a:p>
        </p:txBody>
      </p:sp>
      <p:grpSp>
        <p:nvGrpSpPr>
          <p:cNvPr id="34" name="Group 12"/>
          <p:cNvGrpSpPr>
            <a:grpSpLocks/>
          </p:cNvGrpSpPr>
          <p:nvPr/>
        </p:nvGrpSpPr>
        <p:grpSpPr bwMode="auto">
          <a:xfrm>
            <a:off x="2823348" y="2995930"/>
            <a:ext cx="5181600" cy="762000"/>
            <a:chOff x="144" y="1754"/>
            <a:chExt cx="3264" cy="480"/>
          </a:xfrm>
        </p:grpSpPr>
        <p:sp>
          <p:nvSpPr>
            <p:cNvPr id="35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36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37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 dirty="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38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39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40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5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8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9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51" name="Group 12"/>
          <p:cNvGrpSpPr>
            <a:grpSpLocks/>
          </p:cNvGrpSpPr>
          <p:nvPr/>
        </p:nvGrpSpPr>
        <p:grpSpPr bwMode="auto">
          <a:xfrm>
            <a:off x="2823348" y="4149080"/>
            <a:ext cx="5181600" cy="762000"/>
            <a:chOff x="144" y="1754"/>
            <a:chExt cx="3264" cy="480"/>
          </a:xfrm>
        </p:grpSpPr>
        <p:sp>
          <p:nvSpPr>
            <p:cNvPr id="52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53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54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55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57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58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59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60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61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2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3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4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5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6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7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402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hlinkClick r:id="rId2"/>
          </p:cNvPr>
          <p:cNvSpPr>
            <a:spLocks noChangeArrowheads="1"/>
          </p:cNvSpPr>
          <p:nvPr/>
        </p:nvSpPr>
        <p:spPr bwMode="auto">
          <a:xfrm>
            <a:off x="311895" y="3034030"/>
            <a:ext cx="860425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 sz="2400" dirty="0" smtClean="0"/>
              <a:t>y </a:t>
            </a:r>
            <a:r>
              <a:rPr lang="en-GB" altLang="en-US" sz="2400" dirty="0"/>
              <a:t>= </a:t>
            </a:r>
            <a:r>
              <a:rPr lang="en-GB" altLang="en-US" sz="2400" dirty="0" smtClean="0"/>
              <a:t>x - 1</a:t>
            </a:r>
          </a:p>
          <a:p>
            <a:endParaRPr lang="en-GB" altLang="en-US" sz="2400" dirty="0" smtClean="0"/>
          </a:p>
          <a:p>
            <a:endParaRPr lang="en-GB" altLang="en-US" sz="2400" dirty="0"/>
          </a:p>
          <a:p>
            <a:r>
              <a:rPr lang="en-GB" altLang="en-US" sz="2400" dirty="0"/>
              <a:t>y = </a:t>
            </a:r>
            <a:r>
              <a:rPr lang="en-GB" altLang="en-US" sz="2400" dirty="0" smtClean="0"/>
              <a:t>2x - 1</a:t>
            </a:r>
          </a:p>
          <a:p>
            <a:endParaRPr lang="en-GB" altLang="en-US" sz="2400" dirty="0"/>
          </a:p>
          <a:p>
            <a:endParaRPr lang="en-GB" altLang="en-US" sz="2400" dirty="0"/>
          </a:p>
          <a:p>
            <a:r>
              <a:rPr lang="en-GB" altLang="en-US" sz="2400" dirty="0"/>
              <a:t>y = 3</a:t>
            </a:r>
            <a:r>
              <a:rPr lang="en-GB" altLang="en-US" sz="2400" dirty="0" smtClean="0"/>
              <a:t>x -1</a:t>
            </a:r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dirty="0"/>
          </a:p>
          <a:p>
            <a:endParaRPr lang="en-GB" altLang="en-US" sz="2400" b="1" dirty="0"/>
          </a:p>
        </p:txBody>
      </p: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823348" y="5280520"/>
            <a:ext cx="5181600" cy="762000"/>
            <a:chOff x="144" y="1754"/>
            <a:chExt cx="3264" cy="480"/>
          </a:xfrm>
        </p:grpSpPr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200025" y="204034"/>
            <a:ext cx="8548439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b="1" dirty="0" smtClean="0">
                <a:latin typeface="Calibri" panose="020F0502020204030204" pitchFamily="34" charset="0"/>
              </a:rPr>
              <a:t>Question 2:  </a:t>
            </a:r>
          </a:p>
          <a:p>
            <a:endParaRPr lang="en-GB" sz="2000" b="1" dirty="0">
              <a:latin typeface="Calibri" panose="020F0502020204030204" pitchFamily="34" charset="0"/>
            </a:endParaRPr>
          </a:p>
          <a:p>
            <a:r>
              <a:rPr lang="en-GB" sz="2000" dirty="0" smtClean="0">
                <a:latin typeface="Calibri" panose="020F0502020204030204" pitchFamily="34" charset="0"/>
              </a:rPr>
              <a:t>Draw a set of axes from </a:t>
            </a:r>
            <a:r>
              <a:rPr lang="en-GB" sz="2000" b="1" dirty="0" smtClean="0">
                <a:latin typeface="Calibri" panose="020F0502020204030204" pitchFamily="34" charset="0"/>
              </a:rPr>
              <a:t>-3 to 3 </a:t>
            </a:r>
            <a:r>
              <a:rPr lang="en-GB" sz="2000" dirty="0" smtClean="0">
                <a:latin typeface="Calibri" panose="020F0502020204030204" pitchFamily="34" charset="0"/>
              </a:rPr>
              <a:t>on the x-axis, and from </a:t>
            </a:r>
            <a:r>
              <a:rPr lang="en-GB" sz="2000" b="1" dirty="0" smtClean="0">
                <a:latin typeface="Calibri" panose="020F0502020204030204" pitchFamily="34" charset="0"/>
              </a:rPr>
              <a:t>-10 to 10 </a:t>
            </a:r>
            <a:r>
              <a:rPr lang="en-GB" sz="2000" dirty="0" smtClean="0">
                <a:latin typeface="Calibri" panose="020F0502020204030204" pitchFamily="34" charset="0"/>
              </a:rPr>
              <a:t>on the y axis.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pPr marL="457200" indent="-457200">
              <a:buAutoNum type="alphaLcParenR"/>
            </a:pPr>
            <a:r>
              <a:rPr lang="en-GB" sz="2000" dirty="0" smtClean="0">
                <a:latin typeface="Calibri" panose="020F0502020204030204" pitchFamily="34" charset="0"/>
              </a:rPr>
              <a:t>Fill in the table </a:t>
            </a:r>
            <a:r>
              <a:rPr lang="en-GB" sz="2000" b="1" dirty="0" smtClean="0">
                <a:latin typeface="Calibri" panose="020F0502020204030204" pitchFamily="34" charset="0"/>
              </a:rPr>
              <a:t>without a calculator </a:t>
            </a:r>
            <a:r>
              <a:rPr lang="en-GB" sz="2000" dirty="0" smtClean="0">
                <a:latin typeface="Calibri" panose="020F0502020204030204" pitchFamily="34" charset="0"/>
              </a:rPr>
              <a:t>for each equation</a:t>
            </a:r>
          </a:p>
          <a:p>
            <a:pPr marL="457200" indent="-457200">
              <a:buAutoNum type="alphaLcParenR"/>
            </a:pPr>
            <a:r>
              <a:rPr lang="en-GB" sz="2000" dirty="0" smtClean="0">
                <a:latin typeface="Calibri" panose="020F0502020204030204" pitchFamily="34" charset="0"/>
              </a:rPr>
              <a:t>Check your answers are correct using the table function on the calculator.</a:t>
            </a:r>
          </a:p>
          <a:p>
            <a:pPr marL="457200" indent="-457200">
              <a:buAutoNum type="alphaLcParenR"/>
            </a:pPr>
            <a:r>
              <a:rPr lang="en-GB" sz="2000" dirty="0" smtClean="0">
                <a:latin typeface="Calibri" panose="020F0502020204030204" pitchFamily="34" charset="0"/>
              </a:rPr>
              <a:t>Draw a graph for each equation on the </a:t>
            </a:r>
            <a:r>
              <a:rPr lang="en-GB" sz="2000" b="1" dirty="0" smtClean="0">
                <a:latin typeface="Calibri" panose="020F0502020204030204" pitchFamily="34" charset="0"/>
              </a:rPr>
              <a:t>same set of axes</a:t>
            </a:r>
            <a:r>
              <a:rPr lang="en-GB" sz="2000" dirty="0" smtClean="0">
                <a:latin typeface="Calibri" panose="020F0502020204030204" pitchFamily="34" charset="0"/>
              </a:rPr>
              <a:t>.</a:t>
            </a:r>
          </a:p>
          <a:p>
            <a:endParaRPr lang="en-GB" sz="2000" dirty="0">
              <a:latin typeface="Calibri" panose="020F0502020204030204" pitchFamily="34" charset="0"/>
            </a:endParaRPr>
          </a:p>
        </p:txBody>
      </p:sp>
      <p:grpSp>
        <p:nvGrpSpPr>
          <p:cNvPr id="34" name="Group 12"/>
          <p:cNvGrpSpPr>
            <a:grpSpLocks/>
          </p:cNvGrpSpPr>
          <p:nvPr/>
        </p:nvGrpSpPr>
        <p:grpSpPr bwMode="auto">
          <a:xfrm>
            <a:off x="2823348" y="2995930"/>
            <a:ext cx="5181600" cy="762000"/>
            <a:chOff x="144" y="1754"/>
            <a:chExt cx="3264" cy="480"/>
          </a:xfrm>
        </p:grpSpPr>
        <p:sp>
          <p:nvSpPr>
            <p:cNvPr id="35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36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37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dirty="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 dirty="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38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39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40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5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8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49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51" name="Group 12"/>
          <p:cNvGrpSpPr>
            <a:grpSpLocks/>
          </p:cNvGrpSpPr>
          <p:nvPr/>
        </p:nvGrpSpPr>
        <p:grpSpPr bwMode="auto">
          <a:xfrm>
            <a:off x="2823348" y="4149080"/>
            <a:ext cx="5181600" cy="762000"/>
            <a:chOff x="144" y="1754"/>
            <a:chExt cx="3264" cy="480"/>
          </a:xfrm>
        </p:grpSpPr>
        <p:sp>
          <p:nvSpPr>
            <p:cNvPr id="52" name="Rectangle 13"/>
            <p:cNvSpPr>
              <a:spLocks noChangeArrowheads="1"/>
            </p:cNvSpPr>
            <p:nvPr/>
          </p:nvSpPr>
          <p:spPr bwMode="auto">
            <a:xfrm>
              <a:off x="144" y="175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>
                  <a:latin typeface="Calibri" panose="020F0502020204030204" pitchFamily="34" charset="0"/>
                </a:rPr>
                <a:t>x</a:t>
              </a:r>
            </a:p>
          </p:txBody>
        </p:sp>
        <p:sp>
          <p:nvSpPr>
            <p:cNvPr id="53" name="Rectangle 14"/>
            <p:cNvSpPr>
              <a:spLocks noChangeArrowheads="1"/>
            </p:cNvSpPr>
            <p:nvPr/>
          </p:nvSpPr>
          <p:spPr bwMode="auto">
            <a:xfrm>
              <a:off x="144" y="1994"/>
              <a:ext cx="912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 i="1" dirty="0" smtClean="0">
                  <a:latin typeface="Calibri" panose="020F0502020204030204" pitchFamily="34" charset="0"/>
                </a:rPr>
                <a:t>y</a:t>
              </a:r>
              <a:endParaRPr lang="en-GB" sz="2000" dirty="0">
                <a:latin typeface="Calibri" panose="020F0502020204030204" pitchFamily="34" charset="0"/>
              </a:endParaRPr>
            </a:p>
          </p:txBody>
        </p:sp>
        <p:sp>
          <p:nvSpPr>
            <p:cNvPr id="54" name="Rectangle 15"/>
            <p:cNvSpPr>
              <a:spLocks noChangeArrowheads="1"/>
            </p:cNvSpPr>
            <p:nvPr/>
          </p:nvSpPr>
          <p:spPr bwMode="auto">
            <a:xfrm>
              <a:off x="105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  <a:cs typeface="Arial" charset="0"/>
                </a:rPr>
                <a:t>–</a:t>
              </a:r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55" name="Rectangle 16"/>
            <p:cNvSpPr>
              <a:spLocks noChangeArrowheads="1"/>
            </p:cNvSpPr>
            <p:nvPr/>
          </p:nvSpPr>
          <p:spPr bwMode="auto">
            <a:xfrm>
              <a:off x="139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–2</a:t>
              </a:r>
            </a:p>
          </p:txBody>
        </p:sp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>
              <a:off x="1728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–1</a:t>
              </a:r>
            </a:p>
          </p:txBody>
        </p:sp>
        <p:sp>
          <p:nvSpPr>
            <p:cNvPr id="57" name="Rectangle 18"/>
            <p:cNvSpPr>
              <a:spLocks noChangeArrowheads="1"/>
            </p:cNvSpPr>
            <p:nvPr/>
          </p:nvSpPr>
          <p:spPr bwMode="auto">
            <a:xfrm>
              <a:off x="2064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58" name="Rectangle 19"/>
            <p:cNvSpPr>
              <a:spLocks noChangeArrowheads="1"/>
            </p:cNvSpPr>
            <p:nvPr/>
          </p:nvSpPr>
          <p:spPr bwMode="auto">
            <a:xfrm>
              <a:off x="2400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59" name="Rectangle 20"/>
            <p:cNvSpPr>
              <a:spLocks noChangeArrowheads="1"/>
            </p:cNvSpPr>
            <p:nvPr/>
          </p:nvSpPr>
          <p:spPr bwMode="auto">
            <a:xfrm>
              <a:off x="2736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60" name="Rectangle 21"/>
            <p:cNvSpPr>
              <a:spLocks noChangeArrowheads="1"/>
            </p:cNvSpPr>
            <p:nvPr/>
          </p:nvSpPr>
          <p:spPr bwMode="auto">
            <a:xfrm>
              <a:off x="3072" y="175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00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61" name="Rectangle 22"/>
            <p:cNvSpPr>
              <a:spLocks noChangeArrowheads="1"/>
            </p:cNvSpPr>
            <p:nvPr/>
          </p:nvSpPr>
          <p:spPr bwMode="auto">
            <a:xfrm>
              <a:off x="105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2" name="Rectangle 23"/>
            <p:cNvSpPr>
              <a:spLocks noChangeArrowheads="1"/>
            </p:cNvSpPr>
            <p:nvPr/>
          </p:nvSpPr>
          <p:spPr bwMode="auto">
            <a:xfrm>
              <a:off x="139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3" name="Rectangle 24"/>
            <p:cNvSpPr>
              <a:spLocks noChangeArrowheads="1"/>
            </p:cNvSpPr>
            <p:nvPr/>
          </p:nvSpPr>
          <p:spPr bwMode="auto">
            <a:xfrm>
              <a:off x="1728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4" name="Rectangle 25"/>
            <p:cNvSpPr>
              <a:spLocks noChangeArrowheads="1"/>
            </p:cNvSpPr>
            <p:nvPr/>
          </p:nvSpPr>
          <p:spPr bwMode="auto">
            <a:xfrm>
              <a:off x="2064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5" name="Rectangle 26"/>
            <p:cNvSpPr>
              <a:spLocks noChangeArrowheads="1"/>
            </p:cNvSpPr>
            <p:nvPr/>
          </p:nvSpPr>
          <p:spPr bwMode="auto">
            <a:xfrm>
              <a:off x="2400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6" name="Rectangle 27"/>
            <p:cNvSpPr>
              <a:spLocks noChangeArrowheads="1"/>
            </p:cNvSpPr>
            <p:nvPr/>
          </p:nvSpPr>
          <p:spPr bwMode="auto">
            <a:xfrm>
              <a:off x="2736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  <p:sp>
          <p:nvSpPr>
            <p:cNvPr id="67" name="Rectangle 28"/>
            <p:cNvSpPr>
              <a:spLocks noChangeArrowheads="1"/>
            </p:cNvSpPr>
            <p:nvPr/>
          </p:nvSpPr>
          <p:spPr bwMode="auto">
            <a:xfrm>
              <a:off x="3072" y="1994"/>
              <a:ext cx="336" cy="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sz="200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0829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1" t="1837" r="34842" b="24456"/>
          <a:stretch/>
        </p:blipFill>
        <p:spPr bwMode="auto">
          <a:xfrm>
            <a:off x="2690681" y="251353"/>
            <a:ext cx="3562352" cy="6358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 smtClean="0">
                <a:solidFill>
                  <a:srgbClr val="0D0D0D"/>
                </a:solidFill>
                <a:latin typeface="Calibri" panose="020F0502020204030204" pitchFamily="34" charset="0"/>
              </a:rPr>
              <a:t>Question 1</a:t>
            </a:r>
            <a:r>
              <a:rPr lang="en-GB" sz="3600" dirty="0" smtClean="0">
                <a:solidFill>
                  <a:srgbClr val="0D0D0D"/>
                </a:solidFill>
                <a:latin typeface="Comic Sans MS" pitchFamily="66" charset="0"/>
              </a:rPr>
              <a:t/>
            </a:r>
            <a:br>
              <a:rPr lang="en-GB" sz="3600" dirty="0" smtClean="0">
                <a:solidFill>
                  <a:srgbClr val="0D0D0D"/>
                </a:solidFill>
                <a:latin typeface="Comic Sans MS" pitchFamily="66" charset="0"/>
              </a:rPr>
            </a:br>
            <a:endParaRPr lang="en-US" sz="3600" dirty="0">
              <a:solidFill>
                <a:srgbClr val="0D0D0D"/>
              </a:solidFill>
              <a:latin typeface="Comic Sans MS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31640" y="1406637"/>
            <a:ext cx="3600400" cy="50405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 three lines are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parallel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20072" y="3068960"/>
            <a:ext cx="3600400" cy="199382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On your whiteboards:</a:t>
            </a:r>
          </a:p>
          <a:p>
            <a:pPr algn="ctr"/>
            <a:endParaRPr lang="en-GB" sz="2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equation</a:t>
            </a:r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of another line that is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parallel</a:t>
            </a:r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to these lines.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8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0" r="33375" b="13806"/>
          <a:stretch/>
        </p:blipFill>
        <p:spPr bwMode="auto">
          <a:xfrm>
            <a:off x="3169085" y="148191"/>
            <a:ext cx="2771067" cy="625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solidFill>
                  <a:srgbClr val="0D0D0D"/>
                </a:solidFill>
                <a:latin typeface="Calibri" panose="020F0502020204030204" pitchFamily="34" charset="0"/>
              </a:rPr>
              <a:t>Question 2</a:t>
            </a:r>
            <a:br>
              <a:rPr lang="en-GB" sz="3600" dirty="0" smtClean="0">
                <a:solidFill>
                  <a:srgbClr val="0D0D0D"/>
                </a:solidFill>
                <a:latin typeface="Calibri" panose="020F0502020204030204" pitchFamily="34" charset="0"/>
              </a:rPr>
            </a:br>
            <a:endParaRPr lang="en-US" sz="3600" dirty="0">
              <a:solidFill>
                <a:srgbClr val="0D0D0D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20072" y="3446085"/>
            <a:ext cx="3600400" cy="2056215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On your whiteboards:</a:t>
            </a:r>
          </a:p>
          <a:p>
            <a:pPr algn="ctr"/>
            <a:endParaRPr lang="en-GB" sz="2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Show me another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equation </a:t>
            </a:r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that has the same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y-intercept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211960" y="3274973"/>
            <a:ext cx="342658" cy="29804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85095" y="2017236"/>
            <a:ext cx="4233724" cy="1257737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 three lines cross at the same point on the y-axis.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They have the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same y-intercept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95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6"/>
          <a:stretch/>
        </p:blipFill>
        <p:spPr bwMode="auto">
          <a:xfrm>
            <a:off x="700947" y="811003"/>
            <a:ext cx="7422864" cy="559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solidFill>
                  <a:srgbClr val="0D0D0D"/>
                </a:solidFill>
                <a:latin typeface="Calibri" panose="020F0502020204030204" pitchFamily="34" charset="0"/>
              </a:rPr>
              <a:t>Question 2</a:t>
            </a:r>
            <a:br>
              <a:rPr lang="en-GB" sz="3600" dirty="0" smtClean="0">
                <a:solidFill>
                  <a:srgbClr val="0D0D0D"/>
                </a:solidFill>
                <a:latin typeface="Calibri" panose="020F0502020204030204" pitchFamily="34" charset="0"/>
              </a:rPr>
            </a:br>
            <a:endParaRPr lang="en-US" sz="3600" dirty="0">
              <a:solidFill>
                <a:srgbClr val="0D0D0D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01176" y="1268760"/>
            <a:ext cx="5378936" cy="669045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Which equation gives the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steepest</a:t>
            </a:r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line?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99442" y="2276872"/>
            <a:ext cx="4802872" cy="864096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Can you write down an equation of a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steeper</a:t>
            </a:r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line?</a:t>
            </a:r>
            <a:endParaRPr lang="en-GB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08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Calibri" panose="020F0502020204030204" pitchFamily="34" charset="0"/>
              </a:rPr>
              <a:t>In your books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124744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</a:rPr>
              <a:t>Title: </a:t>
            </a:r>
            <a:r>
              <a:rPr lang="en-GB" sz="3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The equation of a straight line</a:t>
            </a:r>
            <a:endParaRPr lang="en-GB" sz="3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53805" y="1641604"/>
            <a:ext cx="60517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latin typeface="Calibri" panose="020F0502020204030204" pitchFamily="34" charset="0"/>
              </a:rPr>
              <a:t>The general equation of a straight line can be written as: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3069332" y="2185561"/>
                <a:ext cx="3293402" cy="707886"/>
              </a:xfrm>
              <a:prstGeom prst="rect">
                <a:avLst/>
              </a:prstGeom>
              <a:solidFill>
                <a:srgbClr val="FFFF99"/>
              </a:solidFill>
              <a:ln w="28575">
                <a:solidFill>
                  <a:schemeClr val="tx1"/>
                </a:solidFill>
              </a:ln>
              <a:effectLst/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dirty="0" smtClean="0">
                          <a:latin typeface="Cambria Math"/>
                        </a:rPr>
                        <m:t>𝑦</m:t>
                      </m:r>
                      <m:r>
                        <a:rPr lang="en-GB" sz="4000" i="1" dirty="0" smtClean="0">
                          <a:latin typeface="Cambria Math"/>
                        </a:rPr>
                        <m:t> = </m:t>
                      </m:r>
                      <m:r>
                        <a:rPr lang="en-GB" sz="4000" i="1" dirty="0" smtClean="0">
                          <a:latin typeface="Cambria Math"/>
                        </a:rPr>
                        <m:t>𝑚𝑥</m:t>
                      </m:r>
                      <m:r>
                        <a:rPr lang="en-GB" sz="4000" i="1" dirty="0" smtClean="0">
                          <a:latin typeface="Cambria Math"/>
                        </a:rPr>
                        <m:t> + </m:t>
                      </m:r>
                      <m:r>
                        <a:rPr lang="en-GB" sz="4000" i="1" dirty="0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i="1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4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69332" y="2185561"/>
                <a:ext cx="3293402" cy="70788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 Box 8"/>
              <p:cNvSpPr txBox="1">
                <a:spLocks noChangeArrowheads="1"/>
              </p:cNvSpPr>
              <p:nvPr/>
            </p:nvSpPr>
            <p:spPr bwMode="auto">
              <a:xfrm>
                <a:off x="381000" y="3009155"/>
                <a:ext cx="867006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latin typeface="Calibri" panose="020F0502020204030204" pitchFamily="34" charset="0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𝑚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</a:rPr>
                  <a:t> tells us </a:t>
                </a:r>
                <a:r>
                  <a:rPr lang="en-GB" sz="2000" dirty="0" smtClean="0">
                    <a:latin typeface="Calibri" panose="020F0502020204030204" pitchFamily="34" charset="0"/>
                  </a:rPr>
                  <a:t>how steep the line is.  This is called the </a:t>
                </a:r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gradient</a:t>
                </a:r>
                <a:r>
                  <a:rPr lang="en-GB" sz="2000" dirty="0">
                    <a:latin typeface="Calibri" panose="020F0502020204030204" pitchFamily="34" charset="0"/>
                  </a:rPr>
                  <a:t> of the line.</a:t>
                </a:r>
              </a:p>
            </p:txBody>
          </p:sp>
        </mc:Choice>
        <mc:Fallback>
          <p:sp>
            <p:nvSpPr>
              <p:cNvPr id="16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009155"/>
                <a:ext cx="8670066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774" t="-7692" r="-703" b="-276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 Box 9"/>
              <p:cNvSpPr txBox="1">
                <a:spLocks noChangeArrowheads="1"/>
              </p:cNvSpPr>
              <p:nvPr/>
            </p:nvSpPr>
            <p:spPr bwMode="auto">
              <a:xfrm>
                <a:off x="381000" y="3709243"/>
                <a:ext cx="590379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latin typeface="Calibri" panose="020F0502020204030204" pitchFamily="34" charset="0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</a:rPr>
                  <a:t> tells us where the line crosses the </a:t>
                </a:r>
                <a:r>
                  <a:rPr lang="en-GB" sz="2000" i="1" dirty="0">
                    <a:latin typeface="Calibri" panose="020F0502020204030204" pitchFamily="34" charset="0"/>
                  </a:rPr>
                  <a:t>y</a:t>
                </a:r>
                <a:r>
                  <a:rPr lang="en-GB" sz="2000" dirty="0">
                    <a:latin typeface="Calibri" panose="020F0502020204030204" pitchFamily="34" charset="0"/>
                  </a:rPr>
                  <a:t>-axis.</a:t>
                </a:r>
              </a:p>
            </p:txBody>
          </p:sp>
        </mc:Choice>
        <mc:Fallback>
          <p:sp>
            <p:nvSpPr>
              <p:cNvPr id="17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709243"/>
                <a:ext cx="5903796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1136" t="-7576" r="-620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81000" y="4410918"/>
            <a:ext cx="63957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000" dirty="0">
                <a:latin typeface="Calibri" panose="020F0502020204030204" pitchFamily="34" charset="0"/>
              </a:rPr>
              <a:t>This is called the </a:t>
            </a:r>
            <a:r>
              <a:rPr lang="en-GB" sz="2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y</a:t>
            </a: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-intercept</a:t>
            </a:r>
            <a:r>
              <a:rPr lang="en-GB" sz="2000" b="1" dirty="0">
                <a:latin typeface="Calibri" panose="020F0502020204030204" pitchFamily="34" charset="0"/>
              </a:rPr>
              <a:t> </a:t>
            </a:r>
            <a:r>
              <a:rPr lang="en-GB" sz="2000" dirty="0">
                <a:latin typeface="Calibri" panose="020F0502020204030204" pitchFamily="34" charset="0"/>
              </a:rPr>
              <a:t>and it has the coordinate (0, </a:t>
            </a:r>
            <a:r>
              <a:rPr lang="en-GB" sz="2000" i="1" dirty="0">
                <a:latin typeface="Calibri" panose="020F0502020204030204" pitchFamily="34" charset="0"/>
              </a:rPr>
              <a:t>c</a:t>
            </a:r>
            <a:r>
              <a:rPr lang="en-GB" sz="2000" dirty="0">
                <a:latin typeface="Calibri" panose="020F0502020204030204" pitchFamily="34" charset="0"/>
              </a:rPr>
              <a:t>).</a:t>
            </a: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1216376" y="5013176"/>
            <a:ext cx="6999313" cy="1015663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GB" sz="2000" dirty="0">
                <a:latin typeface="Calibri" panose="020F0502020204030204" pitchFamily="34" charset="0"/>
              </a:rPr>
              <a:t>For example, the line </a:t>
            </a:r>
            <a:r>
              <a:rPr lang="en-GB" sz="2000" i="1" dirty="0">
                <a:latin typeface="Calibri" panose="020F0502020204030204" pitchFamily="34" charset="0"/>
              </a:rPr>
              <a:t>y</a:t>
            </a:r>
            <a:r>
              <a:rPr lang="en-GB" sz="2000" dirty="0">
                <a:latin typeface="Calibri" panose="020F0502020204030204" pitchFamily="34" charset="0"/>
              </a:rPr>
              <a:t> = </a:t>
            </a: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r>
              <a:rPr lang="en-GB" sz="2000" i="1" dirty="0">
                <a:latin typeface="Calibri" panose="020F0502020204030204" pitchFamily="34" charset="0"/>
              </a:rPr>
              <a:t>x</a:t>
            </a:r>
            <a:r>
              <a:rPr lang="en-GB" sz="2000" dirty="0">
                <a:latin typeface="Calibri" panose="020F0502020204030204" pitchFamily="34" charset="0"/>
              </a:rPr>
              <a:t> + </a:t>
            </a:r>
            <a:r>
              <a:rPr lang="en-GB" sz="2000" b="1" dirty="0">
                <a:solidFill>
                  <a:srgbClr val="3399FF"/>
                </a:solidFill>
                <a:latin typeface="Calibri" panose="020F0502020204030204" pitchFamily="34" charset="0"/>
              </a:rPr>
              <a:t>4</a:t>
            </a:r>
            <a:r>
              <a:rPr lang="en-GB" sz="2000" dirty="0">
                <a:latin typeface="Calibri" panose="020F0502020204030204" pitchFamily="34" charset="0"/>
              </a:rPr>
              <a:t> </a:t>
            </a:r>
            <a:endParaRPr lang="en-GB" sz="2000" dirty="0" smtClean="0">
              <a:latin typeface="Calibri" panose="020F0502020204030204" pitchFamily="34" charset="0"/>
            </a:endParaRPr>
          </a:p>
          <a:p>
            <a:endParaRPr lang="en-GB" sz="2000" dirty="0" smtClean="0">
              <a:latin typeface="Calibri" panose="020F0502020204030204" pitchFamily="34" charset="0"/>
            </a:endParaRPr>
          </a:p>
          <a:p>
            <a:r>
              <a:rPr lang="en-GB" sz="2000" dirty="0" smtClean="0">
                <a:latin typeface="Calibri" panose="020F0502020204030204" pitchFamily="34" charset="0"/>
              </a:rPr>
              <a:t>has </a:t>
            </a:r>
            <a:r>
              <a:rPr lang="en-GB" sz="2000" dirty="0">
                <a:latin typeface="Calibri" panose="020F0502020204030204" pitchFamily="34" charset="0"/>
              </a:rPr>
              <a:t>a gradient of </a:t>
            </a: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r>
              <a:rPr lang="en-GB" sz="2000" dirty="0">
                <a:latin typeface="Calibri" panose="020F0502020204030204" pitchFamily="34" charset="0"/>
              </a:rPr>
              <a:t> and crosses the </a:t>
            </a:r>
            <a:r>
              <a:rPr lang="en-GB" sz="2000" i="1" dirty="0">
                <a:latin typeface="Calibri" panose="020F0502020204030204" pitchFamily="34" charset="0"/>
              </a:rPr>
              <a:t>y</a:t>
            </a:r>
            <a:r>
              <a:rPr lang="en-GB" sz="2000" dirty="0">
                <a:latin typeface="Calibri" panose="020F0502020204030204" pitchFamily="34" charset="0"/>
              </a:rPr>
              <a:t>-axis at the point (0, </a:t>
            </a:r>
            <a:r>
              <a:rPr lang="en-GB" sz="2000" b="1" dirty="0">
                <a:solidFill>
                  <a:srgbClr val="3399FF"/>
                </a:solidFill>
                <a:latin typeface="Calibri" panose="020F0502020204030204" pitchFamily="34" charset="0"/>
              </a:rPr>
              <a:t>4</a:t>
            </a:r>
            <a:r>
              <a:rPr lang="en-GB" sz="2000" dirty="0">
                <a:latin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746401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7" grpId="0" autoUpdateAnimBg="0"/>
      <p:bldP spid="18" grpId="0" autoUpdateAnimBg="0"/>
      <p:bldP spid="19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411761" y="428625"/>
            <a:ext cx="4248472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Calibri" panose="020F0502020204030204" pitchFamily="34" charset="0"/>
              </a:rPr>
              <a:t>On your whiteboards…</a:t>
            </a:r>
            <a:endParaRPr lang="en-GB" sz="4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179" y="1844824"/>
            <a:ext cx="459896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2400" i="1" dirty="0" smtClean="0">
                <a:latin typeface="Calibri" panose="020F0502020204030204" pitchFamily="34" charset="0"/>
              </a:rPr>
              <a:t>y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3</a:t>
            </a:r>
          </a:p>
          <a:p>
            <a:pPr marL="342900" indent="-342900">
              <a:buAutoNum type="arabicPeriod"/>
            </a:pPr>
            <a:endParaRPr lang="en-GB" sz="2400" b="1" dirty="0" smtClean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-3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1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 -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3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dirty="0" smtClean="0">
                <a:latin typeface="Calibri" panose="020F0502020204030204" pitchFamily="34" charset="0"/>
              </a:rPr>
              <a:t>-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 -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4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2400" i="1" dirty="0">
                <a:latin typeface="Calibri" panose="020F0502020204030204" pitchFamily="34" charset="0"/>
              </a:rPr>
              <a:t>x</a:t>
            </a:r>
            <a:r>
              <a:rPr lang="en-GB" sz="2400" dirty="0">
                <a:latin typeface="Calibri" panose="020F0502020204030204" pitchFamily="34" charset="0"/>
              </a:rPr>
              <a:t> 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5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1</a:t>
            </a: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n-GB" sz="2400" b="1" dirty="0" smtClean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r>
              <a:rPr lang="en-GB" sz="2400" dirty="0" smtClean="0">
                <a:latin typeface="Calibri" panose="020F0502020204030204" pitchFamily="34" charset="0"/>
              </a:rPr>
              <a:t> 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67944" y="1795815"/>
            <a:ext cx="3600400" cy="913105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Which of these lines are parallel? 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48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411761" y="428625"/>
            <a:ext cx="4248472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Calibri" panose="020F0502020204030204" pitchFamily="34" charset="0"/>
              </a:rPr>
              <a:t>On your whiteboards…</a:t>
            </a:r>
            <a:endParaRPr lang="en-GB" sz="4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179" y="1844824"/>
            <a:ext cx="459896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2400" i="1" dirty="0" smtClean="0">
                <a:latin typeface="Calibri" panose="020F0502020204030204" pitchFamily="34" charset="0"/>
              </a:rPr>
              <a:t>y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3</a:t>
            </a:r>
          </a:p>
          <a:p>
            <a:pPr marL="342900" indent="-342900">
              <a:buAutoNum type="arabicPeriod"/>
            </a:pPr>
            <a:endParaRPr lang="en-GB" sz="2400" b="1" dirty="0" smtClean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-3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1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 -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3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dirty="0" smtClean="0">
                <a:latin typeface="Calibri" panose="020F0502020204030204" pitchFamily="34" charset="0"/>
              </a:rPr>
              <a:t>-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 -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4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2400" i="1" dirty="0">
                <a:latin typeface="Calibri" panose="020F0502020204030204" pitchFamily="34" charset="0"/>
              </a:rPr>
              <a:t>x</a:t>
            </a:r>
            <a:r>
              <a:rPr lang="en-GB" sz="2400" dirty="0">
                <a:latin typeface="Calibri" panose="020F0502020204030204" pitchFamily="34" charset="0"/>
              </a:rPr>
              <a:t> 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5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1</a:t>
            </a: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n-GB" sz="2400" b="1" dirty="0" smtClean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r>
              <a:rPr lang="en-GB" sz="2400" dirty="0" smtClean="0">
                <a:latin typeface="Calibri" panose="020F0502020204030204" pitchFamily="34" charset="0"/>
              </a:rPr>
              <a:t> 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67944" y="1795815"/>
            <a:ext cx="3600400" cy="913105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Which of these lines have the same y-intercept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901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411761" y="428625"/>
            <a:ext cx="4248472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Calibri" panose="020F0502020204030204" pitchFamily="34" charset="0"/>
              </a:rPr>
              <a:t>On your whiteboards…</a:t>
            </a:r>
            <a:endParaRPr lang="en-GB" sz="4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179" y="1844824"/>
            <a:ext cx="459896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2400" i="1" dirty="0" smtClean="0">
                <a:latin typeface="Calibri" panose="020F0502020204030204" pitchFamily="34" charset="0"/>
              </a:rPr>
              <a:t>y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3</a:t>
            </a:r>
          </a:p>
          <a:p>
            <a:pPr marL="342900" indent="-342900">
              <a:buAutoNum type="arabicPeriod"/>
            </a:pPr>
            <a:endParaRPr lang="en-GB" sz="2400" b="1" dirty="0" smtClean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-3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1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 -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3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-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 -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4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2400" i="1" dirty="0">
                <a:latin typeface="Calibri" panose="020F0502020204030204" pitchFamily="34" charset="0"/>
              </a:rPr>
              <a:t>x</a:t>
            </a:r>
            <a:r>
              <a:rPr lang="en-GB" sz="2400" dirty="0">
                <a:latin typeface="Calibri" panose="020F0502020204030204" pitchFamily="34" charset="0"/>
              </a:rPr>
              <a:t> 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5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1</a:t>
            </a: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n-GB" sz="2400" b="1" dirty="0" smtClean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r>
              <a:rPr lang="en-GB" sz="2400" dirty="0" smtClean="0">
                <a:latin typeface="Calibri" panose="020F0502020204030204" pitchFamily="34" charset="0"/>
              </a:rPr>
              <a:t> 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67944" y="1795815"/>
            <a:ext cx="3600400" cy="913105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Which line is the steepest?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062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411761" y="428625"/>
            <a:ext cx="4248472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Calibri" panose="020F0502020204030204" pitchFamily="34" charset="0"/>
              </a:rPr>
              <a:t>On your whiteboards…</a:t>
            </a:r>
            <a:endParaRPr lang="en-GB" sz="4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179" y="1844824"/>
            <a:ext cx="459896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2400" i="1" dirty="0" smtClean="0">
                <a:latin typeface="Calibri" panose="020F0502020204030204" pitchFamily="34" charset="0"/>
              </a:rPr>
              <a:t>y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3</a:t>
            </a:r>
          </a:p>
          <a:p>
            <a:pPr marL="342900" indent="-342900">
              <a:buAutoNum type="arabicPeriod"/>
            </a:pPr>
            <a:endParaRPr lang="en-GB" sz="2400" b="1" dirty="0" smtClean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-3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1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 -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3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-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 -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4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2400" i="1" dirty="0">
                <a:latin typeface="Calibri" panose="020F0502020204030204" pitchFamily="34" charset="0"/>
              </a:rPr>
              <a:t>x</a:t>
            </a:r>
            <a:r>
              <a:rPr lang="en-GB" sz="2400" dirty="0">
                <a:latin typeface="Calibri" panose="020F0502020204030204" pitchFamily="34" charset="0"/>
              </a:rPr>
              <a:t> 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5</a:t>
            </a:r>
          </a:p>
          <a:p>
            <a:pPr marL="342900" indent="-342900">
              <a:buFontTx/>
              <a:buAutoNum type="arabicPeriod"/>
            </a:pP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GB" sz="2400" i="1" dirty="0">
                <a:latin typeface="Calibri" panose="020F0502020204030204" pitchFamily="34" charset="0"/>
              </a:rPr>
              <a:t>y</a:t>
            </a:r>
            <a:r>
              <a:rPr lang="en-GB" sz="2400" dirty="0">
                <a:latin typeface="Calibri" panose="020F0502020204030204" pitchFamily="34" charset="0"/>
              </a:rPr>
              <a:t>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  <a:r>
              <a:rPr lang="en-GB" sz="2400" i="1" dirty="0" smtClean="0">
                <a:latin typeface="Calibri" panose="020F0502020204030204" pitchFamily="34" charset="0"/>
              </a:rPr>
              <a:t>x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</a:rPr>
              <a:t>+ </a:t>
            </a:r>
            <a:r>
              <a:rPr lang="en-GB" sz="2400" b="1" dirty="0" smtClean="0">
                <a:solidFill>
                  <a:srgbClr val="3399FF"/>
                </a:solidFill>
                <a:latin typeface="Calibri" panose="020F0502020204030204" pitchFamily="34" charset="0"/>
              </a:rPr>
              <a:t>1</a:t>
            </a:r>
            <a:endParaRPr lang="en-GB" sz="2400" b="1" dirty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n-GB" sz="2400" b="1" dirty="0" smtClean="0">
              <a:solidFill>
                <a:srgbClr val="3399FF"/>
              </a:solidFill>
              <a:latin typeface="Calibri" panose="020F0502020204030204" pitchFamily="34" charset="0"/>
            </a:endParaRPr>
          </a:p>
          <a:p>
            <a:r>
              <a:rPr lang="en-GB" sz="2400" dirty="0" smtClean="0">
                <a:latin typeface="Calibri" panose="020F0502020204030204" pitchFamily="34" charset="0"/>
              </a:rPr>
              <a:t> 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67944" y="1795815"/>
            <a:ext cx="3600400" cy="913105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Which lines </a:t>
            </a:r>
            <a:r>
              <a:rPr lang="en-GB" sz="2400" smtClean="0">
                <a:solidFill>
                  <a:schemeClr val="tx1"/>
                </a:solidFill>
                <a:latin typeface="Calibri" panose="020F0502020204030204" pitchFamily="34" charset="0"/>
              </a:rPr>
              <a:t>slope downwards?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917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1626</TotalTime>
  <Words>1487</Words>
  <Application>Microsoft Office PowerPoint</Application>
  <PresentationFormat>On-screen Show (4:3)</PresentationFormat>
  <Paragraphs>347</Paragraphs>
  <Slides>34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Plotting graphs of linear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Warden, M</cp:lastModifiedBy>
  <cp:revision>42</cp:revision>
  <dcterms:created xsi:type="dcterms:W3CDTF">2013-02-13T20:26:35Z</dcterms:created>
  <dcterms:modified xsi:type="dcterms:W3CDTF">2017-11-01T22:09:16Z</dcterms:modified>
</cp:coreProperties>
</file>