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7556500" cy="5334000"/>
  <p:notesSz cx="7556500" cy="533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109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CA411-981C-4AF0-AA48-9C5BC89BC3F4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400050"/>
            <a:ext cx="2835275" cy="2000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2533650"/>
            <a:ext cx="6045200" cy="24003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5065713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79900" y="5065713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7065C-C533-489A-B941-754F8F773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716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1653540"/>
            <a:ext cx="6428422" cy="112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2987040"/>
            <a:ext cx="5293995" cy="1333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1226820"/>
            <a:ext cx="3289839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1226820"/>
            <a:ext cx="3289839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213360"/>
            <a:ext cx="6806565" cy="853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1226820"/>
            <a:ext cx="6806565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4960620"/>
            <a:ext cx="2420112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76199"/>
            <a:ext cx="7512050" cy="5172309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6540450" y="4191000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/>
          <p:cNvSpPr txBox="1"/>
          <p:nvPr/>
        </p:nvSpPr>
        <p:spPr>
          <a:xfrm>
            <a:off x="593541" y="4343400"/>
            <a:ext cx="593690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Find 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dif</a:t>
            </a:r>
            <a:r>
              <a:rPr sz="2000" spc="-35" dirty="0">
                <a:solidFill>
                  <a:srgbClr val="231F20"/>
                </a:solidFill>
                <a:latin typeface="Calibri"/>
                <a:cs typeface="Calibri"/>
              </a:rPr>
              <a:t>f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e</a:t>
            </a:r>
            <a:r>
              <a:rPr sz="2000" spc="-20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e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n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t </a:t>
            </a:r>
            <a:r>
              <a:rPr sz="2000" spc="-15" dirty="0">
                <a:solidFill>
                  <a:srgbClr val="231F20"/>
                </a:solidFill>
                <a:latin typeface="Calibri"/>
                <a:cs typeface="Calibri"/>
              </a:rPr>
              <a:t>w</a:t>
            </a:r>
            <a:r>
              <a:rPr sz="2000" spc="-25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000" spc="-15" dirty="0">
                <a:solidFill>
                  <a:srgbClr val="231F20"/>
                </a:solidFill>
                <a:latin typeface="Calibri"/>
                <a:cs typeface="Calibri"/>
              </a:rPr>
              <a:t>y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s of 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ge</a:t>
            </a:r>
            <a:r>
              <a:rPr sz="2000" spc="-15" dirty="0">
                <a:solidFill>
                  <a:srgbClr val="231F20"/>
                </a:solidFill>
                <a:latin typeface="Calibri"/>
                <a:cs typeface="Calibri"/>
              </a:rPr>
              <a:t>tting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 the an</a:t>
            </a:r>
            <a:r>
              <a:rPr sz="2000" spc="-5" dirty="0">
                <a:solidFill>
                  <a:srgbClr val="231F20"/>
                </a:solidFill>
                <a:latin typeface="Calibri"/>
                <a:cs typeface="Calibri"/>
              </a:rPr>
              <a:t>s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w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e</a:t>
            </a:r>
            <a:r>
              <a:rPr sz="2000" spc="-114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26"/>
          <p:cNvSpPr txBox="1"/>
          <p:nvPr/>
        </p:nvSpPr>
        <p:spPr>
          <a:xfrm>
            <a:off x="311299" y="65401"/>
            <a:ext cx="4007485" cy="2580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05"/>
              </a:lnSpc>
            </a:pP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Lesson</a:t>
            </a:r>
            <a:endParaRPr sz="1400" dirty="0">
              <a:latin typeface="Calibri"/>
              <a:cs typeface="Calibri"/>
            </a:endParaRPr>
          </a:p>
          <a:p>
            <a:pPr marL="336550">
              <a:lnSpc>
                <a:spcPct val="100000"/>
              </a:lnSpc>
              <a:spcBef>
                <a:spcPts val="355"/>
              </a:spcBef>
            </a:pPr>
            <a:endParaRPr lang="en-GB" sz="2800" b="1" spc="-25" dirty="0" smtClean="0">
              <a:solidFill>
                <a:srgbClr val="231F20"/>
              </a:solidFill>
              <a:latin typeface="Calibri"/>
              <a:cs typeface="Calibri"/>
            </a:endParaRPr>
          </a:p>
          <a:p>
            <a:pPr marL="336550">
              <a:lnSpc>
                <a:spcPct val="100000"/>
              </a:lnSpc>
              <a:spcBef>
                <a:spcPts val="355"/>
              </a:spcBef>
            </a:pPr>
            <a:r>
              <a:rPr sz="2800" b="1" spc="-25" dirty="0" smtClean="0">
                <a:solidFill>
                  <a:srgbClr val="231F20"/>
                </a:solidFill>
                <a:latin typeface="Calibri"/>
                <a:cs typeface="Calibri"/>
              </a:rPr>
              <a:t>P</a:t>
            </a:r>
            <a:r>
              <a:rPr sz="2800" b="1" dirty="0" smtClean="0">
                <a:solidFill>
                  <a:srgbClr val="231F20"/>
                </a:solidFill>
                <a:latin typeface="Calibri"/>
                <a:cs typeface="Calibri"/>
              </a:rPr>
              <a:t>oi</a:t>
            </a:r>
            <a:r>
              <a:rPr sz="2800" b="1" spc="-15" dirty="0" smtClean="0">
                <a:solidFill>
                  <a:srgbClr val="231F20"/>
                </a:solidFill>
                <a:latin typeface="Calibri"/>
                <a:cs typeface="Calibri"/>
              </a:rPr>
              <a:t>n</a:t>
            </a:r>
            <a:r>
              <a:rPr sz="2800" b="1" dirty="0" smtClean="0">
                <a:solidFill>
                  <a:srgbClr val="231F20"/>
                </a:solidFill>
                <a:latin typeface="Calibri"/>
                <a:cs typeface="Calibri"/>
              </a:rPr>
              <a:t>ts </a:t>
            </a:r>
            <a:r>
              <a:rPr sz="2800" b="1" dirty="0">
                <a:solidFill>
                  <a:srgbClr val="231F20"/>
                </a:solidFill>
                <a:latin typeface="Calibri"/>
                <a:cs typeface="Calibri"/>
              </a:rPr>
              <a:t>on a line</a:t>
            </a:r>
            <a:endParaRPr sz="2800" dirty="0">
              <a:latin typeface="Calibri"/>
              <a:cs typeface="Calibri"/>
            </a:endParaRPr>
          </a:p>
          <a:p>
            <a:pPr marL="336550" marR="5080">
              <a:lnSpc>
                <a:spcPct val="100000"/>
              </a:lnSpc>
              <a:spcBef>
                <a:spcPts val="1070"/>
              </a:spcBef>
            </a:pP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The diag</a:t>
            </a:r>
            <a:r>
              <a:rPr sz="2000" spc="-25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am sh</a:t>
            </a:r>
            <a:r>
              <a:rPr sz="2000" spc="-5" dirty="0">
                <a:solidFill>
                  <a:srgbClr val="231F20"/>
                </a:solidFill>
                <a:latin typeface="Calibri"/>
                <a:cs typeface="Calibri"/>
              </a:rPr>
              <a:t>o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w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s a </a:t>
            </a:r>
            <a:r>
              <a:rPr sz="2000" spc="-15" dirty="0">
                <a:solidFill>
                  <a:srgbClr val="231F20"/>
                </a:solidFill>
                <a:latin typeface="Calibri"/>
                <a:cs typeface="Calibri"/>
              </a:rPr>
              <a:t>s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t</a:t>
            </a:r>
            <a:r>
              <a:rPr sz="2000" spc="-25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aig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h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t line d</a:t>
            </a:r>
            <a:r>
              <a:rPr sz="2000" spc="-25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wn th</a:t>
            </a:r>
            <a:r>
              <a:rPr sz="2000" spc="-20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ough poi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n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ts P and Q. </a:t>
            </a:r>
            <a:endParaRPr lang="en-GB" sz="2000" dirty="0" smtClean="0">
              <a:solidFill>
                <a:srgbClr val="231F20"/>
              </a:solidFill>
              <a:latin typeface="Calibri"/>
              <a:cs typeface="Calibri"/>
            </a:endParaRPr>
          </a:p>
          <a:p>
            <a:pPr marL="336550" marR="5080">
              <a:lnSpc>
                <a:spcPct val="100000"/>
              </a:lnSpc>
              <a:spcBef>
                <a:spcPts val="1070"/>
              </a:spcBef>
            </a:pPr>
            <a:r>
              <a:rPr sz="2000" dirty="0" smtClean="0">
                <a:solidFill>
                  <a:srgbClr val="231F20"/>
                </a:solidFill>
                <a:latin typeface="Calibri"/>
                <a:cs typeface="Calibri"/>
              </a:rPr>
              <a:t>P 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has 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c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oo</a:t>
            </a:r>
            <a:r>
              <a:rPr sz="2000" spc="-15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din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000" spc="-15" dirty="0">
                <a:solidFill>
                  <a:srgbClr val="231F20"/>
                </a:solidFill>
                <a:latin typeface="Calibri"/>
                <a:cs typeface="Calibri"/>
              </a:rPr>
              <a:t>t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es (10, 100) and</a:t>
            </a:r>
            <a:endParaRPr sz="2000" dirty="0">
              <a:latin typeface="Calibri"/>
              <a:cs typeface="Calibri"/>
            </a:endParaRPr>
          </a:p>
          <a:p>
            <a:pPr marL="336550">
              <a:lnSpc>
                <a:spcPct val="100000"/>
              </a:lnSpc>
            </a:pP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Q has 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c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oo</a:t>
            </a:r>
            <a:r>
              <a:rPr sz="2000" spc="-15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din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000" spc="-15" dirty="0">
                <a:solidFill>
                  <a:srgbClr val="231F20"/>
                </a:solidFill>
                <a:latin typeface="Calibri"/>
                <a:cs typeface="Calibri"/>
              </a:rPr>
              <a:t>t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es (11, 103).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27"/>
          <p:cNvSpPr txBox="1"/>
          <p:nvPr/>
        </p:nvSpPr>
        <p:spPr>
          <a:xfrm>
            <a:off x="593541" y="3536086"/>
            <a:ext cx="6308838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320"/>
              </a:lnSpc>
            </a:pP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Another poi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n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t A also lies on the line. Its </a:t>
            </a:r>
            <a:r>
              <a:rPr sz="2400" i="1" spc="-15" dirty="0">
                <a:solidFill>
                  <a:srgbClr val="231F20"/>
                </a:solidFill>
                <a:latin typeface="Times New Roman"/>
                <a:cs typeface="Times New Roman"/>
              </a:rPr>
              <a:t>x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-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c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oo</a:t>
            </a:r>
            <a:r>
              <a:rPr sz="2000" spc="-15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din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000" spc="-15" dirty="0">
                <a:solidFill>
                  <a:srgbClr val="231F20"/>
                </a:solidFill>
                <a:latin typeface="Calibri"/>
                <a:cs typeface="Calibri"/>
              </a:rPr>
              <a:t>t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e is 5</a:t>
            </a:r>
            <a:r>
              <a:rPr sz="2000" dirty="0" smtClean="0">
                <a:solidFill>
                  <a:srgbClr val="231F20"/>
                </a:solidFill>
                <a:latin typeface="Calibri"/>
                <a:cs typeface="Calibri"/>
              </a:rPr>
              <a:t>.</a:t>
            </a:r>
            <a:endParaRPr lang="en-GB" sz="2000" dirty="0" smtClean="0">
              <a:solidFill>
                <a:srgbClr val="231F20"/>
              </a:solidFill>
              <a:latin typeface="Calibri"/>
              <a:cs typeface="Calibri"/>
            </a:endParaRPr>
          </a:p>
          <a:p>
            <a:pPr marL="12700" marR="5080">
              <a:lnSpc>
                <a:spcPts val="1320"/>
              </a:lnSpc>
            </a:pP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1305"/>
              </a:lnSpc>
            </a:pP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Find the </a:t>
            </a:r>
            <a:r>
              <a:rPr sz="2000" spc="-15" dirty="0">
                <a:solidFill>
                  <a:srgbClr val="231F20"/>
                </a:solidFill>
                <a:latin typeface="Calibri"/>
                <a:cs typeface="Calibri"/>
              </a:rPr>
              <a:t>v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alue of its </a:t>
            </a:r>
            <a:r>
              <a:rPr sz="2400" i="1" spc="-15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-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c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oo</a:t>
            </a:r>
            <a:r>
              <a:rPr sz="2000" spc="-15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din</a:t>
            </a:r>
            <a:r>
              <a:rPr sz="2000" spc="-10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000" spc="-15" dirty="0">
                <a:solidFill>
                  <a:srgbClr val="231F20"/>
                </a:solidFill>
                <a:latin typeface="Calibri"/>
                <a:cs typeface="Calibri"/>
              </a:rPr>
              <a:t>t</a:t>
            </a:r>
            <a:r>
              <a:rPr sz="2000" dirty="0">
                <a:solidFill>
                  <a:srgbClr val="231F20"/>
                </a:solidFill>
                <a:latin typeface="Calibri"/>
                <a:cs typeface="Calibri"/>
              </a:rPr>
              <a:t>e.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28" name="Picture 27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2" r="-1346"/>
          <a:stretch/>
        </p:blipFill>
        <p:spPr bwMode="auto">
          <a:xfrm>
            <a:off x="4299877" y="7706"/>
            <a:ext cx="3168352" cy="3433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412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3050" y="609600"/>
            <a:ext cx="71310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I </a:t>
            </a:r>
            <a:r>
              <a:rPr lang="en-GB" sz="2800" dirty="0"/>
              <a:t>have joined an evening class to learn Spanish</a:t>
            </a:r>
          </a:p>
          <a:p>
            <a:r>
              <a:rPr lang="en-GB" sz="2800" dirty="0"/>
              <a:t>cooking. The graph we’ve been looking at is </a:t>
            </a:r>
            <a:r>
              <a:rPr lang="en-GB" sz="2800" dirty="0" smtClean="0"/>
              <a:t>about the </a:t>
            </a:r>
            <a:r>
              <a:rPr lang="en-GB" sz="2800" dirty="0"/>
              <a:t>cost. 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Thus </a:t>
            </a:r>
            <a:r>
              <a:rPr lang="en-GB" sz="2800" dirty="0"/>
              <a:t>10 lessons would cost me £100, and</a:t>
            </a:r>
          </a:p>
          <a:p>
            <a:r>
              <a:rPr lang="en-GB" sz="2800" dirty="0"/>
              <a:t>11 lessons would cost me £103, etc. 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If </a:t>
            </a:r>
            <a:r>
              <a:rPr lang="en-GB" sz="2800" dirty="0"/>
              <a:t>I tell you </a:t>
            </a:r>
            <a:r>
              <a:rPr lang="en-GB" sz="2800" dirty="0" smtClean="0"/>
              <a:t>how many </a:t>
            </a:r>
            <a:r>
              <a:rPr lang="en-GB" sz="2800" dirty="0"/>
              <a:t>lessons I’ve attended, what is the </a:t>
            </a:r>
            <a:r>
              <a:rPr lang="en-GB" sz="2800" dirty="0" smtClean="0"/>
              <a:t>rule for </a:t>
            </a:r>
            <a:r>
              <a:rPr lang="en-GB" sz="2800" dirty="0"/>
              <a:t>working out the cost?”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16914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126</Words>
  <Application>Microsoft Office PowerPoint</Application>
  <PresentationFormat>Custom</PresentationFormat>
  <Paragraphs>17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3</cp:revision>
  <dcterms:created xsi:type="dcterms:W3CDTF">2016-10-25T14:50:03Z</dcterms:created>
  <dcterms:modified xsi:type="dcterms:W3CDTF">2017-10-21T11:13:43Z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2016-09-20T00:00:00Z</vt:filetime>
  </property>
  <property fmtid="{D5CDD505-2E9C-101B-9397-08002B2CF9AE}" pid="3" name="LastSaved">
    <vt:filetime>2016-10-25T00:00:00Z</vt:filetime>
  </property>
</Properties>
</file>