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9" r:id="rId2"/>
    <p:sldId id="300" r:id="rId3"/>
    <p:sldId id="358" r:id="rId4"/>
    <p:sldId id="317" r:id="rId5"/>
    <p:sldId id="360" r:id="rId6"/>
    <p:sldId id="3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46" autoAdjust="0"/>
    <p:restoredTop sz="94660"/>
  </p:normalViewPr>
  <p:slideViewPr>
    <p:cSldViewPr>
      <p:cViewPr>
        <p:scale>
          <a:sx n="100" d="100"/>
          <a:sy n="100" d="100"/>
        </p:scale>
        <p:origin x="-324" y="1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C8A7F-1FE2-469F-8663-47D17E4EFC61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4D768-42B0-4BC8-9BCE-CA8BBB792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26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BD44F-AFF7-4E0E-826B-C34F9327E168}" type="slidenum">
              <a:rPr lang="en-GB"/>
              <a:pPr/>
              <a:t>1</a:t>
            </a:fld>
            <a:endParaRPr lang="en-GB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when we construct a table of values, the value of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en-US" i="1" dirty="0"/>
              <a:t>depends</a:t>
            </a:r>
            <a:r>
              <a:rPr lang="en-US" dirty="0"/>
              <a:t> on the value of </a:t>
            </a:r>
            <a:r>
              <a:rPr lang="en-US" i="1" dirty="0"/>
              <a:t>x</a:t>
            </a:r>
            <a:r>
              <a:rPr lang="en-US" dirty="0"/>
              <a:t>. That means that we choose the values for </a:t>
            </a:r>
            <a:r>
              <a:rPr lang="en-US" i="1" dirty="0"/>
              <a:t>x</a:t>
            </a:r>
            <a:r>
              <a:rPr lang="en-US" dirty="0"/>
              <a:t> and substitute them into the equation to get the corresponding value for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r>
              <a:rPr lang="en-US" dirty="0"/>
              <a:t>The minimum number of points needed to draw a straight line is two, however, it is best to plot several points to ensure that no mistakes have been made.</a:t>
            </a:r>
          </a:p>
          <a:p>
            <a:r>
              <a:rPr lang="en-US" dirty="0"/>
              <a:t>The points given by the table can then be plotted to give the graph of the required function.</a:t>
            </a: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10BC6A-1399-4EEE-B792-86D8E58EDFFF}" type="slidenum">
              <a:rPr lang="en-GB"/>
              <a:pPr/>
              <a:t>2</a:t>
            </a:fld>
            <a:endParaRPr lang="en-GB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summarizes the steps required to plot a graph using a table of values.</a:t>
            </a:r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10BC6A-1399-4EEE-B792-86D8E58EDFFF}" type="slidenum">
              <a:rPr lang="en-GB"/>
              <a:pPr/>
              <a:t>4</a:t>
            </a:fld>
            <a:endParaRPr lang="en-GB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summarizes the steps required to plot a graph using a table of values.</a:t>
            </a: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07/11/2017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acher.desmos.com/activitybuilder/custom/5600a8bde795241d066837b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teacher.desmos.com/activitybuilder/custom/5600a8bde795241d066837b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648"/>
            <a:ext cx="8569325" cy="609600"/>
          </a:xfrm>
          <a:noFill/>
          <a:ln/>
        </p:spPr>
        <p:txBody>
          <a:bodyPr>
            <a:noAutofit/>
          </a:bodyPr>
          <a:lstStyle/>
          <a:p>
            <a:r>
              <a:rPr lang="en-GB" sz="3600" dirty="0">
                <a:latin typeface="Calibri" panose="020F0502020204030204" pitchFamily="34" charset="0"/>
              </a:rPr>
              <a:t>Plotting graphs of linear functions</a:t>
            </a:r>
          </a:p>
        </p:txBody>
      </p:sp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303213" y="1143000"/>
            <a:ext cx="800258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Rather than choosing </a:t>
            </a:r>
            <a:r>
              <a:rPr lang="en-US" sz="2000" dirty="0" smtClean="0">
                <a:latin typeface="Calibri" panose="020F0502020204030204" pitchFamily="34" charset="0"/>
              </a:rPr>
              <a:t>random coordinates to draw a line,  </a:t>
            </a:r>
            <a:r>
              <a:rPr lang="en-US" sz="2000" dirty="0">
                <a:latin typeface="Calibri" panose="020F0502020204030204" pitchFamily="34" charset="0"/>
              </a:rPr>
              <a:t>we can find </a:t>
            </a:r>
            <a:r>
              <a:rPr lang="en-US" sz="2000" dirty="0" smtClean="0">
                <a:latin typeface="Calibri" panose="020F0502020204030204" pitchFamily="34" charset="0"/>
              </a:rPr>
              <a:t>coordinates </a:t>
            </a:r>
            <a:r>
              <a:rPr lang="en-US" sz="2000" dirty="0">
                <a:latin typeface="Calibri" panose="020F0502020204030204" pitchFamily="34" charset="0"/>
              </a:rPr>
              <a:t>that obey </a:t>
            </a:r>
            <a:r>
              <a:rPr lang="en-US" sz="2000" dirty="0" smtClean="0">
                <a:latin typeface="Calibri" panose="020F0502020204030204" pitchFamily="34" charset="0"/>
              </a:rPr>
              <a:t>a given </a:t>
            </a:r>
            <a:r>
              <a:rPr lang="en-US" sz="2000" dirty="0">
                <a:latin typeface="Calibri" panose="020F0502020204030204" pitchFamily="34" charset="0"/>
              </a:rPr>
              <a:t>function by constructing a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table of values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438278" name="Text Box 6"/>
          <p:cNvSpPr txBox="1">
            <a:spLocks noChangeArrowheads="1"/>
          </p:cNvSpPr>
          <p:nvPr/>
        </p:nvSpPr>
        <p:spPr bwMode="auto">
          <a:xfrm>
            <a:off x="303213" y="2108200"/>
            <a:ext cx="8658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Suppose we want to plot points that obey the function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279" name="Text Box 7"/>
          <p:cNvSpPr txBox="1">
            <a:spLocks noChangeArrowheads="1"/>
          </p:cNvSpPr>
          <p:nvPr/>
        </p:nvSpPr>
        <p:spPr bwMode="auto">
          <a:xfrm>
            <a:off x="3996331" y="2715533"/>
            <a:ext cx="1157689" cy="40011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</a:rPr>
              <a:t>y</a:t>
            </a:r>
            <a:r>
              <a:rPr lang="en-US" sz="2000" dirty="0">
                <a:latin typeface="Calibri" panose="020F0502020204030204" pitchFamily="34" charset="0"/>
              </a:rPr>
              <a:t> = 2</a:t>
            </a:r>
            <a:r>
              <a:rPr lang="en-US" sz="2000" i="1" dirty="0">
                <a:latin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</a:rPr>
              <a:t> + 5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438280" name="Text Box 8"/>
          <p:cNvSpPr txBox="1">
            <a:spLocks noChangeArrowheads="1"/>
          </p:cNvSpPr>
          <p:nvPr/>
        </p:nvSpPr>
        <p:spPr bwMode="auto">
          <a:xfrm>
            <a:off x="343434" y="3284984"/>
            <a:ext cx="86026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We can use a table as </a:t>
            </a:r>
            <a:r>
              <a:rPr lang="en-US" sz="2000" dirty="0" smtClean="0">
                <a:latin typeface="Calibri" panose="020F0502020204030204" pitchFamily="34" charset="0"/>
              </a:rPr>
              <a:t>follows.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Substitute</a:t>
            </a:r>
            <a:r>
              <a:rPr lang="en-US" sz="2000" dirty="0" smtClean="0">
                <a:latin typeface="Calibri" panose="020F0502020204030204" pitchFamily="34" charset="0"/>
              </a:rPr>
              <a:t> the values of x to find the value of y.</a:t>
            </a:r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438281" name="Group 9"/>
          <p:cNvGrpSpPr>
            <a:grpSpLocks/>
          </p:cNvGrpSpPr>
          <p:nvPr/>
        </p:nvGrpSpPr>
        <p:grpSpPr bwMode="auto">
          <a:xfrm>
            <a:off x="395288" y="4149725"/>
            <a:ext cx="8281987" cy="1009650"/>
            <a:chOff x="249" y="2614"/>
            <a:chExt cx="5217" cy="636"/>
          </a:xfrm>
        </p:grpSpPr>
        <p:sp>
          <p:nvSpPr>
            <p:cNvPr id="438282" name="Rectangle 10"/>
            <p:cNvSpPr>
              <a:spLocks noChangeArrowheads="1"/>
            </p:cNvSpPr>
            <p:nvPr/>
          </p:nvSpPr>
          <p:spPr bwMode="auto">
            <a:xfrm>
              <a:off x="249" y="2614"/>
              <a:ext cx="913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i="1">
                  <a:latin typeface="Calibri" panose="020F0502020204030204" pitchFamily="34" charset="0"/>
                </a:rPr>
                <a:t>x</a:t>
              </a:r>
              <a:endParaRPr lang="en-GB" sz="2000" i="1">
                <a:latin typeface="Calibri" panose="020F0502020204030204" pitchFamily="34" charset="0"/>
              </a:endParaRPr>
            </a:p>
          </p:txBody>
        </p:sp>
        <p:sp>
          <p:nvSpPr>
            <p:cNvPr id="438283" name="Rectangle 11"/>
            <p:cNvSpPr>
              <a:spLocks noChangeArrowheads="1"/>
            </p:cNvSpPr>
            <p:nvPr/>
          </p:nvSpPr>
          <p:spPr bwMode="auto">
            <a:xfrm>
              <a:off x="249" y="2932"/>
              <a:ext cx="913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38284" name="Rectangle 12"/>
            <p:cNvSpPr>
              <a:spLocks noChangeArrowheads="1"/>
            </p:cNvSpPr>
            <p:nvPr/>
          </p:nvSpPr>
          <p:spPr bwMode="auto">
            <a:xfrm>
              <a:off x="1162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–3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5" name="Rectangle 13"/>
            <p:cNvSpPr>
              <a:spLocks noChangeArrowheads="1"/>
            </p:cNvSpPr>
            <p:nvPr/>
          </p:nvSpPr>
          <p:spPr bwMode="auto">
            <a:xfrm>
              <a:off x="1777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–2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6" name="Rectangle 14"/>
            <p:cNvSpPr>
              <a:spLocks noChangeArrowheads="1"/>
            </p:cNvSpPr>
            <p:nvPr/>
          </p:nvSpPr>
          <p:spPr bwMode="auto">
            <a:xfrm>
              <a:off x="2392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–1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7" name="Rectangle 15"/>
            <p:cNvSpPr>
              <a:spLocks noChangeArrowheads="1"/>
            </p:cNvSpPr>
            <p:nvPr/>
          </p:nvSpPr>
          <p:spPr bwMode="auto">
            <a:xfrm>
              <a:off x="3007" y="2614"/>
              <a:ext cx="614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0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8" name="Rectangle 16"/>
            <p:cNvSpPr>
              <a:spLocks noChangeArrowheads="1"/>
            </p:cNvSpPr>
            <p:nvPr/>
          </p:nvSpPr>
          <p:spPr bwMode="auto">
            <a:xfrm>
              <a:off x="3621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1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9" name="Rectangle 17"/>
            <p:cNvSpPr>
              <a:spLocks noChangeArrowheads="1"/>
            </p:cNvSpPr>
            <p:nvPr/>
          </p:nvSpPr>
          <p:spPr bwMode="auto">
            <a:xfrm>
              <a:off x="4236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2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0" name="Rectangle 18"/>
            <p:cNvSpPr>
              <a:spLocks noChangeArrowheads="1"/>
            </p:cNvSpPr>
            <p:nvPr/>
          </p:nvSpPr>
          <p:spPr bwMode="auto">
            <a:xfrm>
              <a:off x="4851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3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1" name="Rectangle 19"/>
            <p:cNvSpPr>
              <a:spLocks noChangeArrowheads="1"/>
            </p:cNvSpPr>
            <p:nvPr/>
          </p:nvSpPr>
          <p:spPr bwMode="auto">
            <a:xfrm>
              <a:off x="1162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2" name="Rectangle 20"/>
            <p:cNvSpPr>
              <a:spLocks noChangeArrowheads="1"/>
            </p:cNvSpPr>
            <p:nvPr/>
          </p:nvSpPr>
          <p:spPr bwMode="auto">
            <a:xfrm>
              <a:off x="1777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3" name="Rectangle 21"/>
            <p:cNvSpPr>
              <a:spLocks noChangeArrowheads="1"/>
            </p:cNvSpPr>
            <p:nvPr/>
          </p:nvSpPr>
          <p:spPr bwMode="auto">
            <a:xfrm>
              <a:off x="2392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4" name="Rectangle 22"/>
            <p:cNvSpPr>
              <a:spLocks noChangeArrowheads="1"/>
            </p:cNvSpPr>
            <p:nvPr/>
          </p:nvSpPr>
          <p:spPr bwMode="auto">
            <a:xfrm>
              <a:off x="3007" y="2932"/>
              <a:ext cx="614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5" name="Rectangle 23"/>
            <p:cNvSpPr>
              <a:spLocks noChangeArrowheads="1"/>
            </p:cNvSpPr>
            <p:nvPr/>
          </p:nvSpPr>
          <p:spPr bwMode="auto">
            <a:xfrm>
              <a:off x="3621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6" name="Rectangle 24"/>
            <p:cNvSpPr>
              <a:spLocks noChangeArrowheads="1"/>
            </p:cNvSpPr>
            <p:nvPr/>
          </p:nvSpPr>
          <p:spPr bwMode="auto">
            <a:xfrm>
              <a:off x="4236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7" name="Rectangle 25"/>
            <p:cNvSpPr>
              <a:spLocks noChangeArrowheads="1"/>
            </p:cNvSpPr>
            <p:nvPr/>
          </p:nvSpPr>
          <p:spPr bwMode="auto">
            <a:xfrm>
              <a:off x="4851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38298" name="Text Box 26"/>
          <p:cNvSpPr txBox="1">
            <a:spLocks noChangeArrowheads="1"/>
          </p:cNvSpPr>
          <p:nvPr/>
        </p:nvSpPr>
        <p:spPr bwMode="auto">
          <a:xfrm>
            <a:off x="2066925" y="4678363"/>
            <a:ext cx="442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–1</a:t>
            </a:r>
            <a:endParaRPr lang="en-GB" sz="2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299" name="Line 27"/>
          <p:cNvSpPr>
            <a:spLocks noChangeShapeType="1"/>
          </p:cNvSpPr>
          <p:nvPr/>
        </p:nvSpPr>
        <p:spPr bwMode="auto">
          <a:xfrm>
            <a:off x="232886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0" name="Text Box 28"/>
          <p:cNvSpPr txBox="1">
            <a:spLocks noChangeArrowheads="1"/>
          </p:cNvSpPr>
          <p:nvPr/>
        </p:nvSpPr>
        <p:spPr bwMode="auto">
          <a:xfrm>
            <a:off x="1719263" y="5534025"/>
            <a:ext cx="9797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(–3, –1)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1" name="Text Box 29"/>
          <p:cNvSpPr txBox="1">
            <a:spLocks noChangeArrowheads="1"/>
          </p:cNvSpPr>
          <p:nvPr/>
        </p:nvSpPr>
        <p:spPr bwMode="auto">
          <a:xfrm>
            <a:off x="3130550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2" name="Text Box 30"/>
          <p:cNvSpPr txBox="1">
            <a:spLocks noChangeArrowheads="1"/>
          </p:cNvSpPr>
          <p:nvPr/>
        </p:nvSpPr>
        <p:spPr bwMode="auto">
          <a:xfrm>
            <a:off x="4106863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3" name="Text Box 31"/>
          <p:cNvSpPr txBox="1">
            <a:spLocks noChangeArrowheads="1"/>
          </p:cNvSpPr>
          <p:nvPr/>
        </p:nvSpPr>
        <p:spPr bwMode="auto">
          <a:xfrm>
            <a:off x="5083175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4" name="Text Box 32"/>
          <p:cNvSpPr txBox="1">
            <a:spLocks noChangeArrowheads="1"/>
          </p:cNvSpPr>
          <p:nvPr/>
        </p:nvSpPr>
        <p:spPr bwMode="auto">
          <a:xfrm>
            <a:off x="6059488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5" name="Text Box 33"/>
          <p:cNvSpPr txBox="1">
            <a:spLocks noChangeArrowheads="1"/>
          </p:cNvSpPr>
          <p:nvPr/>
        </p:nvSpPr>
        <p:spPr bwMode="auto">
          <a:xfrm>
            <a:off x="7035800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6" name="Text Box 34"/>
          <p:cNvSpPr txBox="1">
            <a:spLocks noChangeArrowheads="1"/>
          </p:cNvSpPr>
          <p:nvPr/>
        </p:nvSpPr>
        <p:spPr bwMode="auto">
          <a:xfrm>
            <a:off x="7934325" y="4678363"/>
            <a:ext cx="4443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11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7" name="Line 35"/>
          <p:cNvSpPr>
            <a:spLocks noChangeShapeType="1"/>
          </p:cNvSpPr>
          <p:nvPr/>
        </p:nvSpPr>
        <p:spPr bwMode="auto">
          <a:xfrm>
            <a:off x="3317875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8" name="Text Box 36"/>
          <p:cNvSpPr txBox="1">
            <a:spLocks noChangeArrowheads="1"/>
          </p:cNvSpPr>
          <p:nvPr/>
        </p:nvSpPr>
        <p:spPr bwMode="auto">
          <a:xfrm>
            <a:off x="2792413" y="5534025"/>
            <a:ext cx="8515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(–2, 1)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9" name="Line 37"/>
          <p:cNvSpPr>
            <a:spLocks noChangeShapeType="1"/>
          </p:cNvSpPr>
          <p:nvPr/>
        </p:nvSpPr>
        <p:spPr bwMode="auto">
          <a:xfrm>
            <a:off x="4311650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0" name="Text Box 38"/>
          <p:cNvSpPr txBox="1">
            <a:spLocks noChangeArrowheads="1"/>
          </p:cNvSpPr>
          <p:nvPr/>
        </p:nvSpPr>
        <p:spPr bwMode="auto">
          <a:xfrm>
            <a:off x="3779838" y="5534025"/>
            <a:ext cx="8515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(–1, 3)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1" name="Line 39"/>
          <p:cNvSpPr>
            <a:spLocks noChangeShapeType="1"/>
          </p:cNvSpPr>
          <p:nvPr/>
        </p:nvSpPr>
        <p:spPr bwMode="auto">
          <a:xfrm>
            <a:off x="526256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2" name="Text Box 40"/>
          <p:cNvSpPr txBox="1">
            <a:spLocks noChangeArrowheads="1"/>
          </p:cNvSpPr>
          <p:nvPr/>
        </p:nvSpPr>
        <p:spPr bwMode="auto">
          <a:xfrm>
            <a:off x="4813300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(0, 5)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3" name="Line 41"/>
          <p:cNvSpPr>
            <a:spLocks noChangeShapeType="1"/>
          </p:cNvSpPr>
          <p:nvPr/>
        </p:nvSpPr>
        <p:spPr bwMode="auto">
          <a:xfrm>
            <a:off x="6270625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4" name="Text Box 42"/>
          <p:cNvSpPr txBox="1">
            <a:spLocks noChangeArrowheads="1"/>
          </p:cNvSpPr>
          <p:nvPr/>
        </p:nvSpPr>
        <p:spPr bwMode="auto">
          <a:xfrm>
            <a:off x="5788025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(1, 7)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5" name="Line 43"/>
          <p:cNvSpPr>
            <a:spLocks noChangeShapeType="1"/>
          </p:cNvSpPr>
          <p:nvPr/>
        </p:nvSpPr>
        <p:spPr bwMode="auto">
          <a:xfrm>
            <a:off x="7207250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6" name="Text Box 44"/>
          <p:cNvSpPr txBox="1">
            <a:spLocks noChangeArrowheads="1"/>
          </p:cNvSpPr>
          <p:nvPr/>
        </p:nvSpPr>
        <p:spPr bwMode="auto">
          <a:xfrm>
            <a:off x="6764338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(2, 9)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7" name="Line 45"/>
          <p:cNvSpPr>
            <a:spLocks noChangeShapeType="1"/>
          </p:cNvSpPr>
          <p:nvPr/>
        </p:nvSpPr>
        <p:spPr bwMode="auto">
          <a:xfrm>
            <a:off x="818991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8" name="Text Box 46"/>
          <p:cNvSpPr txBox="1">
            <a:spLocks noChangeArrowheads="1"/>
          </p:cNvSpPr>
          <p:nvPr/>
        </p:nvSpPr>
        <p:spPr bwMode="auto">
          <a:xfrm>
            <a:off x="7656513" y="5534025"/>
            <a:ext cx="8531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(3, 11)</a:t>
            </a:r>
            <a:endParaRPr lang="en-GB" sz="2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1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3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3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3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3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3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3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8" grpId="0" autoUpdateAnimBg="0"/>
      <p:bldP spid="438279" grpId="0" animBg="1" autoUpdateAnimBg="0"/>
      <p:bldP spid="438280" grpId="0" autoUpdateAnimBg="0"/>
      <p:bldP spid="438298" grpId="0" autoUpdateAnimBg="0"/>
      <p:bldP spid="438299" grpId="0" animBg="1"/>
      <p:bldP spid="438300" grpId="0" autoUpdateAnimBg="0"/>
      <p:bldP spid="438301" grpId="0" autoUpdateAnimBg="0"/>
      <p:bldP spid="438302" grpId="0" autoUpdateAnimBg="0"/>
      <p:bldP spid="438303" grpId="0" autoUpdateAnimBg="0"/>
      <p:bldP spid="438304" grpId="0" autoUpdateAnimBg="0"/>
      <p:bldP spid="438305" grpId="0" autoUpdateAnimBg="0"/>
      <p:bldP spid="438306" grpId="0" autoUpdateAnimBg="0"/>
      <p:bldP spid="438307" grpId="0" animBg="1"/>
      <p:bldP spid="438308" grpId="0" autoUpdateAnimBg="0"/>
      <p:bldP spid="438309" grpId="0" animBg="1"/>
      <p:bldP spid="438310" grpId="0" autoUpdateAnimBg="0"/>
      <p:bldP spid="438311" grpId="0" animBg="1"/>
      <p:bldP spid="438312" grpId="0" autoUpdateAnimBg="0"/>
      <p:bldP spid="438313" grpId="0" animBg="1"/>
      <p:bldP spid="438314" grpId="0" autoUpdateAnimBg="0"/>
      <p:bldP spid="438315" grpId="0" animBg="1"/>
      <p:bldP spid="438316" grpId="0" autoUpdateAnimBg="0"/>
      <p:bldP spid="438317" grpId="0" animBg="1"/>
      <p:bldP spid="43831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ChangeArrowheads="1"/>
          </p:cNvSpPr>
          <p:nvPr/>
        </p:nvSpPr>
        <p:spPr bwMode="auto">
          <a:xfrm>
            <a:off x="5638800" y="1143000"/>
            <a:ext cx="3200400" cy="420370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179388" y="1603375"/>
            <a:ext cx="4676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to draw a graph of </a:t>
            </a:r>
            <a:r>
              <a:rPr lang="en-US" sz="2000" i="1">
                <a:latin typeface="Calibri" panose="020F0502020204030204" pitchFamily="34" charset="0"/>
              </a:rPr>
              <a:t>y</a:t>
            </a:r>
            <a:r>
              <a:rPr lang="en-US" sz="2000">
                <a:latin typeface="Calibri" panose="020F0502020204030204" pitchFamily="34" charset="0"/>
              </a:rPr>
              <a:t> = 2</a:t>
            </a:r>
            <a:r>
              <a:rPr lang="en-US" sz="2000" i="1">
                <a:latin typeface="Calibri" panose="020F0502020204030204" pitchFamily="34" charset="0"/>
              </a:rPr>
              <a:t>x</a:t>
            </a:r>
            <a:r>
              <a:rPr lang="en-US" sz="2000">
                <a:latin typeface="Calibri" panose="020F0502020204030204" pitchFamily="34" charset="0"/>
              </a:rPr>
              <a:t> + 5</a:t>
            </a:r>
            <a:r>
              <a:rPr lang="en-GB" sz="200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179388" y="2165350"/>
            <a:ext cx="3283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1) Complete a table of values:</a:t>
            </a:r>
          </a:p>
        </p:txBody>
      </p:sp>
      <p:sp>
        <p:nvSpPr>
          <p:cNvPr id="440328" name="Text Box 8"/>
          <p:cNvSpPr txBox="1">
            <a:spLocks noChangeArrowheads="1"/>
          </p:cNvSpPr>
          <p:nvPr/>
        </p:nvSpPr>
        <p:spPr bwMode="auto">
          <a:xfrm>
            <a:off x="179388" y="3706813"/>
            <a:ext cx="41934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2) Plot the points on a coordinate grid.</a:t>
            </a:r>
          </a:p>
        </p:txBody>
      </p:sp>
      <p:sp>
        <p:nvSpPr>
          <p:cNvPr id="440329" name="Text Box 9"/>
          <p:cNvSpPr txBox="1">
            <a:spLocks noChangeArrowheads="1"/>
          </p:cNvSpPr>
          <p:nvPr/>
        </p:nvSpPr>
        <p:spPr bwMode="auto">
          <a:xfrm>
            <a:off x="179388" y="4325938"/>
            <a:ext cx="36833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3) Draw a line through the points.</a:t>
            </a:r>
          </a:p>
        </p:txBody>
      </p:sp>
      <p:sp>
        <p:nvSpPr>
          <p:cNvPr id="440330" name="Text Box 10"/>
          <p:cNvSpPr txBox="1">
            <a:spLocks noChangeArrowheads="1"/>
          </p:cNvSpPr>
          <p:nvPr/>
        </p:nvSpPr>
        <p:spPr bwMode="auto">
          <a:xfrm>
            <a:off x="179388" y="4943475"/>
            <a:ext cx="19143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4) Label the line.</a:t>
            </a:r>
          </a:p>
        </p:txBody>
      </p:sp>
      <p:sp>
        <p:nvSpPr>
          <p:cNvPr id="440349" name="Text Box 29"/>
          <p:cNvSpPr txBox="1">
            <a:spLocks noChangeArrowheads="1"/>
          </p:cNvSpPr>
          <p:nvPr/>
        </p:nvSpPr>
        <p:spPr bwMode="auto">
          <a:xfrm>
            <a:off x="179388" y="1146175"/>
            <a:ext cx="15271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For example,</a:t>
            </a:r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440350" name="Group 30"/>
          <p:cNvGrpSpPr>
            <a:grpSpLocks/>
          </p:cNvGrpSpPr>
          <p:nvPr/>
        </p:nvGrpSpPr>
        <p:grpSpPr bwMode="auto">
          <a:xfrm>
            <a:off x="5740400" y="1304925"/>
            <a:ext cx="2998788" cy="3878263"/>
            <a:chOff x="960" y="720"/>
            <a:chExt cx="1152" cy="1440"/>
          </a:xfrm>
          <a:solidFill>
            <a:schemeClr val="bg1"/>
          </a:solidFill>
        </p:grpSpPr>
        <p:sp>
          <p:nvSpPr>
            <p:cNvPr id="440351" name="Rectangle 31"/>
            <p:cNvSpPr>
              <a:spLocks noChangeArrowheads="1"/>
            </p:cNvSpPr>
            <p:nvPr/>
          </p:nvSpPr>
          <p:spPr bwMode="auto">
            <a:xfrm>
              <a:off x="96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2" name="Rectangle 32"/>
            <p:cNvSpPr>
              <a:spLocks noChangeArrowheads="1"/>
            </p:cNvSpPr>
            <p:nvPr/>
          </p:nvSpPr>
          <p:spPr bwMode="auto">
            <a:xfrm>
              <a:off x="105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3" name="Rectangle 33"/>
            <p:cNvSpPr>
              <a:spLocks noChangeArrowheads="1"/>
            </p:cNvSpPr>
            <p:nvPr/>
          </p:nvSpPr>
          <p:spPr bwMode="auto">
            <a:xfrm>
              <a:off x="1152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4" name="Rectangle 34"/>
            <p:cNvSpPr>
              <a:spLocks noChangeArrowheads="1"/>
            </p:cNvSpPr>
            <p:nvPr/>
          </p:nvSpPr>
          <p:spPr bwMode="auto">
            <a:xfrm>
              <a:off x="1248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5" name="Rectangle 35"/>
            <p:cNvSpPr>
              <a:spLocks noChangeArrowheads="1"/>
            </p:cNvSpPr>
            <p:nvPr/>
          </p:nvSpPr>
          <p:spPr bwMode="auto">
            <a:xfrm>
              <a:off x="1344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6" name="Rectangle 36"/>
            <p:cNvSpPr>
              <a:spLocks noChangeArrowheads="1"/>
            </p:cNvSpPr>
            <p:nvPr/>
          </p:nvSpPr>
          <p:spPr bwMode="auto">
            <a:xfrm>
              <a:off x="144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7" name="Rectangle 37"/>
            <p:cNvSpPr>
              <a:spLocks noChangeArrowheads="1"/>
            </p:cNvSpPr>
            <p:nvPr/>
          </p:nvSpPr>
          <p:spPr bwMode="auto">
            <a:xfrm>
              <a:off x="96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8" name="Rectangle 38"/>
            <p:cNvSpPr>
              <a:spLocks noChangeArrowheads="1"/>
            </p:cNvSpPr>
            <p:nvPr/>
          </p:nvSpPr>
          <p:spPr bwMode="auto">
            <a:xfrm>
              <a:off x="105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9" name="Rectangle 39"/>
            <p:cNvSpPr>
              <a:spLocks noChangeArrowheads="1"/>
            </p:cNvSpPr>
            <p:nvPr/>
          </p:nvSpPr>
          <p:spPr bwMode="auto">
            <a:xfrm>
              <a:off x="1152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0" name="Rectangle 40"/>
            <p:cNvSpPr>
              <a:spLocks noChangeArrowheads="1"/>
            </p:cNvSpPr>
            <p:nvPr/>
          </p:nvSpPr>
          <p:spPr bwMode="auto">
            <a:xfrm>
              <a:off x="1248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1" name="Rectangle 41"/>
            <p:cNvSpPr>
              <a:spLocks noChangeArrowheads="1"/>
            </p:cNvSpPr>
            <p:nvPr/>
          </p:nvSpPr>
          <p:spPr bwMode="auto">
            <a:xfrm>
              <a:off x="1344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2" name="Rectangle 42"/>
            <p:cNvSpPr>
              <a:spLocks noChangeArrowheads="1"/>
            </p:cNvSpPr>
            <p:nvPr/>
          </p:nvSpPr>
          <p:spPr bwMode="auto">
            <a:xfrm>
              <a:off x="144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3" name="Rectangle 43"/>
            <p:cNvSpPr>
              <a:spLocks noChangeArrowheads="1"/>
            </p:cNvSpPr>
            <p:nvPr/>
          </p:nvSpPr>
          <p:spPr bwMode="auto">
            <a:xfrm>
              <a:off x="96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4" name="Rectangle 44"/>
            <p:cNvSpPr>
              <a:spLocks noChangeArrowheads="1"/>
            </p:cNvSpPr>
            <p:nvPr/>
          </p:nvSpPr>
          <p:spPr bwMode="auto">
            <a:xfrm>
              <a:off x="105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5" name="Rectangle 45"/>
            <p:cNvSpPr>
              <a:spLocks noChangeArrowheads="1"/>
            </p:cNvSpPr>
            <p:nvPr/>
          </p:nvSpPr>
          <p:spPr bwMode="auto">
            <a:xfrm>
              <a:off x="1152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6" name="Rectangle 46"/>
            <p:cNvSpPr>
              <a:spLocks noChangeArrowheads="1"/>
            </p:cNvSpPr>
            <p:nvPr/>
          </p:nvSpPr>
          <p:spPr bwMode="auto">
            <a:xfrm>
              <a:off x="1248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7" name="Rectangle 47"/>
            <p:cNvSpPr>
              <a:spLocks noChangeArrowheads="1"/>
            </p:cNvSpPr>
            <p:nvPr/>
          </p:nvSpPr>
          <p:spPr bwMode="auto">
            <a:xfrm>
              <a:off x="1344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8" name="Rectangle 48"/>
            <p:cNvSpPr>
              <a:spLocks noChangeArrowheads="1"/>
            </p:cNvSpPr>
            <p:nvPr/>
          </p:nvSpPr>
          <p:spPr bwMode="auto">
            <a:xfrm>
              <a:off x="144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9" name="Rectangle 49"/>
            <p:cNvSpPr>
              <a:spLocks noChangeArrowheads="1"/>
            </p:cNvSpPr>
            <p:nvPr/>
          </p:nvSpPr>
          <p:spPr bwMode="auto">
            <a:xfrm>
              <a:off x="96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0" name="Rectangle 50"/>
            <p:cNvSpPr>
              <a:spLocks noChangeArrowheads="1"/>
            </p:cNvSpPr>
            <p:nvPr/>
          </p:nvSpPr>
          <p:spPr bwMode="auto">
            <a:xfrm>
              <a:off x="105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1" name="Rectangle 51"/>
            <p:cNvSpPr>
              <a:spLocks noChangeArrowheads="1"/>
            </p:cNvSpPr>
            <p:nvPr/>
          </p:nvSpPr>
          <p:spPr bwMode="auto">
            <a:xfrm>
              <a:off x="1152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2" name="Rectangle 52"/>
            <p:cNvSpPr>
              <a:spLocks noChangeArrowheads="1"/>
            </p:cNvSpPr>
            <p:nvPr/>
          </p:nvSpPr>
          <p:spPr bwMode="auto">
            <a:xfrm>
              <a:off x="1248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3" name="Rectangle 53"/>
            <p:cNvSpPr>
              <a:spLocks noChangeArrowheads="1"/>
            </p:cNvSpPr>
            <p:nvPr/>
          </p:nvSpPr>
          <p:spPr bwMode="auto">
            <a:xfrm>
              <a:off x="1344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4" name="Rectangle 54"/>
            <p:cNvSpPr>
              <a:spLocks noChangeArrowheads="1"/>
            </p:cNvSpPr>
            <p:nvPr/>
          </p:nvSpPr>
          <p:spPr bwMode="auto">
            <a:xfrm>
              <a:off x="144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5" name="Rectangle 55"/>
            <p:cNvSpPr>
              <a:spLocks noChangeArrowheads="1"/>
            </p:cNvSpPr>
            <p:nvPr/>
          </p:nvSpPr>
          <p:spPr bwMode="auto">
            <a:xfrm>
              <a:off x="96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6" name="Rectangle 56"/>
            <p:cNvSpPr>
              <a:spLocks noChangeArrowheads="1"/>
            </p:cNvSpPr>
            <p:nvPr/>
          </p:nvSpPr>
          <p:spPr bwMode="auto">
            <a:xfrm>
              <a:off x="105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7" name="Rectangle 57"/>
            <p:cNvSpPr>
              <a:spLocks noChangeArrowheads="1"/>
            </p:cNvSpPr>
            <p:nvPr/>
          </p:nvSpPr>
          <p:spPr bwMode="auto">
            <a:xfrm>
              <a:off x="1152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8" name="Rectangle 58"/>
            <p:cNvSpPr>
              <a:spLocks noChangeArrowheads="1"/>
            </p:cNvSpPr>
            <p:nvPr/>
          </p:nvSpPr>
          <p:spPr bwMode="auto">
            <a:xfrm>
              <a:off x="1248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9" name="Rectangle 59"/>
            <p:cNvSpPr>
              <a:spLocks noChangeArrowheads="1"/>
            </p:cNvSpPr>
            <p:nvPr/>
          </p:nvSpPr>
          <p:spPr bwMode="auto">
            <a:xfrm>
              <a:off x="1344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0" name="Rectangle 60"/>
            <p:cNvSpPr>
              <a:spLocks noChangeArrowheads="1"/>
            </p:cNvSpPr>
            <p:nvPr/>
          </p:nvSpPr>
          <p:spPr bwMode="auto">
            <a:xfrm>
              <a:off x="144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1" name="Rectangle 61"/>
            <p:cNvSpPr>
              <a:spLocks noChangeArrowheads="1"/>
            </p:cNvSpPr>
            <p:nvPr/>
          </p:nvSpPr>
          <p:spPr bwMode="auto">
            <a:xfrm>
              <a:off x="96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2" name="Rectangle 62"/>
            <p:cNvSpPr>
              <a:spLocks noChangeArrowheads="1"/>
            </p:cNvSpPr>
            <p:nvPr/>
          </p:nvSpPr>
          <p:spPr bwMode="auto">
            <a:xfrm>
              <a:off x="105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3" name="Rectangle 63"/>
            <p:cNvSpPr>
              <a:spLocks noChangeArrowheads="1"/>
            </p:cNvSpPr>
            <p:nvPr/>
          </p:nvSpPr>
          <p:spPr bwMode="auto">
            <a:xfrm>
              <a:off x="1152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4" name="Rectangle 64"/>
            <p:cNvSpPr>
              <a:spLocks noChangeArrowheads="1"/>
            </p:cNvSpPr>
            <p:nvPr/>
          </p:nvSpPr>
          <p:spPr bwMode="auto">
            <a:xfrm>
              <a:off x="1248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5" name="Rectangle 65"/>
            <p:cNvSpPr>
              <a:spLocks noChangeArrowheads="1"/>
            </p:cNvSpPr>
            <p:nvPr/>
          </p:nvSpPr>
          <p:spPr bwMode="auto">
            <a:xfrm>
              <a:off x="1344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6" name="Rectangle 66"/>
            <p:cNvSpPr>
              <a:spLocks noChangeArrowheads="1"/>
            </p:cNvSpPr>
            <p:nvPr/>
          </p:nvSpPr>
          <p:spPr bwMode="auto">
            <a:xfrm>
              <a:off x="144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7" name="Rectangle 67"/>
            <p:cNvSpPr>
              <a:spLocks noChangeArrowheads="1"/>
            </p:cNvSpPr>
            <p:nvPr/>
          </p:nvSpPr>
          <p:spPr bwMode="auto">
            <a:xfrm>
              <a:off x="153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8" name="Rectangle 68"/>
            <p:cNvSpPr>
              <a:spLocks noChangeArrowheads="1"/>
            </p:cNvSpPr>
            <p:nvPr/>
          </p:nvSpPr>
          <p:spPr bwMode="auto">
            <a:xfrm>
              <a:off x="1632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9" name="Rectangle 69"/>
            <p:cNvSpPr>
              <a:spLocks noChangeArrowheads="1"/>
            </p:cNvSpPr>
            <p:nvPr/>
          </p:nvSpPr>
          <p:spPr bwMode="auto">
            <a:xfrm>
              <a:off x="1728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0" name="Rectangle 70"/>
            <p:cNvSpPr>
              <a:spLocks noChangeArrowheads="1"/>
            </p:cNvSpPr>
            <p:nvPr/>
          </p:nvSpPr>
          <p:spPr bwMode="auto">
            <a:xfrm>
              <a:off x="1824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1" name="Rectangle 71"/>
            <p:cNvSpPr>
              <a:spLocks noChangeArrowheads="1"/>
            </p:cNvSpPr>
            <p:nvPr/>
          </p:nvSpPr>
          <p:spPr bwMode="auto">
            <a:xfrm>
              <a:off x="192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2" name="Rectangle 72"/>
            <p:cNvSpPr>
              <a:spLocks noChangeArrowheads="1"/>
            </p:cNvSpPr>
            <p:nvPr/>
          </p:nvSpPr>
          <p:spPr bwMode="auto">
            <a:xfrm>
              <a:off x="201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3" name="Rectangle 73"/>
            <p:cNvSpPr>
              <a:spLocks noChangeArrowheads="1"/>
            </p:cNvSpPr>
            <p:nvPr/>
          </p:nvSpPr>
          <p:spPr bwMode="auto">
            <a:xfrm>
              <a:off x="153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4" name="Rectangle 74"/>
            <p:cNvSpPr>
              <a:spLocks noChangeArrowheads="1"/>
            </p:cNvSpPr>
            <p:nvPr/>
          </p:nvSpPr>
          <p:spPr bwMode="auto">
            <a:xfrm>
              <a:off x="1632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5" name="Rectangle 75"/>
            <p:cNvSpPr>
              <a:spLocks noChangeArrowheads="1"/>
            </p:cNvSpPr>
            <p:nvPr/>
          </p:nvSpPr>
          <p:spPr bwMode="auto">
            <a:xfrm>
              <a:off x="1728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6" name="Rectangle 76"/>
            <p:cNvSpPr>
              <a:spLocks noChangeArrowheads="1"/>
            </p:cNvSpPr>
            <p:nvPr/>
          </p:nvSpPr>
          <p:spPr bwMode="auto">
            <a:xfrm>
              <a:off x="1824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7" name="Rectangle 77"/>
            <p:cNvSpPr>
              <a:spLocks noChangeArrowheads="1"/>
            </p:cNvSpPr>
            <p:nvPr/>
          </p:nvSpPr>
          <p:spPr bwMode="auto">
            <a:xfrm>
              <a:off x="192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8" name="Rectangle 78"/>
            <p:cNvSpPr>
              <a:spLocks noChangeArrowheads="1"/>
            </p:cNvSpPr>
            <p:nvPr/>
          </p:nvSpPr>
          <p:spPr bwMode="auto">
            <a:xfrm>
              <a:off x="201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9" name="Rectangle 79"/>
            <p:cNvSpPr>
              <a:spLocks noChangeArrowheads="1"/>
            </p:cNvSpPr>
            <p:nvPr/>
          </p:nvSpPr>
          <p:spPr bwMode="auto">
            <a:xfrm>
              <a:off x="153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0" name="Rectangle 80"/>
            <p:cNvSpPr>
              <a:spLocks noChangeArrowheads="1"/>
            </p:cNvSpPr>
            <p:nvPr/>
          </p:nvSpPr>
          <p:spPr bwMode="auto">
            <a:xfrm>
              <a:off x="1632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1" name="Rectangle 81"/>
            <p:cNvSpPr>
              <a:spLocks noChangeArrowheads="1"/>
            </p:cNvSpPr>
            <p:nvPr/>
          </p:nvSpPr>
          <p:spPr bwMode="auto">
            <a:xfrm>
              <a:off x="1728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2" name="Rectangle 82"/>
            <p:cNvSpPr>
              <a:spLocks noChangeArrowheads="1"/>
            </p:cNvSpPr>
            <p:nvPr/>
          </p:nvSpPr>
          <p:spPr bwMode="auto">
            <a:xfrm>
              <a:off x="1824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3" name="Rectangle 83"/>
            <p:cNvSpPr>
              <a:spLocks noChangeArrowheads="1"/>
            </p:cNvSpPr>
            <p:nvPr/>
          </p:nvSpPr>
          <p:spPr bwMode="auto">
            <a:xfrm>
              <a:off x="192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4" name="Rectangle 84"/>
            <p:cNvSpPr>
              <a:spLocks noChangeArrowheads="1"/>
            </p:cNvSpPr>
            <p:nvPr/>
          </p:nvSpPr>
          <p:spPr bwMode="auto">
            <a:xfrm>
              <a:off x="201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5" name="Rectangle 85"/>
            <p:cNvSpPr>
              <a:spLocks noChangeArrowheads="1"/>
            </p:cNvSpPr>
            <p:nvPr/>
          </p:nvSpPr>
          <p:spPr bwMode="auto">
            <a:xfrm>
              <a:off x="153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6" name="Rectangle 86"/>
            <p:cNvSpPr>
              <a:spLocks noChangeArrowheads="1"/>
            </p:cNvSpPr>
            <p:nvPr/>
          </p:nvSpPr>
          <p:spPr bwMode="auto">
            <a:xfrm>
              <a:off x="1632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7" name="Rectangle 87"/>
            <p:cNvSpPr>
              <a:spLocks noChangeArrowheads="1"/>
            </p:cNvSpPr>
            <p:nvPr/>
          </p:nvSpPr>
          <p:spPr bwMode="auto">
            <a:xfrm>
              <a:off x="1728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8" name="Rectangle 88"/>
            <p:cNvSpPr>
              <a:spLocks noChangeArrowheads="1"/>
            </p:cNvSpPr>
            <p:nvPr/>
          </p:nvSpPr>
          <p:spPr bwMode="auto">
            <a:xfrm>
              <a:off x="1824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9" name="Rectangle 89"/>
            <p:cNvSpPr>
              <a:spLocks noChangeArrowheads="1"/>
            </p:cNvSpPr>
            <p:nvPr/>
          </p:nvSpPr>
          <p:spPr bwMode="auto">
            <a:xfrm>
              <a:off x="192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0" name="Rectangle 90"/>
            <p:cNvSpPr>
              <a:spLocks noChangeArrowheads="1"/>
            </p:cNvSpPr>
            <p:nvPr/>
          </p:nvSpPr>
          <p:spPr bwMode="auto">
            <a:xfrm>
              <a:off x="201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1" name="Rectangle 91"/>
            <p:cNvSpPr>
              <a:spLocks noChangeArrowheads="1"/>
            </p:cNvSpPr>
            <p:nvPr/>
          </p:nvSpPr>
          <p:spPr bwMode="auto">
            <a:xfrm>
              <a:off x="153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2" name="Rectangle 92"/>
            <p:cNvSpPr>
              <a:spLocks noChangeArrowheads="1"/>
            </p:cNvSpPr>
            <p:nvPr/>
          </p:nvSpPr>
          <p:spPr bwMode="auto">
            <a:xfrm>
              <a:off x="1632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3" name="Rectangle 93"/>
            <p:cNvSpPr>
              <a:spLocks noChangeArrowheads="1"/>
            </p:cNvSpPr>
            <p:nvPr/>
          </p:nvSpPr>
          <p:spPr bwMode="auto">
            <a:xfrm>
              <a:off x="1728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4" name="Rectangle 94"/>
            <p:cNvSpPr>
              <a:spLocks noChangeArrowheads="1"/>
            </p:cNvSpPr>
            <p:nvPr/>
          </p:nvSpPr>
          <p:spPr bwMode="auto">
            <a:xfrm>
              <a:off x="1824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5" name="Rectangle 95"/>
            <p:cNvSpPr>
              <a:spLocks noChangeArrowheads="1"/>
            </p:cNvSpPr>
            <p:nvPr/>
          </p:nvSpPr>
          <p:spPr bwMode="auto">
            <a:xfrm>
              <a:off x="192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6" name="Rectangle 96"/>
            <p:cNvSpPr>
              <a:spLocks noChangeArrowheads="1"/>
            </p:cNvSpPr>
            <p:nvPr/>
          </p:nvSpPr>
          <p:spPr bwMode="auto">
            <a:xfrm>
              <a:off x="201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7" name="Rectangle 97"/>
            <p:cNvSpPr>
              <a:spLocks noChangeArrowheads="1"/>
            </p:cNvSpPr>
            <p:nvPr/>
          </p:nvSpPr>
          <p:spPr bwMode="auto">
            <a:xfrm>
              <a:off x="153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8" name="Rectangle 98"/>
            <p:cNvSpPr>
              <a:spLocks noChangeArrowheads="1"/>
            </p:cNvSpPr>
            <p:nvPr/>
          </p:nvSpPr>
          <p:spPr bwMode="auto">
            <a:xfrm>
              <a:off x="1632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9" name="Rectangle 99"/>
            <p:cNvSpPr>
              <a:spLocks noChangeArrowheads="1"/>
            </p:cNvSpPr>
            <p:nvPr/>
          </p:nvSpPr>
          <p:spPr bwMode="auto">
            <a:xfrm>
              <a:off x="1728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0" name="Rectangle 100"/>
            <p:cNvSpPr>
              <a:spLocks noChangeArrowheads="1"/>
            </p:cNvSpPr>
            <p:nvPr/>
          </p:nvSpPr>
          <p:spPr bwMode="auto">
            <a:xfrm>
              <a:off x="1824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1" name="Rectangle 101"/>
            <p:cNvSpPr>
              <a:spLocks noChangeArrowheads="1"/>
            </p:cNvSpPr>
            <p:nvPr/>
          </p:nvSpPr>
          <p:spPr bwMode="auto">
            <a:xfrm>
              <a:off x="192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2" name="Rectangle 102"/>
            <p:cNvSpPr>
              <a:spLocks noChangeArrowheads="1"/>
            </p:cNvSpPr>
            <p:nvPr/>
          </p:nvSpPr>
          <p:spPr bwMode="auto">
            <a:xfrm>
              <a:off x="201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3" name="Rectangle 103"/>
            <p:cNvSpPr>
              <a:spLocks noChangeArrowheads="1"/>
            </p:cNvSpPr>
            <p:nvPr/>
          </p:nvSpPr>
          <p:spPr bwMode="auto">
            <a:xfrm>
              <a:off x="96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4" name="Rectangle 104"/>
            <p:cNvSpPr>
              <a:spLocks noChangeArrowheads="1"/>
            </p:cNvSpPr>
            <p:nvPr/>
          </p:nvSpPr>
          <p:spPr bwMode="auto">
            <a:xfrm>
              <a:off x="105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5" name="Rectangle 105"/>
            <p:cNvSpPr>
              <a:spLocks noChangeArrowheads="1"/>
            </p:cNvSpPr>
            <p:nvPr/>
          </p:nvSpPr>
          <p:spPr bwMode="auto">
            <a:xfrm>
              <a:off x="1152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6" name="Rectangle 106"/>
            <p:cNvSpPr>
              <a:spLocks noChangeArrowheads="1"/>
            </p:cNvSpPr>
            <p:nvPr/>
          </p:nvSpPr>
          <p:spPr bwMode="auto">
            <a:xfrm>
              <a:off x="1248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7" name="Rectangle 107"/>
            <p:cNvSpPr>
              <a:spLocks noChangeArrowheads="1"/>
            </p:cNvSpPr>
            <p:nvPr/>
          </p:nvSpPr>
          <p:spPr bwMode="auto">
            <a:xfrm>
              <a:off x="1344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8" name="Rectangle 108"/>
            <p:cNvSpPr>
              <a:spLocks noChangeArrowheads="1"/>
            </p:cNvSpPr>
            <p:nvPr/>
          </p:nvSpPr>
          <p:spPr bwMode="auto">
            <a:xfrm>
              <a:off x="144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9" name="Rectangle 109"/>
            <p:cNvSpPr>
              <a:spLocks noChangeArrowheads="1"/>
            </p:cNvSpPr>
            <p:nvPr/>
          </p:nvSpPr>
          <p:spPr bwMode="auto">
            <a:xfrm>
              <a:off x="96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0" name="Rectangle 110"/>
            <p:cNvSpPr>
              <a:spLocks noChangeArrowheads="1"/>
            </p:cNvSpPr>
            <p:nvPr/>
          </p:nvSpPr>
          <p:spPr bwMode="auto">
            <a:xfrm>
              <a:off x="105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1" name="Rectangle 111"/>
            <p:cNvSpPr>
              <a:spLocks noChangeArrowheads="1"/>
            </p:cNvSpPr>
            <p:nvPr/>
          </p:nvSpPr>
          <p:spPr bwMode="auto">
            <a:xfrm>
              <a:off x="1152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2" name="Rectangle 112"/>
            <p:cNvSpPr>
              <a:spLocks noChangeArrowheads="1"/>
            </p:cNvSpPr>
            <p:nvPr/>
          </p:nvSpPr>
          <p:spPr bwMode="auto">
            <a:xfrm>
              <a:off x="1248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3" name="Rectangle 113"/>
            <p:cNvSpPr>
              <a:spLocks noChangeArrowheads="1"/>
            </p:cNvSpPr>
            <p:nvPr/>
          </p:nvSpPr>
          <p:spPr bwMode="auto">
            <a:xfrm>
              <a:off x="1344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4" name="Rectangle 114"/>
            <p:cNvSpPr>
              <a:spLocks noChangeArrowheads="1"/>
            </p:cNvSpPr>
            <p:nvPr/>
          </p:nvSpPr>
          <p:spPr bwMode="auto">
            <a:xfrm>
              <a:off x="144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5" name="Rectangle 115"/>
            <p:cNvSpPr>
              <a:spLocks noChangeArrowheads="1"/>
            </p:cNvSpPr>
            <p:nvPr/>
          </p:nvSpPr>
          <p:spPr bwMode="auto">
            <a:xfrm>
              <a:off x="96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6" name="Rectangle 116"/>
            <p:cNvSpPr>
              <a:spLocks noChangeArrowheads="1"/>
            </p:cNvSpPr>
            <p:nvPr/>
          </p:nvSpPr>
          <p:spPr bwMode="auto">
            <a:xfrm>
              <a:off x="105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7" name="Rectangle 117"/>
            <p:cNvSpPr>
              <a:spLocks noChangeArrowheads="1"/>
            </p:cNvSpPr>
            <p:nvPr/>
          </p:nvSpPr>
          <p:spPr bwMode="auto">
            <a:xfrm>
              <a:off x="1152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8" name="Rectangle 118"/>
            <p:cNvSpPr>
              <a:spLocks noChangeArrowheads="1"/>
            </p:cNvSpPr>
            <p:nvPr/>
          </p:nvSpPr>
          <p:spPr bwMode="auto">
            <a:xfrm>
              <a:off x="1248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9" name="Rectangle 119"/>
            <p:cNvSpPr>
              <a:spLocks noChangeArrowheads="1"/>
            </p:cNvSpPr>
            <p:nvPr/>
          </p:nvSpPr>
          <p:spPr bwMode="auto">
            <a:xfrm>
              <a:off x="1344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0" name="Rectangle 120"/>
            <p:cNvSpPr>
              <a:spLocks noChangeArrowheads="1"/>
            </p:cNvSpPr>
            <p:nvPr/>
          </p:nvSpPr>
          <p:spPr bwMode="auto">
            <a:xfrm>
              <a:off x="144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1" name="Rectangle 121"/>
            <p:cNvSpPr>
              <a:spLocks noChangeArrowheads="1"/>
            </p:cNvSpPr>
            <p:nvPr/>
          </p:nvSpPr>
          <p:spPr bwMode="auto">
            <a:xfrm>
              <a:off x="96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2" name="Rectangle 122"/>
            <p:cNvSpPr>
              <a:spLocks noChangeArrowheads="1"/>
            </p:cNvSpPr>
            <p:nvPr/>
          </p:nvSpPr>
          <p:spPr bwMode="auto">
            <a:xfrm>
              <a:off x="105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3" name="Rectangle 123"/>
            <p:cNvSpPr>
              <a:spLocks noChangeArrowheads="1"/>
            </p:cNvSpPr>
            <p:nvPr/>
          </p:nvSpPr>
          <p:spPr bwMode="auto">
            <a:xfrm>
              <a:off x="1152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4" name="Rectangle 124"/>
            <p:cNvSpPr>
              <a:spLocks noChangeArrowheads="1"/>
            </p:cNvSpPr>
            <p:nvPr/>
          </p:nvSpPr>
          <p:spPr bwMode="auto">
            <a:xfrm>
              <a:off x="1248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5" name="Rectangle 125"/>
            <p:cNvSpPr>
              <a:spLocks noChangeArrowheads="1"/>
            </p:cNvSpPr>
            <p:nvPr/>
          </p:nvSpPr>
          <p:spPr bwMode="auto">
            <a:xfrm>
              <a:off x="1344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6" name="Rectangle 126"/>
            <p:cNvSpPr>
              <a:spLocks noChangeArrowheads="1"/>
            </p:cNvSpPr>
            <p:nvPr/>
          </p:nvSpPr>
          <p:spPr bwMode="auto">
            <a:xfrm>
              <a:off x="144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7" name="Rectangle 127"/>
            <p:cNvSpPr>
              <a:spLocks noChangeArrowheads="1"/>
            </p:cNvSpPr>
            <p:nvPr/>
          </p:nvSpPr>
          <p:spPr bwMode="auto">
            <a:xfrm>
              <a:off x="96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8" name="Rectangle 128"/>
            <p:cNvSpPr>
              <a:spLocks noChangeArrowheads="1"/>
            </p:cNvSpPr>
            <p:nvPr/>
          </p:nvSpPr>
          <p:spPr bwMode="auto">
            <a:xfrm>
              <a:off x="105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9" name="Rectangle 129"/>
            <p:cNvSpPr>
              <a:spLocks noChangeArrowheads="1"/>
            </p:cNvSpPr>
            <p:nvPr/>
          </p:nvSpPr>
          <p:spPr bwMode="auto">
            <a:xfrm>
              <a:off x="1152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0" name="Rectangle 130"/>
            <p:cNvSpPr>
              <a:spLocks noChangeArrowheads="1"/>
            </p:cNvSpPr>
            <p:nvPr/>
          </p:nvSpPr>
          <p:spPr bwMode="auto">
            <a:xfrm>
              <a:off x="1248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1" name="Rectangle 131"/>
            <p:cNvSpPr>
              <a:spLocks noChangeArrowheads="1"/>
            </p:cNvSpPr>
            <p:nvPr/>
          </p:nvSpPr>
          <p:spPr bwMode="auto">
            <a:xfrm>
              <a:off x="1344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2" name="Rectangle 132"/>
            <p:cNvSpPr>
              <a:spLocks noChangeArrowheads="1"/>
            </p:cNvSpPr>
            <p:nvPr/>
          </p:nvSpPr>
          <p:spPr bwMode="auto">
            <a:xfrm>
              <a:off x="144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3" name="Rectangle 133"/>
            <p:cNvSpPr>
              <a:spLocks noChangeArrowheads="1"/>
            </p:cNvSpPr>
            <p:nvPr/>
          </p:nvSpPr>
          <p:spPr bwMode="auto">
            <a:xfrm>
              <a:off x="153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4" name="Rectangle 134"/>
            <p:cNvSpPr>
              <a:spLocks noChangeArrowheads="1"/>
            </p:cNvSpPr>
            <p:nvPr/>
          </p:nvSpPr>
          <p:spPr bwMode="auto">
            <a:xfrm>
              <a:off x="1632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5" name="Rectangle 135"/>
            <p:cNvSpPr>
              <a:spLocks noChangeArrowheads="1"/>
            </p:cNvSpPr>
            <p:nvPr/>
          </p:nvSpPr>
          <p:spPr bwMode="auto">
            <a:xfrm>
              <a:off x="1728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6" name="Rectangle 136"/>
            <p:cNvSpPr>
              <a:spLocks noChangeArrowheads="1"/>
            </p:cNvSpPr>
            <p:nvPr/>
          </p:nvSpPr>
          <p:spPr bwMode="auto">
            <a:xfrm>
              <a:off x="1824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7" name="Rectangle 137"/>
            <p:cNvSpPr>
              <a:spLocks noChangeArrowheads="1"/>
            </p:cNvSpPr>
            <p:nvPr/>
          </p:nvSpPr>
          <p:spPr bwMode="auto">
            <a:xfrm>
              <a:off x="192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8" name="Rectangle 138"/>
            <p:cNvSpPr>
              <a:spLocks noChangeArrowheads="1"/>
            </p:cNvSpPr>
            <p:nvPr/>
          </p:nvSpPr>
          <p:spPr bwMode="auto">
            <a:xfrm>
              <a:off x="201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9" name="Rectangle 139"/>
            <p:cNvSpPr>
              <a:spLocks noChangeArrowheads="1"/>
            </p:cNvSpPr>
            <p:nvPr/>
          </p:nvSpPr>
          <p:spPr bwMode="auto">
            <a:xfrm>
              <a:off x="153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0" name="Rectangle 140"/>
            <p:cNvSpPr>
              <a:spLocks noChangeArrowheads="1"/>
            </p:cNvSpPr>
            <p:nvPr/>
          </p:nvSpPr>
          <p:spPr bwMode="auto">
            <a:xfrm>
              <a:off x="1632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1" name="Rectangle 141"/>
            <p:cNvSpPr>
              <a:spLocks noChangeArrowheads="1"/>
            </p:cNvSpPr>
            <p:nvPr/>
          </p:nvSpPr>
          <p:spPr bwMode="auto">
            <a:xfrm>
              <a:off x="1728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2" name="Rectangle 142"/>
            <p:cNvSpPr>
              <a:spLocks noChangeArrowheads="1"/>
            </p:cNvSpPr>
            <p:nvPr/>
          </p:nvSpPr>
          <p:spPr bwMode="auto">
            <a:xfrm>
              <a:off x="1824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3" name="Rectangle 143"/>
            <p:cNvSpPr>
              <a:spLocks noChangeArrowheads="1"/>
            </p:cNvSpPr>
            <p:nvPr/>
          </p:nvSpPr>
          <p:spPr bwMode="auto">
            <a:xfrm>
              <a:off x="192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4" name="Rectangle 144"/>
            <p:cNvSpPr>
              <a:spLocks noChangeArrowheads="1"/>
            </p:cNvSpPr>
            <p:nvPr/>
          </p:nvSpPr>
          <p:spPr bwMode="auto">
            <a:xfrm>
              <a:off x="201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5" name="Rectangle 145"/>
            <p:cNvSpPr>
              <a:spLocks noChangeArrowheads="1"/>
            </p:cNvSpPr>
            <p:nvPr/>
          </p:nvSpPr>
          <p:spPr bwMode="auto">
            <a:xfrm>
              <a:off x="153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6" name="Rectangle 146"/>
            <p:cNvSpPr>
              <a:spLocks noChangeArrowheads="1"/>
            </p:cNvSpPr>
            <p:nvPr/>
          </p:nvSpPr>
          <p:spPr bwMode="auto">
            <a:xfrm>
              <a:off x="1632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7" name="Rectangle 147"/>
            <p:cNvSpPr>
              <a:spLocks noChangeArrowheads="1"/>
            </p:cNvSpPr>
            <p:nvPr/>
          </p:nvSpPr>
          <p:spPr bwMode="auto">
            <a:xfrm>
              <a:off x="1728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8" name="Rectangle 148"/>
            <p:cNvSpPr>
              <a:spLocks noChangeArrowheads="1"/>
            </p:cNvSpPr>
            <p:nvPr/>
          </p:nvSpPr>
          <p:spPr bwMode="auto">
            <a:xfrm>
              <a:off x="1824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9" name="Rectangle 149"/>
            <p:cNvSpPr>
              <a:spLocks noChangeArrowheads="1"/>
            </p:cNvSpPr>
            <p:nvPr/>
          </p:nvSpPr>
          <p:spPr bwMode="auto">
            <a:xfrm>
              <a:off x="192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0" name="Rectangle 150"/>
            <p:cNvSpPr>
              <a:spLocks noChangeArrowheads="1"/>
            </p:cNvSpPr>
            <p:nvPr/>
          </p:nvSpPr>
          <p:spPr bwMode="auto">
            <a:xfrm>
              <a:off x="201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1" name="Rectangle 151"/>
            <p:cNvSpPr>
              <a:spLocks noChangeArrowheads="1"/>
            </p:cNvSpPr>
            <p:nvPr/>
          </p:nvSpPr>
          <p:spPr bwMode="auto">
            <a:xfrm>
              <a:off x="153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2" name="Rectangle 152"/>
            <p:cNvSpPr>
              <a:spLocks noChangeArrowheads="1"/>
            </p:cNvSpPr>
            <p:nvPr/>
          </p:nvSpPr>
          <p:spPr bwMode="auto">
            <a:xfrm>
              <a:off x="1632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3" name="Rectangle 153"/>
            <p:cNvSpPr>
              <a:spLocks noChangeArrowheads="1"/>
            </p:cNvSpPr>
            <p:nvPr/>
          </p:nvSpPr>
          <p:spPr bwMode="auto">
            <a:xfrm>
              <a:off x="1728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4" name="Rectangle 154"/>
            <p:cNvSpPr>
              <a:spLocks noChangeArrowheads="1"/>
            </p:cNvSpPr>
            <p:nvPr/>
          </p:nvSpPr>
          <p:spPr bwMode="auto">
            <a:xfrm>
              <a:off x="1824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5" name="Rectangle 155"/>
            <p:cNvSpPr>
              <a:spLocks noChangeArrowheads="1"/>
            </p:cNvSpPr>
            <p:nvPr/>
          </p:nvSpPr>
          <p:spPr bwMode="auto">
            <a:xfrm>
              <a:off x="192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6" name="Rectangle 156"/>
            <p:cNvSpPr>
              <a:spLocks noChangeArrowheads="1"/>
            </p:cNvSpPr>
            <p:nvPr/>
          </p:nvSpPr>
          <p:spPr bwMode="auto">
            <a:xfrm>
              <a:off x="201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7" name="Rectangle 157"/>
            <p:cNvSpPr>
              <a:spLocks noChangeArrowheads="1"/>
            </p:cNvSpPr>
            <p:nvPr/>
          </p:nvSpPr>
          <p:spPr bwMode="auto">
            <a:xfrm>
              <a:off x="153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8" name="Rectangle 158"/>
            <p:cNvSpPr>
              <a:spLocks noChangeArrowheads="1"/>
            </p:cNvSpPr>
            <p:nvPr/>
          </p:nvSpPr>
          <p:spPr bwMode="auto">
            <a:xfrm>
              <a:off x="1632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9" name="Rectangle 159"/>
            <p:cNvSpPr>
              <a:spLocks noChangeArrowheads="1"/>
            </p:cNvSpPr>
            <p:nvPr/>
          </p:nvSpPr>
          <p:spPr bwMode="auto">
            <a:xfrm>
              <a:off x="1728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0" name="Rectangle 160"/>
            <p:cNvSpPr>
              <a:spLocks noChangeArrowheads="1"/>
            </p:cNvSpPr>
            <p:nvPr/>
          </p:nvSpPr>
          <p:spPr bwMode="auto">
            <a:xfrm>
              <a:off x="1824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1" name="Rectangle 161"/>
            <p:cNvSpPr>
              <a:spLocks noChangeArrowheads="1"/>
            </p:cNvSpPr>
            <p:nvPr/>
          </p:nvSpPr>
          <p:spPr bwMode="auto">
            <a:xfrm>
              <a:off x="192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2" name="Rectangle 162"/>
            <p:cNvSpPr>
              <a:spLocks noChangeArrowheads="1"/>
            </p:cNvSpPr>
            <p:nvPr/>
          </p:nvSpPr>
          <p:spPr bwMode="auto">
            <a:xfrm>
              <a:off x="201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3" name="Line 163"/>
            <p:cNvSpPr>
              <a:spLocks noChangeShapeType="1"/>
            </p:cNvSpPr>
            <p:nvPr/>
          </p:nvSpPr>
          <p:spPr bwMode="auto">
            <a:xfrm>
              <a:off x="960" y="1872"/>
              <a:ext cx="1152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4" name="Rectangle 164"/>
            <p:cNvSpPr>
              <a:spLocks noChangeArrowheads="1"/>
            </p:cNvSpPr>
            <p:nvPr/>
          </p:nvSpPr>
          <p:spPr bwMode="auto">
            <a:xfrm>
              <a:off x="96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5" name="Rectangle 165"/>
            <p:cNvSpPr>
              <a:spLocks noChangeArrowheads="1"/>
            </p:cNvSpPr>
            <p:nvPr/>
          </p:nvSpPr>
          <p:spPr bwMode="auto">
            <a:xfrm>
              <a:off x="105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6" name="Rectangle 166"/>
            <p:cNvSpPr>
              <a:spLocks noChangeArrowheads="1"/>
            </p:cNvSpPr>
            <p:nvPr/>
          </p:nvSpPr>
          <p:spPr bwMode="auto">
            <a:xfrm>
              <a:off x="1152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7" name="Rectangle 167"/>
            <p:cNvSpPr>
              <a:spLocks noChangeArrowheads="1"/>
            </p:cNvSpPr>
            <p:nvPr/>
          </p:nvSpPr>
          <p:spPr bwMode="auto">
            <a:xfrm>
              <a:off x="1248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8" name="Rectangle 168"/>
            <p:cNvSpPr>
              <a:spLocks noChangeArrowheads="1"/>
            </p:cNvSpPr>
            <p:nvPr/>
          </p:nvSpPr>
          <p:spPr bwMode="auto">
            <a:xfrm>
              <a:off x="1344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9" name="Rectangle 169"/>
            <p:cNvSpPr>
              <a:spLocks noChangeArrowheads="1"/>
            </p:cNvSpPr>
            <p:nvPr/>
          </p:nvSpPr>
          <p:spPr bwMode="auto">
            <a:xfrm>
              <a:off x="144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0" name="Rectangle 170"/>
            <p:cNvSpPr>
              <a:spLocks noChangeArrowheads="1"/>
            </p:cNvSpPr>
            <p:nvPr/>
          </p:nvSpPr>
          <p:spPr bwMode="auto">
            <a:xfrm>
              <a:off x="96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1" name="Rectangle 171"/>
            <p:cNvSpPr>
              <a:spLocks noChangeArrowheads="1"/>
            </p:cNvSpPr>
            <p:nvPr/>
          </p:nvSpPr>
          <p:spPr bwMode="auto">
            <a:xfrm>
              <a:off x="105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2" name="Rectangle 172"/>
            <p:cNvSpPr>
              <a:spLocks noChangeArrowheads="1"/>
            </p:cNvSpPr>
            <p:nvPr/>
          </p:nvSpPr>
          <p:spPr bwMode="auto">
            <a:xfrm>
              <a:off x="1152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3" name="Rectangle 173"/>
            <p:cNvSpPr>
              <a:spLocks noChangeArrowheads="1"/>
            </p:cNvSpPr>
            <p:nvPr/>
          </p:nvSpPr>
          <p:spPr bwMode="auto">
            <a:xfrm>
              <a:off x="1248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4" name="Rectangle 174"/>
            <p:cNvSpPr>
              <a:spLocks noChangeArrowheads="1"/>
            </p:cNvSpPr>
            <p:nvPr/>
          </p:nvSpPr>
          <p:spPr bwMode="auto">
            <a:xfrm>
              <a:off x="1344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5" name="Rectangle 175"/>
            <p:cNvSpPr>
              <a:spLocks noChangeArrowheads="1"/>
            </p:cNvSpPr>
            <p:nvPr/>
          </p:nvSpPr>
          <p:spPr bwMode="auto">
            <a:xfrm>
              <a:off x="144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6" name="Rectangle 176"/>
            <p:cNvSpPr>
              <a:spLocks noChangeArrowheads="1"/>
            </p:cNvSpPr>
            <p:nvPr/>
          </p:nvSpPr>
          <p:spPr bwMode="auto">
            <a:xfrm>
              <a:off x="153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7" name="Rectangle 177"/>
            <p:cNvSpPr>
              <a:spLocks noChangeArrowheads="1"/>
            </p:cNvSpPr>
            <p:nvPr/>
          </p:nvSpPr>
          <p:spPr bwMode="auto">
            <a:xfrm>
              <a:off x="1632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8" name="Rectangle 178"/>
            <p:cNvSpPr>
              <a:spLocks noChangeArrowheads="1"/>
            </p:cNvSpPr>
            <p:nvPr/>
          </p:nvSpPr>
          <p:spPr bwMode="auto">
            <a:xfrm>
              <a:off x="1728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9" name="Rectangle 179"/>
            <p:cNvSpPr>
              <a:spLocks noChangeArrowheads="1"/>
            </p:cNvSpPr>
            <p:nvPr/>
          </p:nvSpPr>
          <p:spPr bwMode="auto">
            <a:xfrm>
              <a:off x="1824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0" name="Rectangle 180"/>
            <p:cNvSpPr>
              <a:spLocks noChangeArrowheads="1"/>
            </p:cNvSpPr>
            <p:nvPr/>
          </p:nvSpPr>
          <p:spPr bwMode="auto">
            <a:xfrm>
              <a:off x="192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1" name="Rectangle 181"/>
            <p:cNvSpPr>
              <a:spLocks noChangeArrowheads="1"/>
            </p:cNvSpPr>
            <p:nvPr/>
          </p:nvSpPr>
          <p:spPr bwMode="auto">
            <a:xfrm>
              <a:off x="201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2" name="Rectangle 182"/>
            <p:cNvSpPr>
              <a:spLocks noChangeArrowheads="1"/>
            </p:cNvSpPr>
            <p:nvPr/>
          </p:nvSpPr>
          <p:spPr bwMode="auto">
            <a:xfrm>
              <a:off x="153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3" name="Rectangle 183"/>
            <p:cNvSpPr>
              <a:spLocks noChangeArrowheads="1"/>
            </p:cNvSpPr>
            <p:nvPr/>
          </p:nvSpPr>
          <p:spPr bwMode="auto">
            <a:xfrm>
              <a:off x="1632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4" name="Rectangle 184"/>
            <p:cNvSpPr>
              <a:spLocks noChangeArrowheads="1"/>
            </p:cNvSpPr>
            <p:nvPr/>
          </p:nvSpPr>
          <p:spPr bwMode="auto">
            <a:xfrm>
              <a:off x="1728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5" name="Rectangle 185"/>
            <p:cNvSpPr>
              <a:spLocks noChangeArrowheads="1"/>
            </p:cNvSpPr>
            <p:nvPr/>
          </p:nvSpPr>
          <p:spPr bwMode="auto">
            <a:xfrm>
              <a:off x="1824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6" name="Rectangle 186"/>
            <p:cNvSpPr>
              <a:spLocks noChangeArrowheads="1"/>
            </p:cNvSpPr>
            <p:nvPr/>
          </p:nvSpPr>
          <p:spPr bwMode="auto">
            <a:xfrm>
              <a:off x="192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7" name="Rectangle 187"/>
            <p:cNvSpPr>
              <a:spLocks noChangeArrowheads="1"/>
            </p:cNvSpPr>
            <p:nvPr/>
          </p:nvSpPr>
          <p:spPr bwMode="auto">
            <a:xfrm>
              <a:off x="201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8" name="Rectangle 188"/>
            <p:cNvSpPr>
              <a:spLocks noChangeArrowheads="1"/>
            </p:cNvSpPr>
            <p:nvPr/>
          </p:nvSpPr>
          <p:spPr bwMode="auto">
            <a:xfrm>
              <a:off x="96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9" name="Rectangle 189"/>
            <p:cNvSpPr>
              <a:spLocks noChangeArrowheads="1"/>
            </p:cNvSpPr>
            <p:nvPr/>
          </p:nvSpPr>
          <p:spPr bwMode="auto">
            <a:xfrm>
              <a:off x="105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0" name="Rectangle 190"/>
            <p:cNvSpPr>
              <a:spLocks noChangeArrowheads="1"/>
            </p:cNvSpPr>
            <p:nvPr/>
          </p:nvSpPr>
          <p:spPr bwMode="auto">
            <a:xfrm>
              <a:off x="1152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1" name="Rectangle 191"/>
            <p:cNvSpPr>
              <a:spLocks noChangeArrowheads="1"/>
            </p:cNvSpPr>
            <p:nvPr/>
          </p:nvSpPr>
          <p:spPr bwMode="auto">
            <a:xfrm>
              <a:off x="1248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2" name="Rectangle 192"/>
            <p:cNvSpPr>
              <a:spLocks noChangeArrowheads="1"/>
            </p:cNvSpPr>
            <p:nvPr/>
          </p:nvSpPr>
          <p:spPr bwMode="auto">
            <a:xfrm>
              <a:off x="1344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3" name="Rectangle 193"/>
            <p:cNvSpPr>
              <a:spLocks noChangeArrowheads="1"/>
            </p:cNvSpPr>
            <p:nvPr/>
          </p:nvSpPr>
          <p:spPr bwMode="auto">
            <a:xfrm>
              <a:off x="144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4" name="Rectangle 194"/>
            <p:cNvSpPr>
              <a:spLocks noChangeArrowheads="1"/>
            </p:cNvSpPr>
            <p:nvPr/>
          </p:nvSpPr>
          <p:spPr bwMode="auto">
            <a:xfrm>
              <a:off x="96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5" name="Rectangle 195"/>
            <p:cNvSpPr>
              <a:spLocks noChangeArrowheads="1"/>
            </p:cNvSpPr>
            <p:nvPr/>
          </p:nvSpPr>
          <p:spPr bwMode="auto">
            <a:xfrm>
              <a:off x="105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6" name="Rectangle 196"/>
            <p:cNvSpPr>
              <a:spLocks noChangeArrowheads="1"/>
            </p:cNvSpPr>
            <p:nvPr/>
          </p:nvSpPr>
          <p:spPr bwMode="auto">
            <a:xfrm>
              <a:off x="1152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7" name="Rectangle 197"/>
            <p:cNvSpPr>
              <a:spLocks noChangeArrowheads="1"/>
            </p:cNvSpPr>
            <p:nvPr/>
          </p:nvSpPr>
          <p:spPr bwMode="auto">
            <a:xfrm>
              <a:off x="1248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8" name="Rectangle 198"/>
            <p:cNvSpPr>
              <a:spLocks noChangeArrowheads="1"/>
            </p:cNvSpPr>
            <p:nvPr/>
          </p:nvSpPr>
          <p:spPr bwMode="auto">
            <a:xfrm>
              <a:off x="1344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9" name="Rectangle 199"/>
            <p:cNvSpPr>
              <a:spLocks noChangeArrowheads="1"/>
            </p:cNvSpPr>
            <p:nvPr/>
          </p:nvSpPr>
          <p:spPr bwMode="auto">
            <a:xfrm>
              <a:off x="144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0" name="Rectangle 200"/>
            <p:cNvSpPr>
              <a:spLocks noChangeArrowheads="1"/>
            </p:cNvSpPr>
            <p:nvPr/>
          </p:nvSpPr>
          <p:spPr bwMode="auto">
            <a:xfrm>
              <a:off x="153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1" name="Rectangle 201"/>
            <p:cNvSpPr>
              <a:spLocks noChangeArrowheads="1"/>
            </p:cNvSpPr>
            <p:nvPr/>
          </p:nvSpPr>
          <p:spPr bwMode="auto">
            <a:xfrm>
              <a:off x="1632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2" name="Rectangle 202"/>
            <p:cNvSpPr>
              <a:spLocks noChangeArrowheads="1"/>
            </p:cNvSpPr>
            <p:nvPr/>
          </p:nvSpPr>
          <p:spPr bwMode="auto">
            <a:xfrm>
              <a:off x="1728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3" name="Rectangle 203"/>
            <p:cNvSpPr>
              <a:spLocks noChangeArrowheads="1"/>
            </p:cNvSpPr>
            <p:nvPr/>
          </p:nvSpPr>
          <p:spPr bwMode="auto">
            <a:xfrm>
              <a:off x="1824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4" name="Rectangle 204"/>
            <p:cNvSpPr>
              <a:spLocks noChangeArrowheads="1"/>
            </p:cNvSpPr>
            <p:nvPr/>
          </p:nvSpPr>
          <p:spPr bwMode="auto">
            <a:xfrm>
              <a:off x="192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5" name="Rectangle 205"/>
            <p:cNvSpPr>
              <a:spLocks noChangeArrowheads="1"/>
            </p:cNvSpPr>
            <p:nvPr/>
          </p:nvSpPr>
          <p:spPr bwMode="auto">
            <a:xfrm>
              <a:off x="201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6" name="Rectangle 206"/>
            <p:cNvSpPr>
              <a:spLocks noChangeArrowheads="1"/>
            </p:cNvSpPr>
            <p:nvPr/>
          </p:nvSpPr>
          <p:spPr bwMode="auto">
            <a:xfrm>
              <a:off x="153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7" name="Rectangle 207"/>
            <p:cNvSpPr>
              <a:spLocks noChangeArrowheads="1"/>
            </p:cNvSpPr>
            <p:nvPr/>
          </p:nvSpPr>
          <p:spPr bwMode="auto">
            <a:xfrm>
              <a:off x="1632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8" name="Rectangle 208"/>
            <p:cNvSpPr>
              <a:spLocks noChangeArrowheads="1"/>
            </p:cNvSpPr>
            <p:nvPr/>
          </p:nvSpPr>
          <p:spPr bwMode="auto">
            <a:xfrm>
              <a:off x="1728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9" name="Rectangle 209"/>
            <p:cNvSpPr>
              <a:spLocks noChangeArrowheads="1"/>
            </p:cNvSpPr>
            <p:nvPr/>
          </p:nvSpPr>
          <p:spPr bwMode="auto">
            <a:xfrm>
              <a:off x="1824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0" name="Rectangle 210"/>
            <p:cNvSpPr>
              <a:spLocks noChangeArrowheads="1"/>
            </p:cNvSpPr>
            <p:nvPr/>
          </p:nvSpPr>
          <p:spPr bwMode="auto">
            <a:xfrm>
              <a:off x="192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1" name="Rectangle 211"/>
            <p:cNvSpPr>
              <a:spLocks noChangeArrowheads="1"/>
            </p:cNvSpPr>
            <p:nvPr/>
          </p:nvSpPr>
          <p:spPr bwMode="auto">
            <a:xfrm>
              <a:off x="201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2" name="Line 212"/>
            <p:cNvSpPr>
              <a:spLocks noChangeShapeType="1"/>
            </p:cNvSpPr>
            <p:nvPr/>
          </p:nvSpPr>
          <p:spPr bwMode="auto">
            <a:xfrm>
              <a:off x="1536" y="720"/>
              <a:ext cx="0" cy="144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3" name="Group 213"/>
          <p:cNvGrpSpPr>
            <a:grpSpLocks/>
          </p:cNvGrpSpPr>
          <p:nvPr/>
        </p:nvGrpSpPr>
        <p:grpSpPr bwMode="auto">
          <a:xfrm>
            <a:off x="6448425" y="4622800"/>
            <a:ext cx="76200" cy="76200"/>
            <a:chOff x="4272" y="2736"/>
            <a:chExt cx="48" cy="48"/>
          </a:xfrm>
        </p:grpSpPr>
        <p:sp>
          <p:nvSpPr>
            <p:cNvPr id="440534" name="Line 214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5" name="Line 215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6" name="Group 216"/>
          <p:cNvGrpSpPr>
            <a:grpSpLocks/>
          </p:cNvGrpSpPr>
          <p:nvPr/>
        </p:nvGrpSpPr>
        <p:grpSpPr bwMode="auto">
          <a:xfrm>
            <a:off x="6697663" y="4114800"/>
            <a:ext cx="76200" cy="76200"/>
            <a:chOff x="4272" y="2736"/>
            <a:chExt cx="48" cy="48"/>
          </a:xfrm>
        </p:grpSpPr>
        <p:sp>
          <p:nvSpPr>
            <p:cNvPr id="440537" name="Line 217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8" name="Line 218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9" name="Group 219"/>
          <p:cNvGrpSpPr>
            <a:grpSpLocks/>
          </p:cNvGrpSpPr>
          <p:nvPr/>
        </p:nvGrpSpPr>
        <p:grpSpPr bwMode="auto">
          <a:xfrm>
            <a:off x="6946900" y="3586163"/>
            <a:ext cx="76200" cy="76200"/>
            <a:chOff x="4272" y="2736"/>
            <a:chExt cx="48" cy="48"/>
          </a:xfrm>
        </p:grpSpPr>
        <p:sp>
          <p:nvSpPr>
            <p:cNvPr id="440540" name="Line 220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1" name="Line 221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2" name="Group 222"/>
          <p:cNvGrpSpPr>
            <a:grpSpLocks/>
          </p:cNvGrpSpPr>
          <p:nvPr/>
        </p:nvGrpSpPr>
        <p:grpSpPr bwMode="auto">
          <a:xfrm>
            <a:off x="7196138" y="3076575"/>
            <a:ext cx="76200" cy="76200"/>
            <a:chOff x="4272" y="2736"/>
            <a:chExt cx="48" cy="48"/>
          </a:xfrm>
        </p:grpSpPr>
        <p:sp>
          <p:nvSpPr>
            <p:cNvPr id="440543" name="Line 223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4" name="Line 224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5" name="Group 225"/>
          <p:cNvGrpSpPr>
            <a:grpSpLocks/>
          </p:cNvGrpSpPr>
          <p:nvPr/>
        </p:nvGrpSpPr>
        <p:grpSpPr bwMode="auto">
          <a:xfrm>
            <a:off x="7446963" y="2560638"/>
            <a:ext cx="76200" cy="76200"/>
            <a:chOff x="4272" y="2736"/>
            <a:chExt cx="48" cy="48"/>
          </a:xfrm>
        </p:grpSpPr>
        <p:sp>
          <p:nvSpPr>
            <p:cNvPr id="440546" name="Line 226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7" name="Line 227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8" name="Group 228"/>
          <p:cNvGrpSpPr>
            <a:grpSpLocks/>
          </p:cNvGrpSpPr>
          <p:nvPr/>
        </p:nvGrpSpPr>
        <p:grpSpPr bwMode="auto">
          <a:xfrm>
            <a:off x="7945438" y="1524000"/>
            <a:ext cx="76200" cy="76200"/>
            <a:chOff x="4272" y="2736"/>
            <a:chExt cx="48" cy="48"/>
          </a:xfrm>
        </p:grpSpPr>
        <p:sp>
          <p:nvSpPr>
            <p:cNvPr id="440549" name="Line 229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50" name="Line 230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1" name="Text Box 231"/>
          <p:cNvSpPr txBox="1">
            <a:spLocks noChangeArrowheads="1"/>
          </p:cNvSpPr>
          <p:nvPr/>
        </p:nvSpPr>
        <p:spPr bwMode="auto">
          <a:xfrm>
            <a:off x="7458075" y="2819400"/>
            <a:ext cx="1170513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i="1" dirty="0">
                <a:latin typeface="Calibri" panose="020F0502020204030204" pitchFamily="34" charset="0"/>
              </a:rPr>
              <a:t>y</a:t>
            </a:r>
            <a:r>
              <a:rPr lang="en-GB" sz="2000" b="1" dirty="0">
                <a:latin typeface="Calibri" panose="020F0502020204030204" pitchFamily="34" charset="0"/>
              </a:rPr>
              <a:t> = 2</a:t>
            </a:r>
            <a:r>
              <a:rPr lang="en-GB" sz="2000" b="1" i="1" dirty="0">
                <a:latin typeface="Calibri" panose="020F0502020204030204" pitchFamily="34" charset="0"/>
              </a:rPr>
              <a:t>x</a:t>
            </a:r>
            <a:r>
              <a:rPr lang="en-GB" sz="2000" b="1" dirty="0">
                <a:latin typeface="Calibri" panose="020F0502020204030204" pitchFamily="34" charset="0"/>
              </a:rPr>
              <a:t> + 5</a:t>
            </a:r>
          </a:p>
        </p:txBody>
      </p:sp>
      <p:grpSp>
        <p:nvGrpSpPr>
          <p:cNvPr id="440552" name="Group 232"/>
          <p:cNvGrpSpPr>
            <a:grpSpLocks/>
          </p:cNvGrpSpPr>
          <p:nvPr/>
        </p:nvGrpSpPr>
        <p:grpSpPr bwMode="auto">
          <a:xfrm>
            <a:off x="7708900" y="2043113"/>
            <a:ext cx="76200" cy="76200"/>
            <a:chOff x="4272" y="2736"/>
            <a:chExt cx="48" cy="48"/>
          </a:xfrm>
        </p:grpSpPr>
        <p:sp>
          <p:nvSpPr>
            <p:cNvPr id="440553" name="Line 233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54" name="Line 234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5" name="Line 235"/>
          <p:cNvSpPr>
            <a:spLocks noChangeShapeType="1"/>
          </p:cNvSpPr>
          <p:nvPr/>
        </p:nvSpPr>
        <p:spPr bwMode="auto">
          <a:xfrm flipV="1">
            <a:off x="6246813" y="1284288"/>
            <a:ext cx="1863725" cy="3879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40556" name="Text Box 236"/>
          <p:cNvSpPr txBox="1">
            <a:spLocks noChangeArrowheads="1"/>
          </p:cNvSpPr>
          <p:nvPr/>
        </p:nvSpPr>
        <p:spPr bwMode="auto">
          <a:xfrm>
            <a:off x="6924675" y="1219200"/>
            <a:ext cx="3000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>
                <a:latin typeface="Calibri" panose="020F0502020204030204" pitchFamily="34" charset="0"/>
              </a:rPr>
              <a:t>y</a:t>
            </a:r>
          </a:p>
        </p:txBody>
      </p:sp>
      <p:sp>
        <p:nvSpPr>
          <p:cNvPr id="440557" name="Text Box 237"/>
          <p:cNvSpPr txBox="1">
            <a:spLocks noChangeArrowheads="1"/>
          </p:cNvSpPr>
          <p:nvPr/>
        </p:nvSpPr>
        <p:spPr bwMode="auto">
          <a:xfrm>
            <a:off x="8448675" y="4343400"/>
            <a:ext cx="2952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>
                <a:latin typeface="Calibri" panose="020F0502020204030204" pitchFamily="34" charset="0"/>
              </a:rPr>
              <a:t>x</a:t>
            </a:r>
          </a:p>
        </p:txBody>
      </p:sp>
      <p:grpSp>
        <p:nvGrpSpPr>
          <p:cNvPr id="440565" name="Group 245"/>
          <p:cNvGrpSpPr>
            <a:grpSpLocks/>
          </p:cNvGrpSpPr>
          <p:nvPr/>
        </p:nvGrpSpPr>
        <p:grpSpPr bwMode="auto">
          <a:xfrm>
            <a:off x="228600" y="2784475"/>
            <a:ext cx="5181600" cy="762000"/>
            <a:chOff x="144" y="1754"/>
            <a:chExt cx="3264" cy="480"/>
          </a:xfrm>
        </p:grpSpPr>
        <p:grpSp>
          <p:nvGrpSpPr>
            <p:cNvPr id="440332" name="Group 12"/>
            <p:cNvGrpSpPr>
              <a:grpSpLocks/>
            </p:cNvGrpSpPr>
            <p:nvPr/>
          </p:nvGrpSpPr>
          <p:grpSpPr bwMode="auto">
            <a:xfrm>
              <a:off x="144" y="1754"/>
              <a:ext cx="3264" cy="480"/>
              <a:chOff x="144" y="1754"/>
              <a:chExt cx="3264" cy="480"/>
            </a:xfrm>
          </p:grpSpPr>
          <p:sp>
            <p:nvSpPr>
              <p:cNvPr id="440333" name="Rectangle 13"/>
              <p:cNvSpPr>
                <a:spLocks noChangeArrowheads="1"/>
              </p:cNvSpPr>
              <p:nvPr/>
            </p:nvSpPr>
            <p:spPr bwMode="auto">
              <a:xfrm>
                <a:off x="144" y="1754"/>
                <a:ext cx="912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 i="1">
                    <a:latin typeface="Calibri" panose="020F0502020204030204" pitchFamily="34" charset="0"/>
                  </a:rPr>
                  <a:t>x</a:t>
                </a:r>
              </a:p>
            </p:txBody>
          </p:sp>
          <p:sp>
            <p:nvSpPr>
              <p:cNvPr id="440334" name="Rectangle 14"/>
              <p:cNvSpPr>
                <a:spLocks noChangeArrowheads="1"/>
              </p:cNvSpPr>
              <p:nvPr/>
            </p:nvSpPr>
            <p:spPr bwMode="auto">
              <a:xfrm>
                <a:off x="144" y="1994"/>
                <a:ext cx="912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 i="1" dirty="0" smtClean="0">
                    <a:latin typeface="Calibri" panose="020F0502020204030204" pitchFamily="34" charset="0"/>
                  </a:rPr>
                  <a:t>y</a:t>
                </a:r>
                <a:endParaRPr lang="en-GB" sz="20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40335" name="Rectangle 15"/>
              <p:cNvSpPr>
                <a:spLocks noChangeArrowheads="1"/>
              </p:cNvSpPr>
              <p:nvPr/>
            </p:nvSpPr>
            <p:spPr bwMode="auto">
              <a:xfrm>
                <a:off x="1056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  <a:cs typeface="Arial" charset="0"/>
                  </a:rPr>
                  <a:t>–</a:t>
                </a:r>
                <a:r>
                  <a:rPr lang="en-GB" sz="2000">
                    <a:latin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440336" name="Rectangle 16"/>
              <p:cNvSpPr>
                <a:spLocks noChangeArrowheads="1"/>
              </p:cNvSpPr>
              <p:nvPr/>
            </p:nvSpPr>
            <p:spPr bwMode="auto">
              <a:xfrm>
                <a:off x="1392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–2</a:t>
                </a:r>
              </a:p>
            </p:txBody>
          </p:sp>
          <p:sp>
            <p:nvSpPr>
              <p:cNvPr id="440337" name="Rectangle 17"/>
              <p:cNvSpPr>
                <a:spLocks noChangeArrowheads="1"/>
              </p:cNvSpPr>
              <p:nvPr/>
            </p:nvSpPr>
            <p:spPr bwMode="auto">
              <a:xfrm>
                <a:off x="1728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–1</a:t>
                </a:r>
              </a:p>
            </p:txBody>
          </p:sp>
          <p:sp>
            <p:nvSpPr>
              <p:cNvPr id="440338" name="Rectangle 18"/>
              <p:cNvSpPr>
                <a:spLocks noChangeArrowheads="1"/>
              </p:cNvSpPr>
              <p:nvPr/>
            </p:nvSpPr>
            <p:spPr bwMode="auto">
              <a:xfrm>
                <a:off x="2064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440339" name="Rectangle 19"/>
              <p:cNvSpPr>
                <a:spLocks noChangeArrowheads="1"/>
              </p:cNvSpPr>
              <p:nvPr/>
            </p:nvSpPr>
            <p:spPr bwMode="auto">
              <a:xfrm>
                <a:off x="2400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440340" name="Rectangle 20"/>
              <p:cNvSpPr>
                <a:spLocks noChangeArrowheads="1"/>
              </p:cNvSpPr>
              <p:nvPr/>
            </p:nvSpPr>
            <p:spPr bwMode="auto">
              <a:xfrm>
                <a:off x="2736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440341" name="Rectangle 21"/>
              <p:cNvSpPr>
                <a:spLocks noChangeArrowheads="1"/>
              </p:cNvSpPr>
              <p:nvPr/>
            </p:nvSpPr>
            <p:spPr bwMode="auto">
              <a:xfrm>
                <a:off x="3072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440342" name="Rectangle 22"/>
              <p:cNvSpPr>
                <a:spLocks noChangeArrowheads="1"/>
              </p:cNvSpPr>
              <p:nvPr/>
            </p:nvSpPr>
            <p:spPr bwMode="auto">
              <a:xfrm>
                <a:off x="1056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3" name="Rectangle 23"/>
              <p:cNvSpPr>
                <a:spLocks noChangeArrowheads="1"/>
              </p:cNvSpPr>
              <p:nvPr/>
            </p:nvSpPr>
            <p:spPr bwMode="auto">
              <a:xfrm>
                <a:off x="1392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4" name="Rectangle 24"/>
              <p:cNvSpPr>
                <a:spLocks noChangeArrowheads="1"/>
              </p:cNvSpPr>
              <p:nvPr/>
            </p:nvSpPr>
            <p:spPr bwMode="auto">
              <a:xfrm>
                <a:off x="1728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5" name="Rectangle 25"/>
              <p:cNvSpPr>
                <a:spLocks noChangeArrowheads="1"/>
              </p:cNvSpPr>
              <p:nvPr/>
            </p:nvSpPr>
            <p:spPr bwMode="auto">
              <a:xfrm>
                <a:off x="2064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6" name="Rectangle 26"/>
              <p:cNvSpPr>
                <a:spLocks noChangeArrowheads="1"/>
              </p:cNvSpPr>
              <p:nvPr/>
            </p:nvSpPr>
            <p:spPr bwMode="auto">
              <a:xfrm>
                <a:off x="2400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7" name="Rectangle 27"/>
              <p:cNvSpPr>
                <a:spLocks noChangeArrowheads="1"/>
              </p:cNvSpPr>
              <p:nvPr/>
            </p:nvSpPr>
            <p:spPr bwMode="auto">
              <a:xfrm>
                <a:off x="2736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8" name="Rectangle 28"/>
              <p:cNvSpPr>
                <a:spLocks noChangeArrowheads="1"/>
              </p:cNvSpPr>
              <p:nvPr/>
            </p:nvSpPr>
            <p:spPr bwMode="auto">
              <a:xfrm>
                <a:off x="3072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40558" name="Rectangle 238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40559" name="Rectangle 239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40560" name="Rectangle 240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561" name="Rectangle 241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440562" name="Rectangle 242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7</a:t>
              </a:r>
            </a:p>
          </p:txBody>
        </p:sp>
        <p:sp>
          <p:nvSpPr>
            <p:cNvPr id="440563" name="Rectangle 243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9</a:t>
              </a:r>
            </a:p>
          </p:txBody>
        </p:sp>
        <p:sp>
          <p:nvSpPr>
            <p:cNvPr id="440564" name="Rectangle 244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>
                  <a:latin typeface="Calibri" panose="020F0502020204030204" pitchFamily="34" charset="0"/>
                </a:rPr>
                <a:t>11</a:t>
              </a:r>
            </a:p>
          </p:txBody>
        </p:sp>
      </p:grpSp>
      <p:sp>
        <p:nvSpPr>
          <p:cNvPr id="244" name="Rectangle 3"/>
          <p:cNvSpPr txBox="1">
            <a:spLocks noChangeArrowheads="1"/>
          </p:cNvSpPr>
          <p:nvPr/>
        </p:nvSpPr>
        <p:spPr bwMode="auto">
          <a:xfrm>
            <a:off x="395288" y="260648"/>
            <a:ext cx="8569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>
                <a:latin typeface="Calibri" panose="020F0502020204030204" pitchFamily="34" charset="0"/>
              </a:rPr>
              <a:t>Plotting graphs of linear functions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23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4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7" grpId="0" autoUpdateAnimBg="0"/>
      <p:bldP spid="440328" grpId="0" autoUpdateAnimBg="0"/>
      <p:bldP spid="440329" grpId="0" autoUpdateAnimBg="0"/>
      <p:bldP spid="440330" grpId="0" autoUpdateAnimBg="0"/>
      <p:bldP spid="440551" grpId="0" animBg="1" autoUpdateAnimBg="0"/>
      <p:bldP spid="4405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>
                <a:hlinkClick r:id="rId2"/>
              </p:cNvPr>
              <p:cNvSpPr>
                <a:spLocks noChangeArrowheads="1"/>
              </p:cNvSpPr>
              <p:nvPr/>
            </p:nvSpPr>
            <p:spPr bwMode="auto">
              <a:xfrm>
                <a:off x="311895" y="1268760"/>
                <a:ext cx="8604250" cy="79098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 2</m:t>
                      </m:r>
                      <m:r>
                        <a:rPr lang="en-GB" altLang="en-US" sz="2400" i="1" dirty="0">
                          <a:latin typeface="Cambria Math"/>
                        </a:rPr>
                        <m:t>𝑥</m:t>
                      </m:r>
                      <m:r>
                        <a:rPr lang="en-GB" altLang="en-US" sz="2400" i="1" dirty="0">
                          <a:latin typeface="Cambria Math"/>
                        </a:rPr>
                        <m:t> + 1</m:t>
                      </m:r>
                    </m:oMath>
                  </m:oMathPara>
                </a14:m>
                <a:endParaRPr lang="en-GB" altLang="en-US" sz="2400" dirty="0" smtClean="0"/>
              </a:p>
              <a:p>
                <a:endParaRPr lang="en-GB" altLang="en-US" sz="2400" dirty="0" smtClean="0"/>
              </a:p>
              <a:p>
                <a:endParaRPr lang="en-GB" alt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 4 + 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altLang="en-US" sz="2400" dirty="0" smtClean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+ 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 4</m:t>
                      </m:r>
                    </m:oMath>
                  </m:oMathPara>
                </a14:m>
                <a:endParaRPr lang="en-GB" altLang="en-US" sz="2400" dirty="0" smtClean="0"/>
              </a:p>
              <a:p>
                <a:endParaRPr lang="en-GB" altLang="en-US" sz="2400" dirty="0" smtClean="0"/>
              </a:p>
              <a:p>
                <a:endParaRPr lang="en-GB" alt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 3 – 2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altLang="en-US" sz="2400" dirty="0"/>
              </a:p>
              <a:p>
                <a:endParaRPr lang="en-GB" altLang="en-US" sz="2400" dirty="0" smtClean="0"/>
              </a:p>
              <a:p>
                <a:pPr marL="457200" indent="-457200">
                  <a:buAutoNum type="arabicPeriod" startAt="2"/>
                </a:pPr>
                <a:r>
                  <a:rPr lang="en-GB" altLang="en-US" sz="2000" dirty="0" smtClean="0">
                    <a:latin typeface="Calibri" panose="020F0502020204030204" pitchFamily="34" charset="0"/>
                  </a:rPr>
                  <a:t>Draw four sets of axes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 </a:t>
                </a:r>
                <a:r>
                  <a:rPr lang="en-GB" sz="2000" dirty="0">
                    <a:latin typeface="Calibri" panose="020F0502020204030204" pitchFamily="34" charset="0"/>
                  </a:rPr>
                  <a:t>from </a:t>
                </a:r>
                <a:r>
                  <a:rPr lang="en-GB" sz="2000" b="1" dirty="0">
                    <a:latin typeface="Calibri" panose="020F0502020204030204" pitchFamily="34" charset="0"/>
                  </a:rPr>
                  <a:t>-3 to 3 </a:t>
                </a:r>
                <a:r>
                  <a:rPr lang="en-GB" sz="2000" dirty="0">
                    <a:latin typeface="Calibri" panose="020F0502020204030204" pitchFamily="34" charset="0"/>
                  </a:rPr>
                  <a:t>on the x-axis, and from </a:t>
                </a:r>
                <a:r>
                  <a:rPr lang="en-GB" sz="2000" b="1" dirty="0">
                    <a:latin typeface="Calibri" panose="020F0502020204030204" pitchFamily="34" charset="0"/>
                  </a:rPr>
                  <a:t>-5 to 10 </a:t>
                </a:r>
                <a:endParaRPr lang="en-GB" sz="2000" b="1" dirty="0" smtClean="0">
                  <a:latin typeface="Calibri" panose="020F0502020204030204" pitchFamily="34" charset="0"/>
                </a:endParaRPr>
              </a:p>
              <a:p>
                <a:r>
                  <a:rPr lang="en-GB" sz="2000" b="1" dirty="0" smtClean="0">
                    <a:latin typeface="Calibri" panose="020F0502020204030204" pitchFamily="34" charset="0"/>
                  </a:rPr>
                  <a:t>       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on </a:t>
                </a:r>
                <a:r>
                  <a:rPr lang="en-GB" sz="2000" dirty="0">
                    <a:latin typeface="Calibri" panose="020F0502020204030204" pitchFamily="34" charset="0"/>
                  </a:rPr>
                  <a:t>the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y-axis.  Plot the sets of coordinates from the tables on separate </a:t>
                </a:r>
              </a:p>
              <a:p>
                <a:r>
                  <a:rPr lang="en-GB" sz="2000" dirty="0">
                    <a:latin typeface="Calibri" panose="020F0502020204030204" pitchFamily="34" charset="0"/>
                  </a:rPr>
                  <a:t>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       grids and join to make straight lines.</a:t>
                </a:r>
                <a:endParaRPr lang="en-GB" sz="2000" dirty="0">
                  <a:latin typeface="Calibri" panose="020F0502020204030204" pitchFamily="34" charset="0"/>
                </a:endParaRPr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r>
                  <a:rPr lang="en-GB" altLang="en-US" sz="2000" dirty="0" smtClean="0">
                    <a:latin typeface="Calibri" panose="020F0502020204030204" pitchFamily="34" charset="0"/>
                  </a:rPr>
                  <a:t>	</a:t>
                </a:r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b="1" dirty="0"/>
              </a:p>
            </p:txBody>
          </p:sp>
        </mc:Choice>
        <mc:Fallback>
          <p:sp>
            <p:nvSpPr>
              <p:cNvPr id="6" name="Rectangle 4">
                <a:hlinkClick r:id="rId2"/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895" y="1268760"/>
                <a:ext cx="8604250" cy="7909858"/>
              </a:xfrm>
              <a:prstGeom prst="rect">
                <a:avLst/>
              </a:prstGeom>
              <a:blipFill rotWithShape="1">
                <a:blip r:embed="rId3"/>
                <a:stretch>
                  <a:fillRect l="-7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823348" y="3315072"/>
            <a:ext cx="5181600" cy="762000"/>
            <a:chOff x="144" y="1754"/>
            <a:chExt cx="3264" cy="480"/>
          </a:xfrm>
        </p:grpSpPr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00025" y="204034"/>
            <a:ext cx="854843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GB" sz="2000" b="1" dirty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1.   Fill </a:t>
            </a:r>
            <a:r>
              <a:rPr lang="en-GB" sz="2000" dirty="0" smtClean="0">
                <a:latin typeface="Calibri" panose="020F0502020204030204" pitchFamily="34" charset="0"/>
              </a:rPr>
              <a:t>in the table </a:t>
            </a:r>
            <a:r>
              <a:rPr lang="en-GB" sz="2000" dirty="0" smtClean="0">
                <a:latin typeface="Calibri" panose="020F0502020204030204" pitchFamily="34" charset="0"/>
              </a:rPr>
              <a:t>for </a:t>
            </a:r>
            <a:r>
              <a:rPr lang="en-GB" sz="2000" dirty="0" smtClean="0">
                <a:latin typeface="Calibri" panose="020F0502020204030204" pitchFamily="34" charset="0"/>
              </a:rPr>
              <a:t>each </a:t>
            </a:r>
            <a:r>
              <a:rPr lang="en-GB" sz="2000" dirty="0" smtClean="0">
                <a:latin typeface="Calibri" panose="020F0502020204030204" pitchFamily="34" charset="0"/>
              </a:rPr>
              <a:t>equation. </a:t>
            </a:r>
            <a:endParaRPr lang="en-GB" sz="2000" dirty="0" smtClean="0">
              <a:latin typeface="Calibri" panose="020F0502020204030204" pitchFamily="34" charset="0"/>
            </a:endParaRPr>
          </a:p>
          <a:p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34" name="Group 12"/>
          <p:cNvGrpSpPr>
            <a:grpSpLocks/>
          </p:cNvGrpSpPr>
          <p:nvPr/>
        </p:nvGrpSpPr>
        <p:grpSpPr bwMode="auto">
          <a:xfrm>
            <a:off x="2823348" y="1298848"/>
            <a:ext cx="5181600" cy="762000"/>
            <a:chOff x="144" y="1754"/>
            <a:chExt cx="3264" cy="480"/>
          </a:xfrm>
        </p:grpSpPr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36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51" name="Group 12"/>
          <p:cNvGrpSpPr>
            <a:grpSpLocks/>
          </p:cNvGrpSpPr>
          <p:nvPr/>
        </p:nvGrpSpPr>
        <p:grpSpPr bwMode="auto">
          <a:xfrm>
            <a:off x="2823348" y="2306960"/>
            <a:ext cx="5181600" cy="762000"/>
            <a:chOff x="144" y="1754"/>
            <a:chExt cx="3264" cy="480"/>
          </a:xfrm>
        </p:grpSpPr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53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55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61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5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6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68" name="Group 12"/>
          <p:cNvGrpSpPr>
            <a:grpSpLocks/>
          </p:cNvGrpSpPr>
          <p:nvPr/>
        </p:nvGrpSpPr>
        <p:grpSpPr bwMode="auto">
          <a:xfrm>
            <a:off x="2823348" y="4395192"/>
            <a:ext cx="5181600" cy="762000"/>
            <a:chOff x="144" y="1754"/>
            <a:chExt cx="3264" cy="480"/>
          </a:xfrm>
        </p:grpSpPr>
        <p:sp>
          <p:nvSpPr>
            <p:cNvPr id="69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70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71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72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73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74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75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77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78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79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80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81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82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83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84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402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200025" y="1234043"/>
            <a:ext cx="4676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dirty="0" smtClean="0">
                <a:latin typeface="Calibri" panose="020F0502020204030204" pitchFamily="34" charset="0"/>
              </a:rPr>
              <a:t>To </a:t>
            </a:r>
            <a:r>
              <a:rPr lang="en-GB" sz="2000" dirty="0">
                <a:latin typeface="Calibri" panose="020F0502020204030204" pitchFamily="34" charset="0"/>
              </a:rPr>
              <a:t>draw a graph of </a:t>
            </a:r>
            <a:r>
              <a:rPr lang="en-US" sz="2000" i="1" dirty="0">
                <a:latin typeface="Calibri" panose="020F0502020204030204" pitchFamily="34" charset="0"/>
              </a:rPr>
              <a:t>y</a:t>
            </a:r>
            <a:r>
              <a:rPr lang="en-US" sz="2000" dirty="0">
                <a:latin typeface="Calibri" panose="020F0502020204030204" pitchFamily="34" charset="0"/>
              </a:rPr>
              <a:t> = 2</a:t>
            </a:r>
            <a:r>
              <a:rPr lang="en-US" sz="2000" i="1" dirty="0">
                <a:latin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</a:rPr>
              <a:t> + 5</a:t>
            </a:r>
            <a:r>
              <a:rPr lang="en-GB" sz="200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179388" y="1837600"/>
            <a:ext cx="3283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</a:rPr>
              <a:t>1) Complete a table of values:</a:t>
            </a:r>
          </a:p>
        </p:txBody>
      </p:sp>
      <p:grpSp>
        <p:nvGrpSpPr>
          <p:cNvPr id="440332" name="Group 12"/>
          <p:cNvGrpSpPr>
            <a:grpSpLocks/>
          </p:cNvGrpSpPr>
          <p:nvPr/>
        </p:nvGrpSpPr>
        <p:grpSpPr bwMode="auto">
          <a:xfrm>
            <a:off x="228600" y="2561508"/>
            <a:ext cx="5181600" cy="762000"/>
            <a:chOff x="144" y="1754"/>
            <a:chExt cx="3264" cy="480"/>
          </a:xfrm>
        </p:grpSpPr>
        <p:sp>
          <p:nvSpPr>
            <p:cNvPr id="440333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440334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40335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336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440337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40338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40339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40340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440341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342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3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4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5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6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7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8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8" name="Rectangle 238"/>
          <p:cNvSpPr>
            <a:spLocks noChangeArrowheads="1"/>
          </p:cNvSpPr>
          <p:nvPr/>
        </p:nvSpPr>
        <p:spPr bwMode="auto">
          <a:xfrm>
            <a:off x="1676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–1</a:t>
            </a:r>
          </a:p>
        </p:txBody>
      </p:sp>
      <p:sp>
        <p:nvSpPr>
          <p:cNvPr id="440559" name="Rectangle 239"/>
          <p:cNvSpPr>
            <a:spLocks noChangeArrowheads="1"/>
          </p:cNvSpPr>
          <p:nvPr/>
        </p:nvSpPr>
        <p:spPr bwMode="auto">
          <a:xfrm>
            <a:off x="2209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40560" name="Rectangle 240"/>
          <p:cNvSpPr>
            <a:spLocks noChangeArrowheads="1"/>
          </p:cNvSpPr>
          <p:nvPr/>
        </p:nvSpPr>
        <p:spPr bwMode="auto">
          <a:xfrm>
            <a:off x="27432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440561" name="Rectangle 241"/>
          <p:cNvSpPr>
            <a:spLocks noChangeArrowheads="1"/>
          </p:cNvSpPr>
          <p:nvPr/>
        </p:nvSpPr>
        <p:spPr bwMode="auto">
          <a:xfrm>
            <a:off x="32766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440562" name="Rectangle 242"/>
          <p:cNvSpPr>
            <a:spLocks noChangeArrowheads="1"/>
          </p:cNvSpPr>
          <p:nvPr/>
        </p:nvSpPr>
        <p:spPr bwMode="auto">
          <a:xfrm>
            <a:off x="38100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440563" name="Rectangle 243"/>
          <p:cNvSpPr>
            <a:spLocks noChangeArrowheads="1"/>
          </p:cNvSpPr>
          <p:nvPr/>
        </p:nvSpPr>
        <p:spPr bwMode="auto">
          <a:xfrm>
            <a:off x="4343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440564" name="Rectangle 244"/>
          <p:cNvSpPr>
            <a:spLocks noChangeArrowheads="1"/>
          </p:cNvSpPr>
          <p:nvPr/>
        </p:nvSpPr>
        <p:spPr bwMode="auto">
          <a:xfrm>
            <a:off x="4876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246" name="Rectangle 3"/>
          <p:cNvSpPr txBox="1">
            <a:spLocks noChangeArrowheads="1"/>
          </p:cNvSpPr>
          <p:nvPr/>
        </p:nvSpPr>
        <p:spPr>
          <a:xfrm>
            <a:off x="488950" y="332656"/>
            <a:ext cx="8569325" cy="6096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Calibri" panose="020F0502020204030204" pitchFamily="34" charset="0"/>
              </a:rPr>
              <a:t>Using a calculator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2571750" cy="546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183" y="1079288"/>
            <a:ext cx="26479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183" y="1117388"/>
            <a:ext cx="266700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8673" y="3636148"/>
            <a:ext cx="2321227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Type in -3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11424" y="239594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latin typeface="Calibri" panose="020F050202020403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0"/>
          <a:stretch/>
        </p:blipFill>
        <p:spPr bwMode="auto">
          <a:xfrm>
            <a:off x="5895183" y="1105694"/>
            <a:ext cx="264303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0" name="TextBox 249"/>
          <p:cNvSpPr txBox="1"/>
          <p:nvPr/>
        </p:nvSpPr>
        <p:spPr>
          <a:xfrm>
            <a:off x="3555689" y="3385711"/>
            <a:ext cx="2108821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Type in 3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51" name="Oval 250"/>
          <p:cNvSpPr/>
          <p:nvPr/>
        </p:nvSpPr>
        <p:spPr>
          <a:xfrm>
            <a:off x="4789286" y="242088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latin typeface="Calibri" panose="020F0502020204030204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35523"/>
            <a:ext cx="26289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3" name="TextBox 252"/>
          <p:cNvSpPr txBox="1"/>
          <p:nvPr/>
        </p:nvSpPr>
        <p:spPr>
          <a:xfrm>
            <a:off x="1676400" y="1945322"/>
            <a:ext cx="2740351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Goes up in 1’s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70" y="1079288"/>
            <a:ext cx="2667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8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8" grpId="0" animBg="1"/>
      <p:bldP spid="440559" grpId="0" animBg="1"/>
      <p:bldP spid="440560" grpId="0" animBg="1"/>
      <p:bldP spid="440561" grpId="0" animBg="1"/>
      <p:bldP spid="440562" grpId="0" animBg="1"/>
      <p:bldP spid="440563" grpId="0" animBg="1"/>
      <p:bldP spid="440564" grpId="0" animBg="1"/>
      <p:bldP spid="2" grpId="0" animBg="1"/>
      <p:bldP spid="2" grpId="1" animBg="1"/>
      <p:bldP spid="3" grpId="0" animBg="1"/>
      <p:bldP spid="3" grpId="1" animBg="1"/>
      <p:bldP spid="250" grpId="0" animBg="1"/>
      <p:bldP spid="250" grpId="1" animBg="1"/>
      <p:bldP spid="251" grpId="0" animBg="1"/>
      <p:bldP spid="251" grpId="1" animBg="1"/>
      <p:bldP spid="253" grpId="0" animBg="1"/>
      <p:bldP spid="25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>
                <a:hlinkClick r:id="rId2"/>
              </p:cNvPr>
              <p:cNvSpPr>
                <a:spLocks noChangeArrowheads="1"/>
              </p:cNvSpPr>
              <p:nvPr/>
            </p:nvSpPr>
            <p:spPr bwMode="auto">
              <a:xfrm>
                <a:off x="311895" y="1566962"/>
                <a:ext cx="8604250" cy="7478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=3</m:t>
                      </m:r>
                      <m:r>
                        <a:rPr lang="en-GB" altLang="en-US" sz="2400" i="1" dirty="0">
                          <a:latin typeface="Cambria Math"/>
                        </a:rPr>
                        <m:t>𝑥</m:t>
                      </m:r>
                      <m:r>
                        <a:rPr lang="en-GB" altLang="en-US" sz="2400" i="1" dirty="0">
                          <a:latin typeface="Cambria Math"/>
                        </a:rPr>
                        <m:t> +4</m:t>
                      </m:r>
                    </m:oMath>
                  </m:oMathPara>
                </a14:m>
                <a:endParaRPr lang="en-GB" altLang="en-US" sz="2400" dirty="0" smtClean="0"/>
              </a:p>
              <a:p>
                <a:endParaRPr lang="en-GB" altLang="en-US" sz="2400" dirty="0" smtClean="0"/>
              </a:p>
              <a:p>
                <a:endParaRPr lang="en-GB" alt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 smtClean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 smtClean="0">
                          <a:latin typeface="Cambria Math"/>
                        </a:rPr>
                        <m:t> = 4</m:t>
                      </m:r>
                      <m:r>
                        <a:rPr lang="en-GB" altLang="en-US" sz="2400" b="0" i="1" dirty="0" smtClean="0">
                          <a:latin typeface="Cambria Math"/>
                        </a:rPr>
                        <m:t>𝑥</m:t>
                      </m:r>
                      <m:r>
                        <a:rPr lang="en-GB" altLang="en-US" sz="2400" b="0" i="1" dirty="0" smtClean="0"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dirty="0">
                          <a:latin typeface="Cambria Math"/>
                        </a:rPr>
                        <m:t>𝑦</m:t>
                      </m:r>
                      <m:r>
                        <a:rPr lang="en-GB" altLang="en-US" sz="2400" i="1" dirty="0">
                          <a:latin typeface="Cambria Math"/>
                        </a:rPr>
                        <m:t> =4−5</m:t>
                      </m:r>
                      <m:r>
                        <a:rPr lang="en-GB" altLang="en-US" sz="2400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altLang="en-US" sz="2400" dirty="0" smtClean="0"/>
              </a:p>
              <a:p>
                <a:endParaRPr lang="en-GB" altLang="en-US" sz="2400" dirty="0" smtClean="0"/>
              </a:p>
              <a:p>
                <a:endParaRPr lang="en-GB" altLang="en-US" sz="2000" dirty="0" smtClean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4"/>
                </a:pPr>
                <a:r>
                  <a:rPr lang="en-GB" altLang="en-US" sz="2000" dirty="0" smtClean="0">
                    <a:latin typeface="Calibri" panose="020F0502020204030204" pitchFamily="34" charset="0"/>
                  </a:rPr>
                  <a:t>All three tables contain the coordinate ( 0 , 4 ). Why is that?</a:t>
                </a:r>
              </a:p>
              <a:p>
                <a:pPr marL="457200" indent="-457200">
                  <a:buAutoNum type="arabicPeriod" startAt="4"/>
                </a:pPr>
                <a:endParaRPr lang="en-GB" altLang="en-US" sz="2000" dirty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4"/>
                </a:pPr>
                <a:r>
                  <a:rPr lang="en-GB" altLang="en-US" sz="2000" dirty="0" smtClean="0">
                    <a:latin typeface="Calibri" panose="020F0502020204030204" pitchFamily="34" charset="0"/>
                  </a:rPr>
                  <a:t>Write another equation that would go through the coordinate </a:t>
                </a:r>
                <a:r>
                  <a:rPr lang="en-GB" altLang="en-US" sz="2000" dirty="0">
                    <a:latin typeface="Calibri" panose="020F0502020204030204" pitchFamily="34" charset="0"/>
                  </a:rPr>
                  <a:t>( 0 , 4 </a:t>
                </a:r>
                <a:r>
                  <a:rPr lang="en-GB" altLang="en-US" sz="2000" dirty="0" smtClean="0">
                    <a:latin typeface="Calibri" panose="020F0502020204030204" pitchFamily="34" charset="0"/>
                  </a:rPr>
                  <a:t>).  </a:t>
                </a:r>
              </a:p>
              <a:p>
                <a:r>
                  <a:rPr lang="en-GB" altLang="en-US" sz="2000" dirty="0" smtClean="0">
                    <a:latin typeface="Calibri" panose="020F0502020204030204" pitchFamily="34" charset="0"/>
                  </a:rPr>
                  <a:t>        Check that is works by using the TABLE function. </a:t>
                </a:r>
                <a:endParaRPr lang="en-GB" altLang="en-US" sz="2000" dirty="0">
                  <a:latin typeface="Calibri" panose="020F0502020204030204" pitchFamily="34" charset="0"/>
                </a:endParaRPr>
              </a:p>
              <a:p>
                <a:endParaRPr lang="en-GB" altLang="en-US" sz="2400" dirty="0"/>
              </a:p>
              <a:p>
                <a:endParaRPr lang="en-GB" altLang="en-US" sz="2000" dirty="0" smtClean="0">
                  <a:latin typeface="Calibri" panose="020F0502020204030204" pitchFamily="34" charset="0"/>
                </a:endParaRPr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dirty="0"/>
              </a:p>
              <a:p>
                <a:endParaRPr lang="en-GB" altLang="en-US" sz="2400" b="1" dirty="0"/>
              </a:p>
            </p:txBody>
          </p:sp>
        </mc:Choice>
        <mc:Fallback>
          <p:sp>
            <p:nvSpPr>
              <p:cNvPr id="6" name="Rectangle 4">
                <a:hlinkClick r:id="rId2"/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895" y="1566962"/>
                <a:ext cx="8604250" cy="7478970"/>
              </a:xfrm>
              <a:prstGeom prst="rect">
                <a:avLst/>
              </a:prstGeom>
              <a:blipFill rotWithShape="1">
                <a:blip r:embed="rId3"/>
                <a:stretch>
                  <a:fillRect l="-7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823348" y="3501008"/>
            <a:ext cx="5181600" cy="762000"/>
            <a:chOff x="144" y="1754"/>
            <a:chExt cx="3264" cy="480"/>
          </a:xfrm>
        </p:grpSpPr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  <a:cs typeface="Arial" charset="0"/>
                </a:rPr>
                <a:t>-4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0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2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4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6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8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00025" y="204034"/>
            <a:ext cx="854843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GB" sz="2000" b="1" dirty="0">
              <a:latin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</a:rPr>
              <a:t>3</a:t>
            </a:r>
            <a:r>
              <a:rPr lang="en-GB" sz="2000" dirty="0" smtClean="0">
                <a:latin typeface="Calibri" panose="020F0502020204030204" pitchFamily="34" charset="0"/>
              </a:rPr>
              <a:t>.   Fill the tables using the calculator TABLE function.</a:t>
            </a:r>
            <a:endParaRPr lang="en-GB" sz="2000" dirty="0" smtClean="0">
              <a:latin typeface="Calibri" panose="020F0502020204030204" pitchFamily="34" charset="0"/>
            </a:endParaRPr>
          </a:p>
          <a:p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34" name="Group 12"/>
          <p:cNvGrpSpPr>
            <a:grpSpLocks/>
          </p:cNvGrpSpPr>
          <p:nvPr/>
        </p:nvGrpSpPr>
        <p:grpSpPr bwMode="auto">
          <a:xfrm>
            <a:off x="2823348" y="1484784"/>
            <a:ext cx="5181600" cy="762000"/>
            <a:chOff x="144" y="1754"/>
            <a:chExt cx="3264" cy="480"/>
          </a:xfrm>
        </p:grpSpPr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36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 smtClean="0">
                  <a:latin typeface="Calibri" panose="020F0502020204030204" pitchFamily="34" charset="0"/>
                </a:rPr>
                <a:t>1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0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1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2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3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4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5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51" name="Group 12"/>
          <p:cNvGrpSpPr>
            <a:grpSpLocks/>
          </p:cNvGrpSpPr>
          <p:nvPr/>
        </p:nvGrpSpPr>
        <p:grpSpPr bwMode="auto">
          <a:xfrm>
            <a:off x="2823348" y="2492896"/>
            <a:ext cx="4648200" cy="762000"/>
            <a:chOff x="144" y="1754"/>
            <a:chExt cx="2928" cy="480"/>
          </a:xfrm>
        </p:grpSpPr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53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 smtClean="0">
                  <a:latin typeface="Calibri" panose="020F0502020204030204" pitchFamily="34" charset="0"/>
                </a:rPr>
                <a:t>4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5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–3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61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5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6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214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12"/>
          <p:cNvGrpSpPr>
            <a:grpSpLocks/>
          </p:cNvGrpSpPr>
          <p:nvPr/>
        </p:nvGrpSpPr>
        <p:grpSpPr bwMode="auto">
          <a:xfrm>
            <a:off x="2806865" y="2903984"/>
            <a:ext cx="3581400" cy="762000"/>
            <a:chOff x="144" y="1754"/>
            <a:chExt cx="2256" cy="480"/>
          </a:xfrm>
        </p:grpSpPr>
        <p:sp>
          <p:nvSpPr>
            <p:cNvPr id="86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87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88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  <a:cs typeface="Arial" charset="0"/>
                </a:rPr>
                <a:t>0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89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1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90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2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91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3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95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96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97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98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02650" y="394578"/>
                <a:ext cx="8589830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AutoNum type="arabicPeriod" startAt="6"/>
                </a:pPr>
                <a:r>
                  <a:rPr lang="en-GB" sz="2000" dirty="0" smtClean="0">
                    <a:latin typeface="Calibri" panose="020F0502020204030204" pitchFamily="34" charset="0"/>
                  </a:rPr>
                  <a:t>Why is it not possible to use the TABLE function to find coordinates for</a:t>
                </a:r>
              </a:p>
              <a:p>
                <a:r>
                  <a:rPr lang="en-GB" sz="2000" dirty="0">
                    <a:latin typeface="Calibri" panose="020F0502020204030204" pitchFamily="34" charset="0"/>
                  </a:rPr>
                  <a:t>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        the equation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latin typeface="Cambria Math"/>
                      </a:rPr>
                      <m:t>+</m:t>
                    </m:r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latin typeface="Cambria Math"/>
                      </a:rPr>
                      <m:t>=6?</m:t>
                    </m:r>
                  </m:oMath>
                </a14:m>
                <a:endParaRPr lang="en-GB" sz="2000" dirty="0" smtClean="0"/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r>
                  <a:rPr lang="en-GB" sz="2000" dirty="0">
                    <a:latin typeface="Calibri" panose="020F0502020204030204" pitchFamily="34" charset="0"/>
                  </a:rPr>
                  <a:t>       How can you </a:t>
                </a:r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manipulate</a:t>
                </a:r>
                <a:r>
                  <a:rPr lang="en-GB" sz="2000" dirty="0">
                    <a:latin typeface="Calibri" panose="020F0502020204030204" pitchFamily="34" charset="0"/>
                  </a:rPr>
                  <a:t> the equation in order to use the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TABLE function?</a:t>
                </a:r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r>
                  <a:rPr lang="en-GB" sz="2000" dirty="0">
                    <a:latin typeface="Calibri" panose="020F0502020204030204" pitchFamily="34" charset="0"/>
                  </a:rPr>
                  <a:t>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      Use the TABLE function to fill in the table below.  Describe your steps.</a:t>
                </a:r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endParaRPr lang="en-GB" sz="2000" dirty="0" smtClean="0">
                  <a:latin typeface="Calibri" panose="020F0502020204030204" pitchFamily="34" charset="0"/>
                </a:endParaRPr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endParaRPr lang="en-GB" sz="2000" dirty="0" smtClean="0">
                  <a:latin typeface="Calibri" panose="020F0502020204030204" pitchFamily="34" charset="0"/>
                </a:endParaRPr>
              </a:p>
              <a:p>
                <a:endParaRPr lang="en-GB" sz="2000" dirty="0">
                  <a:latin typeface="Calibri" panose="020F0502020204030204" pitchFamily="34" charset="0"/>
                </a:endParaRPr>
              </a:p>
              <a:p>
                <a:endParaRPr lang="en-GB" sz="2000" dirty="0" smtClean="0">
                  <a:latin typeface="Calibri" panose="020F0502020204030204" pitchFamily="34" charset="0"/>
                </a:endParaRPr>
              </a:p>
              <a:p>
                <a:endParaRPr lang="en-GB" sz="2000" dirty="0" smtClean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7"/>
                </a:pPr>
                <a:r>
                  <a:rPr lang="en-GB" sz="2000" dirty="0" smtClean="0">
                    <a:latin typeface="Calibri" panose="020F0502020204030204" pitchFamily="34" charset="0"/>
                  </a:rPr>
                  <a:t>Use the TABLE function to find coordinates for the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/>
                      </a:rPr>
                      <m:t>+4</m:t>
                    </m:r>
                  </m:oMath>
                </a14:m>
                <a:r>
                  <a:rPr lang="en-GB" sz="2000" dirty="0" smtClean="0">
                    <a:latin typeface="Calibri" panose="020F0502020204030204" pitchFamily="34" charset="0"/>
                  </a:rPr>
                  <a:t>.</a:t>
                </a:r>
              </a:p>
              <a:p>
                <a:pPr marL="457200" indent="-457200">
                  <a:buAutoNum type="arabicPeriod" startAt="7"/>
                </a:pPr>
                <a:endParaRPr lang="en-GB" sz="2000" dirty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7"/>
                </a:pPr>
                <a:endParaRPr lang="en-GB" sz="2000" dirty="0" smtClean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7"/>
                </a:pPr>
                <a:endParaRPr lang="en-GB" sz="2000" dirty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7"/>
                </a:pPr>
                <a:endParaRPr lang="en-GB" sz="2000" dirty="0" smtClean="0">
                  <a:latin typeface="Calibri" panose="020F0502020204030204" pitchFamily="34" charset="0"/>
                </a:endParaRPr>
              </a:p>
              <a:p>
                <a:pPr marL="457200" indent="-457200">
                  <a:buAutoNum type="arabicPeriod" startAt="7"/>
                </a:pPr>
                <a:endParaRPr lang="en-GB" sz="2000" dirty="0">
                  <a:latin typeface="Calibri" panose="020F0502020204030204" pitchFamily="34" charset="0"/>
                </a:endParaRPr>
              </a:p>
              <a:p>
                <a:r>
                  <a:rPr lang="en-GB" sz="2000" dirty="0" smtClean="0">
                    <a:latin typeface="Calibri" panose="020F0502020204030204" pitchFamily="34" charset="0"/>
                  </a:rPr>
                  <a:t>        Draw a set of axes and plot the graph.  What do </a:t>
                </a:r>
                <a:r>
                  <a:rPr lang="en-GB" sz="2000" smtClean="0">
                    <a:latin typeface="Calibri" panose="020F0502020204030204" pitchFamily="34" charset="0"/>
                  </a:rPr>
                  <a:t>you notice?</a:t>
                </a:r>
                <a:endParaRPr lang="en-GB" sz="2000" dirty="0" smtClean="0">
                  <a:latin typeface="Calibri" panose="020F0502020204030204" pitchFamily="34" charset="0"/>
                </a:endParaRPr>
              </a:p>
              <a:p>
                <a:r>
                  <a:rPr lang="en-GB" sz="2000" dirty="0">
                    <a:latin typeface="Calibri" panose="020F0502020204030204" pitchFamily="34" charset="0"/>
                  </a:rPr>
                  <a:t>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        </a:t>
                </a:r>
                <a:endParaRPr lang="en-GB" sz="20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50" y="394578"/>
                <a:ext cx="8589830" cy="6555641"/>
              </a:xfrm>
              <a:prstGeom prst="rect">
                <a:avLst/>
              </a:prstGeom>
              <a:blipFill rotWithShape="1">
                <a:blip r:embed="rId2"/>
                <a:stretch>
                  <a:fillRect l="-781" t="-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 12"/>
          <p:cNvGrpSpPr>
            <a:grpSpLocks/>
          </p:cNvGrpSpPr>
          <p:nvPr/>
        </p:nvGrpSpPr>
        <p:grpSpPr bwMode="auto">
          <a:xfrm>
            <a:off x="2213748" y="5033028"/>
            <a:ext cx="5181600" cy="762000"/>
            <a:chOff x="144" y="1754"/>
            <a:chExt cx="3264" cy="480"/>
          </a:xfrm>
        </p:grpSpPr>
        <p:sp>
          <p:nvSpPr>
            <p:cNvPr id="103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104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05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 smtClean="0">
                  <a:latin typeface="Calibri" panose="020F0502020204030204" pitchFamily="34" charset="0"/>
                </a:rPr>
                <a:t>1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06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0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07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1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08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2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09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3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10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4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11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 smtClean="0">
                  <a:latin typeface="Calibri" panose="020F0502020204030204" pitchFamily="34" charset="0"/>
                </a:rPr>
                <a:t>5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12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3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4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5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6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7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118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3405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1660</TotalTime>
  <Words>714</Words>
  <Application>Microsoft Office PowerPoint</Application>
  <PresentationFormat>On-screen Show (4:3)</PresentationFormat>
  <Paragraphs>226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Bluecoat</vt:lpstr>
      <vt:lpstr>Plotting graphs of linear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47</cp:revision>
  <dcterms:created xsi:type="dcterms:W3CDTF">2013-02-13T20:26:35Z</dcterms:created>
  <dcterms:modified xsi:type="dcterms:W3CDTF">2017-11-07T20:21:07Z</dcterms:modified>
</cp:coreProperties>
</file>