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86" r:id="rId3"/>
    <p:sldId id="302" r:id="rId4"/>
    <p:sldId id="299" r:id="rId5"/>
    <p:sldId id="300" r:id="rId6"/>
    <p:sldId id="282" r:id="rId7"/>
    <p:sldId id="296" r:id="rId8"/>
    <p:sldId id="301" r:id="rId9"/>
    <p:sldId id="303" r:id="rId10"/>
    <p:sldId id="304" r:id="rId11"/>
    <p:sldId id="306" r:id="rId12"/>
    <p:sldId id="307" r:id="rId13"/>
    <p:sldId id="311" r:id="rId14"/>
    <p:sldId id="312" r:id="rId15"/>
    <p:sldId id="313" r:id="rId16"/>
    <p:sldId id="314" r:id="rId17"/>
    <p:sldId id="308" r:id="rId18"/>
    <p:sldId id="309" r:id="rId19"/>
    <p:sldId id="315" r:id="rId20"/>
    <p:sldId id="316" r:id="rId21"/>
    <p:sldId id="318" r:id="rId22"/>
    <p:sldId id="317" r:id="rId23"/>
    <p:sldId id="319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8" autoAdjust="0"/>
    <p:restoredTop sz="94660"/>
  </p:normalViewPr>
  <p:slideViewPr>
    <p:cSldViewPr>
      <p:cViewPr varScale="1">
        <p:scale>
          <a:sx n="65" d="100"/>
          <a:sy n="65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1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1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fld id="{B527E955-E0D7-471B-A896-46A2C6EB14E7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89" tIns="46045" rIns="92089" bIns="4604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2089" tIns="46045" rIns="92089" bIns="460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6331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6331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fld id="{7985DA39-E352-44B2-8AF2-00CBF341A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594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8225" indent="-287779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51115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11561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72008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32454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92900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53346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913792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CAD3130-309B-49C0-A72E-D9D3D1A4A7C9}" type="slidenum">
              <a:rPr lang="en-GB" altLang="en-US" sz="1200">
                <a:solidFill>
                  <a:prstClr val="black"/>
                </a:solidFill>
              </a:rPr>
              <a:pPr eaLnBrk="1" hangingPunct="1"/>
              <a:t>1</a:t>
            </a:fld>
            <a:endParaRPr lang="en-GB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8225" indent="-287779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51115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11561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72008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32454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92900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53346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913792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CAD3130-309B-49C0-A72E-D9D3D1A4A7C9}" type="slidenum">
              <a:rPr lang="en-GB" altLang="en-US" sz="1200">
                <a:solidFill>
                  <a:prstClr val="black"/>
                </a:solidFill>
              </a:rPr>
              <a:pPr eaLnBrk="1" hangingPunct="1"/>
              <a:t>3</a:t>
            </a:fld>
            <a:endParaRPr lang="en-GB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8225" indent="-287779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51115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11561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72008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32454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92900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53346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913792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CAD3130-309B-49C0-A72E-D9D3D1A4A7C9}" type="slidenum">
              <a:rPr lang="en-GB" altLang="en-US" sz="1200">
                <a:solidFill>
                  <a:prstClr val="black"/>
                </a:solidFill>
              </a:rPr>
              <a:pPr eaLnBrk="1" hangingPunct="1"/>
              <a:t>4</a:t>
            </a:fld>
            <a:endParaRPr lang="en-GB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Was</a:t>
            </a:r>
            <a:r>
              <a:rPr lang="en-GB" altLang="en-US" baseline="0" dirty="0" smtClean="0"/>
              <a:t> always supposed to include journaling – in my previous role was heavily involved in the rolling out of Maths No Problem</a:t>
            </a:r>
            <a:endParaRPr lang="en-GB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8225" indent="-287779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51115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11561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72008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32454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92900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53346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913792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35870E-6A18-4C45-AFBB-056D133B3FDA}" type="slidenum">
              <a:rPr lang="en-GB" altLang="en-US" sz="1200"/>
              <a:pPr eaLnBrk="1" hangingPunct="1"/>
              <a:t>5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Was</a:t>
            </a:r>
            <a:r>
              <a:rPr lang="en-GB" altLang="en-US" baseline="0" dirty="0" smtClean="0"/>
              <a:t> always supposed to include journaling – in my previous role was heavily involved in the rolling out of Maths </a:t>
            </a:r>
            <a:r>
              <a:rPr lang="en-GB" altLang="en-US" baseline="0" smtClean="0"/>
              <a:t>No Problem</a:t>
            </a:r>
            <a:endParaRPr lang="en-GB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8225" indent="-287779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51115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11561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72008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32454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92900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53346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913792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35870E-6A18-4C45-AFBB-056D133B3FDA}" type="slidenum">
              <a:rPr lang="en-GB" altLang="en-US" sz="1200"/>
              <a:pPr eaLnBrk="1" hangingPunct="1"/>
              <a:t>7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Was</a:t>
            </a:r>
            <a:r>
              <a:rPr lang="en-GB" altLang="en-US" baseline="0" dirty="0" smtClean="0"/>
              <a:t> always supposed to include journaling – in my previous role was heavily involved in the rolling out of Maths </a:t>
            </a:r>
            <a:r>
              <a:rPr lang="en-GB" altLang="en-US" baseline="0" smtClean="0"/>
              <a:t>No Problem</a:t>
            </a:r>
            <a:endParaRPr lang="en-GB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8225" indent="-287779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51115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11561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72008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32454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92900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53346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913792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35870E-6A18-4C45-AFBB-056D133B3FDA}" type="slidenum">
              <a:rPr lang="en-GB" altLang="en-US" sz="1200"/>
              <a:pPr eaLnBrk="1" hangingPunct="1"/>
              <a:t>8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Was</a:t>
            </a:r>
            <a:r>
              <a:rPr lang="en-GB" altLang="en-US" baseline="0" dirty="0" smtClean="0"/>
              <a:t> always supposed to include journaling – in my previous role was heavily involved in the rolling out of Maths </a:t>
            </a:r>
            <a:r>
              <a:rPr lang="en-GB" altLang="en-US" baseline="0" smtClean="0"/>
              <a:t>No Problem</a:t>
            </a:r>
            <a:endParaRPr lang="en-GB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8225" indent="-287779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51115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11561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72008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32454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92900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53346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913792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35870E-6A18-4C45-AFBB-056D133B3FDA}" type="slidenum">
              <a:rPr lang="en-GB" altLang="en-US" sz="1200"/>
              <a:pPr eaLnBrk="1" hangingPunct="1"/>
              <a:t>10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8225" indent="-287779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51115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11561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72008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32454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92900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53346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913792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35870E-6A18-4C45-AFBB-056D133B3FDA}" type="slidenum">
              <a:rPr lang="en-GB" altLang="en-US" sz="1200"/>
              <a:pPr eaLnBrk="1" hangingPunct="1"/>
              <a:t>11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8225" indent="-287779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51115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11561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72008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32454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92900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53346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913792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35870E-6A18-4C45-AFBB-056D133B3FDA}" type="slidenum">
              <a:rPr lang="en-GB" altLang="en-US" sz="1200"/>
              <a:pPr eaLnBrk="1" hangingPunct="1"/>
              <a:t>16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Was</a:t>
            </a:r>
            <a:r>
              <a:rPr lang="en-GB" altLang="en-US" baseline="0" dirty="0" smtClean="0"/>
              <a:t> always supposed to include journaling – in my previous role was heavily involved in the rolling out of Maths No Problem</a:t>
            </a:r>
            <a:endParaRPr lang="en-GB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8225" indent="-287779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51115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11561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72008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32454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92900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53346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913792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35870E-6A18-4C45-AFBB-056D133B3FDA}" type="slidenum">
              <a:rPr lang="en-GB" altLang="en-US" sz="1200"/>
              <a:pPr eaLnBrk="1" hangingPunct="1"/>
              <a:t>17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Was</a:t>
            </a:r>
            <a:r>
              <a:rPr lang="en-GB" altLang="en-US" baseline="0" dirty="0" smtClean="0"/>
              <a:t> always supposed to include journaling – in my previous role was heavily involved in the rolling out of Maths No Problem</a:t>
            </a:r>
            <a:endParaRPr lang="en-GB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8225" indent="-287779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51115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11561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72008" indent="-230223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32454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92900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53346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913792" indent="-23022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35870E-6A18-4C45-AFBB-056D133B3FDA}" type="slidenum">
              <a:rPr lang="en-GB" altLang="en-US" sz="1200"/>
              <a:pPr eaLnBrk="1" hangingPunct="1"/>
              <a:t>18</a:t>
            </a:fld>
            <a:endParaRPr lang="en-GB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923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367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167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773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778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016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219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986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262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895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525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006850"/>
            <a:ext cx="3222625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6165850"/>
            <a:ext cx="59705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6725" y="341313"/>
            <a:ext cx="7239000" cy="7588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6725" y="1255713"/>
            <a:ext cx="7239000" cy="1600200"/>
          </a:xfrm>
        </p:spPr>
        <p:txBody>
          <a:bodyPr/>
          <a:lstStyle>
            <a:lvl1pPr marL="0" indent="0"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99CCCC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2627313" y="6248400"/>
            <a:ext cx="6408737" cy="4572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99CC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887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14E2B-D611-43CD-9A3B-B4419640BAA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616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CBCD0-4A41-49C2-84AB-40333BC2079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208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827213"/>
            <a:ext cx="38846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9013" y="1827213"/>
            <a:ext cx="38846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0CCC7-4E9B-4A71-AF21-F47AF7BC86E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837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4F9E-CC55-4D65-A0A2-390745A1853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12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9183F-3CE8-4715-8CF8-ADEEAAA3399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345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145F6-31E6-4880-A391-C5A9572B4DE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628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ED259-D026-43BE-B1B3-21052F8378A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156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FF398-1AFC-4BC8-9961-582088115DE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824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B3D93-1DA7-40F8-9283-3FBFBD3DB70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3984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301625"/>
            <a:ext cx="1981200" cy="56403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01625"/>
            <a:ext cx="5791200" cy="56403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12459-CFD1-41AF-88C1-22AF271ACCF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F1928-CB6E-42F1-ADCF-493F6A1B9D19}" type="datetimeFigureOut">
              <a:rPr lang="en-GB" smtClean="0"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1F110-2A20-4E6B-8203-AC8960D2D78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875" y="5466479"/>
            <a:ext cx="1381125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50" y="142875"/>
            <a:ext cx="2011363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01625"/>
            <a:ext cx="792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614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827213"/>
            <a:ext cx="79216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146E2F6-468D-485A-9F01-62B2E4D43E77}" type="slidenum">
              <a:rPr lang="en-GB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4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628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28C"/>
        </a:buClr>
        <a:buFont typeface="Arial" charset="0"/>
        <a:buChar char="●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28C"/>
        </a:buClr>
        <a:buFont typeface="Arial" charset="0"/>
        <a:buChar char="–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●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DcVAMk0d1I&amp;t=4s" TargetMode="External"/><Relationship Id="rId2" Type="http://schemas.openxmlformats.org/officeDocument/2006/relationships/hyperlink" Target="https://www.youtube.com/watch?v=HTjqz0_wsZo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athsnoproblem.com/en/video-library/fractions-course/fractions-lesson-6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512" y="620688"/>
            <a:ext cx="8713788" cy="5400675"/>
          </a:xfrm>
        </p:spPr>
        <p:txBody>
          <a:bodyPr>
            <a:noAutofit/>
          </a:bodyPr>
          <a:lstStyle/>
          <a:p>
            <a:pPr marL="0" indent="0" algn="ctr">
              <a:buNone/>
              <a:tabLst>
                <a:tab pos="92075" algn="l"/>
              </a:tabLst>
              <a:defRPr/>
            </a:pPr>
            <a:r>
              <a:rPr lang="en-GB" dirty="0" smtClean="0">
                <a:solidFill>
                  <a:srgbClr val="7030A0"/>
                </a:solidFill>
              </a:rPr>
              <a:t>Written communication in </a:t>
            </a:r>
            <a:r>
              <a:rPr lang="en-GB" dirty="0" smtClean="0">
                <a:solidFill>
                  <a:srgbClr val="7030A0"/>
                </a:solidFill>
              </a:rPr>
              <a:t>mathematics</a:t>
            </a:r>
          </a:p>
          <a:p>
            <a:pPr marL="0" indent="0" algn="ctr">
              <a:buNone/>
              <a:tabLst>
                <a:tab pos="92075" algn="l"/>
              </a:tabLst>
              <a:defRPr/>
            </a:pPr>
            <a:endParaRPr lang="en-GB" dirty="0" smtClean="0">
              <a:solidFill>
                <a:srgbClr val="7030A0"/>
              </a:solidFill>
            </a:endParaRP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29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79512" y="620688"/>
            <a:ext cx="8713788" cy="5400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dirty="0" smtClean="0">
                <a:solidFill>
                  <a:srgbClr val="7030A0"/>
                </a:solidFill>
              </a:rPr>
              <a:t>Let’s watch some Friends</a:t>
            </a: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>
                <a:hlinkClick r:id="rId2"/>
              </a:rPr>
              <a:t>https://</a:t>
            </a:r>
            <a:r>
              <a:rPr lang="en-GB" sz="2600" dirty="0" smtClean="0">
                <a:hlinkClick r:id="rId2"/>
              </a:rPr>
              <a:t>www.youtube.com/watch?v=HTjqz0_wsZo</a:t>
            </a: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>
                <a:hlinkClick r:id="rId3"/>
              </a:rPr>
              <a:t>https://www.youtube.com/watch?v=-</a:t>
            </a:r>
            <a:r>
              <a:rPr lang="en-GB" sz="2600" dirty="0" smtClean="0">
                <a:hlinkClick r:id="rId3"/>
              </a:rPr>
              <a:t>DcVAMk0d1I&amp;t=4s</a:t>
            </a: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978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512" y="620688"/>
            <a:ext cx="8713788" cy="5400675"/>
          </a:xfrm>
        </p:spPr>
        <p:txBody>
          <a:bodyPr>
            <a:noAutofit/>
          </a:bodyPr>
          <a:lstStyle/>
          <a:p>
            <a:pPr marL="0" indent="0" algn="ctr">
              <a:buNone/>
              <a:tabLst>
                <a:tab pos="92075" algn="l"/>
              </a:tabLst>
              <a:defRPr/>
            </a:pPr>
            <a:r>
              <a:rPr lang="en-GB" dirty="0" smtClean="0">
                <a:solidFill>
                  <a:srgbClr val="7030A0"/>
                </a:solidFill>
              </a:rPr>
              <a:t>Written communication in mathematics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Year 9 mixed ability:</a:t>
            </a: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84783"/>
            <a:ext cx="3157314" cy="517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30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512" y="620688"/>
            <a:ext cx="8713788" cy="5400675"/>
          </a:xfrm>
        </p:spPr>
        <p:txBody>
          <a:bodyPr>
            <a:noAutofit/>
          </a:bodyPr>
          <a:lstStyle/>
          <a:p>
            <a:pPr marL="0" indent="0" algn="ctr">
              <a:buNone/>
              <a:tabLst>
                <a:tab pos="92075" algn="l"/>
              </a:tabLst>
              <a:defRPr/>
            </a:pPr>
            <a:r>
              <a:rPr lang="en-GB" dirty="0" smtClean="0">
                <a:solidFill>
                  <a:srgbClr val="7030A0"/>
                </a:solidFill>
              </a:rPr>
              <a:t>Written communication in mathematics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Year 9 mixed ability:</a:t>
            </a: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564904"/>
            <a:ext cx="5531023" cy="339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25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179512" y="620688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dirty="0" smtClean="0">
                <a:solidFill>
                  <a:srgbClr val="7030A0"/>
                </a:solidFill>
              </a:rPr>
              <a:t>How do we get from informal work to formal work?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>
              <a:solidFill>
                <a:srgbClr val="7030A0"/>
              </a:solidFill>
            </a:endParaRP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>
              <a:solidFill>
                <a:srgbClr val="7030A0"/>
              </a:solidFill>
            </a:endParaRPr>
          </a:p>
          <a:p>
            <a:pPr marL="0" indent="0" algn="ctr">
              <a:buNone/>
              <a:tabLst>
                <a:tab pos="92075" algn="l"/>
              </a:tabLst>
              <a:defRPr/>
            </a:pPr>
            <a:r>
              <a:rPr lang="en-GB" sz="7200" dirty="0" smtClean="0">
                <a:solidFill>
                  <a:srgbClr val="7030A0"/>
                </a:solidFill>
              </a:rPr>
              <a:t>Journaling</a:t>
            </a:r>
            <a:endParaRPr lang="en-GB" sz="72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810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135937" cy="41148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Too often the focus is on finding the answer to a problem rather than searching for different ways to reach this answer.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“It is better to solve one problem five ways than five problems one way.” </a:t>
            </a:r>
          </a:p>
          <a:p>
            <a:pPr marL="0" indent="0" algn="r">
              <a:buNone/>
            </a:pPr>
            <a:r>
              <a:rPr lang="en-GB" dirty="0" err="1" smtClean="0"/>
              <a:t>Yeap</a:t>
            </a:r>
            <a:r>
              <a:rPr lang="en-GB" dirty="0" smtClean="0"/>
              <a:t> Ban </a:t>
            </a:r>
            <a:r>
              <a:rPr lang="en-GB" dirty="0" err="1" smtClean="0"/>
              <a:t>Har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493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179512" y="620688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>
              <a:solidFill>
                <a:srgbClr val="7030A0"/>
              </a:solidFill>
            </a:endParaRP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>
              <a:solidFill>
                <a:srgbClr val="7030A0"/>
              </a:solidFill>
            </a:endParaRP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defRPr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3286125" cy="139065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331912" y="773088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Structure of a maths lesson: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Students explore anchor task (no help, observe from the front)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Teacher helps to structure thinking by comparing approaches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Students write in their journal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Students consolidate through practice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614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179512" y="620688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>
              <a:solidFill>
                <a:srgbClr val="7030A0"/>
              </a:solidFill>
            </a:endParaRP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>
              <a:solidFill>
                <a:srgbClr val="7030A0"/>
              </a:solidFill>
            </a:endParaRP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defRPr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3286125" cy="139065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331912" y="773088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Maths No Problem is a Primary Textbook, so the example is from Year 2.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390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91"/>
          <a:stretch/>
        </p:blipFill>
        <p:spPr bwMode="auto">
          <a:xfrm>
            <a:off x="233363" y="188641"/>
            <a:ext cx="8677275" cy="486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5899" y="5049749"/>
            <a:ext cx="8677275" cy="16312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dirty="0"/>
              <a:t>Ban </a:t>
            </a:r>
            <a:r>
              <a:rPr lang="en-GB" sz="2000" dirty="0" err="1"/>
              <a:t>Har</a:t>
            </a:r>
            <a:r>
              <a:rPr lang="en-GB" sz="2000" dirty="0"/>
              <a:t> can't understand his friends! Spiky, Curly and Smiley all ate their own </a:t>
            </a:r>
            <a:r>
              <a:rPr lang="en-GB" sz="2000" dirty="0" smtClean="0"/>
              <a:t>pizza</a:t>
            </a:r>
            <a:r>
              <a:rPr lang="en-GB" sz="2000" dirty="0"/>
              <a:t>. They claim to have eaten the same amount, even though they had a different amount of slices. How is this possible? Are Ban </a:t>
            </a:r>
            <a:r>
              <a:rPr lang="en-GB" sz="2000" dirty="0" err="1"/>
              <a:t>Har's</a:t>
            </a:r>
            <a:r>
              <a:rPr lang="en-GB" sz="2000" dirty="0"/>
              <a:t> friends lying to him? We explore how this equivalent fractions task can have multiple different answers. Can the answers be infinite...?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508104" y="332656"/>
            <a:ext cx="3086020" cy="864096"/>
          </a:xfrm>
          <a:prstGeom prst="round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Anchor Task</a:t>
            </a:r>
            <a:endParaRPr lang="en-GB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5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179512" y="620688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>
              <a:solidFill>
                <a:srgbClr val="7030A0"/>
              </a:solidFill>
            </a:endParaRP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>
              <a:solidFill>
                <a:srgbClr val="7030A0"/>
              </a:solidFill>
            </a:endParaRP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defRPr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3286125" cy="139065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331912" y="773088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In the next video, Ban </a:t>
            </a:r>
            <a:r>
              <a:rPr lang="en-GB" sz="2600" dirty="0" err="1" smtClean="0"/>
              <a:t>Har</a:t>
            </a:r>
            <a:r>
              <a:rPr lang="en-GB" sz="2600" dirty="0" smtClean="0"/>
              <a:t> models journal writing to the class.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As you watch, can you write down anything that catches your attention or any questions you have.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>
                <a:hlinkClick r:id="rId4"/>
              </a:rPr>
              <a:t>https://mathsnoproblem.com/en/video-library/fractions-course/fractions-lesson-6</a:t>
            </a:r>
            <a:r>
              <a:rPr lang="en-GB" sz="2600" dirty="0" smtClean="0">
                <a:hlinkClick r:id="rId4"/>
              </a:rPr>
              <a:t>/</a:t>
            </a: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00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179512" y="620688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>
              <a:solidFill>
                <a:srgbClr val="7030A0"/>
              </a:solidFill>
            </a:endParaRP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>
              <a:solidFill>
                <a:srgbClr val="7030A0"/>
              </a:solidFill>
            </a:endParaRP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defRPr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3286125" cy="139065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331912" y="773088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Things I noticed: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Students chose their own title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Training involved in journal writing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Use of colours when writing fractions – very clever!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Ensuring the key words appear in the journal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/>
              <a:t>The subtle difference between teacher modelling and writing examples on the board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986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3286125" cy="1390650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331912" y="773088"/>
            <a:ext cx="8713788" cy="5400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400" b="1" dirty="0" smtClean="0"/>
              <a:t>Moving away from modelling.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Needs to be frequent. May or may not be routine.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No asking ‘What’s the date?’, ‘What’s the title?’.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Ask yourself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Ask a neighbour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Look at the board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Look in your book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363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3286125" cy="1390650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331912" y="773088"/>
            <a:ext cx="8713788" cy="5400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b="1" dirty="0" smtClean="0"/>
              <a:t>Moving away from modelling.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b="1" dirty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Which examples do you think I’m going to choose to write in the journal today?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Why?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621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3286125" cy="1390650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331912" y="773088"/>
            <a:ext cx="8713788" cy="5400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b="1" dirty="0" smtClean="0"/>
              <a:t>Moving away from modelling.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b="1" dirty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Choose two methods you think people will understand without too much thought.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Choose two methods that you think some people wouldn’t understand. Can you explain it?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297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3286125" cy="1390650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331912" y="773088"/>
            <a:ext cx="8713788" cy="5400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b="1" dirty="0" smtClean="0"/>
              <a:t>Things to look out for: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Evidence of creativity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Unusual for age-group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Initiative (something you didn’t ask them to do)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r>
              <a:rPr lang="en-GB" sz="2600" dirty="0" smtClean="0"/>
              <a:t>All of these are done because students recognise them as important, rather than because they are told to.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Font typeface="Arial" panose="020B0604020202020204" pitchFamily="34" charset="0"/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499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184106" y="260648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dirty="0" smtClean="0">
                <a:solidFill>
                  <a:srgbClr val="7030A0"/>
                </a:solidFill>
              </a:rPr>
              <a:t>Journaling also appears in the Japanese textbooks</a:t>
            </a:r>
            <a:endParaRPr lang="en-GB" sz="2600" dirty="0" smtClean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defRPr/>
            </a:pP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0" b="6499"/>
          <a:stretch/>
        </p:blipFill>
        <p:spPr>
          <a:xfrm>
            <a:off x="323528" y="980728"/>
            <a:ext cx="3855697" cy="5657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3" b="21984"/>
          <a:stretch/>
        </p:blipFill>
        <p:spPr>
          <a:xfrm>
            <a:off x="4179225" y="980728"/>
            <a:ext cx="3855697" cy="472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92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184106" y="260648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dirty="0" smtClean="0">
                <a:solidFill>
                  <a:srgbClr val="7030A0"/>
                </a:solidFill>
              </a:rPr>
              <a:t>Have a go: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>
                <a:solidFill>
                  <a:srgbClr val="7030A0"/>
                </a:solidFill>
              </a:rPr>
              <a:t>Write a journal for yesterday’s lesson.</a:t>
            </a:r>
          </a:p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sz="2600" dirty="0" smtClean="0">
                <a:solidFill>
                  <a:srgbClr val="7030A0"/>
                </a:solidFill>
              </a:rPr>
              <a:t>What would you want it to look like?</a:t>
            </a: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defRPr/>
            </a:pPr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01"/>
          <a:stretch/>
        </p:blipFill>
        <p:spPr bwMode="auto">
          <a:xfrm>
            <a:off x="179512" y="1929087"/>
            <a:ext cx="7560840" cy="428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2" r="-1346"/>
          <a:stretch/>
        </p:blipFill>
        <p:spPr bwMode="auto">
          <a:xfrm>
            <a:off x="4932040" y="2780928"/>
            <a:ext cx="3168352" cy="343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04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184106" y="260648"/>
            <a:ext cx="8713788" cy="5400675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2075" algn="l"/>
              </a:tabLst>
              <a:defRPr/>
            </a:pPr>
            <a:r>
              <a:rPr lang="en-GB" dirty="0" smtClean="0">
                <a:solidFill>
                  <a:srgbClr val="7030A0"/>
                </a:solidFill>
              </a:rPr>
              <a:t>Now swap journals and discuss.</a:t>
            </a: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/>
          </a:p>
          <a:p>
            <a:pPr marL="0" indent="0">
              <a:buNone/>
              <a:tabLst>
                <a:tab pos="92075" algn="l"/>
              </a:tabLst>
              <a:defRPr/>
            </a:pPr>
            <a:endParaRPr lang="en-GB" sz="2600" dirty="0" smtClean="0"/>
          </a:p>
          <a:p>
            <a:pPr marL="0" indent="0">
              <a:buNone/>
              <a:defRPr/>
            </a:pPr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01"/>
          <a:stretch/>
        </p:blipFill>
        <p:spPr bwMode="auto">
          <a:xfrm>
            <a:off x="179512" y="1929087"/>
            <a:ext cx="7560840" cy="428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2" r="-1346"/>
          <a:stretch/>
        </p:blipFill>
        <p:spPr bwMode="auto">
          <a:xfrm>
            <a:off x="4932040" y="2780928"/>
            <a:ext cx="3168352" cy="343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71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188640"/>
            <a:ext cx="7326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tabLst>
                <a:tab pos="92075" algn="l"/>
              </a:tabLst>
              <a:defRPr/>
            </a:pPr>
            <a:r>
              <a:rPr lang="en-GB" sz="3200" dirty="0" smtClean="0">
                <a:solidFill>
                  <a:srgbClr val="7030A0"/>
                </a:solidFill>
              </a:rPr>
              <a:t>Creating a measure of slope</a:t>
            </a:r>
            <a:endParaRPr lang="en-GB" sz="26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1277510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0825"/>
            <a:r>
              <a:rPr lang="en-US" altLang="en-US" sz="3200" dirty="0" smtClean="0">
                <a:ea typeface="ＭＳ Ｐゴシック" pitchFamily="34" charset="-128"/>
              </a:rPr>
              <a:t>This lesson is taught before students know about the definition of a gradient, so they wouldn’t necessarily know the formula for finding the gradient.</a:t>
            </a:r>
          </a:p>
          <a:p>
            <a:pPr marL="250825"/>
            <a:endParaRPr lang="en-US" altLang="en-US" sz="3200" dirty="0">
              <a:ea typeface="ＭＳ Ｐゴシック" pitchFamily="34" charset="-128"/>
            </a:endParaRPr>
          </a:p>
          <a:p>
            <a:pPr marL="250825"/>
            <a:r>
              <a:rPr lang="en-US" altLang="en-US" sz="3200" dirty="0" smtClean="0">
                <a:ea typeface="ＭＳ Ｐゴシック" pitchFamily="34" charset="-128"/>
              </a:rPr>
              <a:t>When solving this problem, try to think of it from the point of view of a student.</a:t>
            </a:r>
            <a:endParaRPr lang="en-US" altLang="en-US" sz="3200" dirty="0">
              <a:ea typeface="ＭＳ Ｐゴシック" pitchFamily="34" charset="-128"/>
            </a:endParaRPr>
          </a:p>
          <a:p>
            <a:pPr marL="250825"/>
            <a:endParaRPr lang="en-US" altLang="en-US" sz="3200" dirty="0" smtClean="0">
              <a:ea typeface="ＭＳ Ｐゴシック" pitchFamily="34" charset="-128"/>
            </a:endParaRPr>
          </a:p>
          <a:p>
            <a:pPr marL="250825"/>
            <a:endParaRPr lang="en-US" altLang="en-US" sz="32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5836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188640"/>
            <a:ext cx="7326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tabLst>
                <a:tab pos="92075" algn="l"/>
              </a:tabLst>
              <a:defRPr/>
            </a:pPr>
            <a:r>
              <a:rPr lang="en-GB" sz="3200" dirty="0" smtClean="0">
                <a:solidFill>
                  <a:srgbClr val="7030A0"/>
                </a:solidFill>
              </a:rPr>
              <a:t>Creating a measure of slope</a:t>
            </a:r>
            <a:endParaRPr lang="en-GB" sz="26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5625" y="878440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0825"/>
            <a:r>
              <a:rPr lang="en-US" altLang="en-US" sz="3200" dirty="0" smtClean="0">
                <a:ea typeface="ＭＳ Ｐゴシック" pitchFamily="34" charset="-128"/>
              </a:rPr>
              <a:t>You </a:t>
            </a:r>
            <a:r>
              <a:rPr lang="en-US" altLang="en-US" sz="3200" dirty="0">
                <a:ea typeface="ＭＳ Ｐゴシック" pitchFamily="34" charset="-128"/>
              </a:rPr>
              <a:t>have eight line segments: four of them are drawn and four are defined by the coordinates of the end-points</a:t>
            </a:r>
            <a:r>
              <a:rPr lang="en-US" altLang="en-US" sz="3200" dirty="0" smtClean="0">
                <a:ea typeface="ＭＳ Ｐゴシック" pitchFamily="34" charset="-128"/>
              </a:rPr>
              <a:t>.</a:t>
            </a:r>
          </a:p>
          <a:p>
            <a:pPr marL="250825"/>
            <a:endParaRPr lang="en-US" altLang="en-US" sz="3200" dirty="0">
              <a:ea typeface="ＭＳ Ｐゴシック" pitchFamily="34" charset="-128"/>
            </a:endParaRPr>
          </a:p>
          <a:p>
            <a:pPr marL="250825"/>
            <a:r>
              <a:rPr lang="en-US" altLang="en-US" sz="3200" dirty="0">
                <a:ea typeface="ＭＳ Ｐゴシック" pitchFamily="34" charset="-128"/>
              </a:rPr>
              <a:t>Put all eight of them in order across the table from the least steep to the steepest</a:t>
            </a:r>
            <a:r>
              <a:rPr lang="en-US" altLang="en-US" sz="3200" dirty="0" smtClean="0">
                <a:ea typeface="ＭＳ Ｐゴシック" pitchFamily="34" charset="-128"/>
              </a:rPr>
              <a:t>.</a:t>
            </a:r>
          </a:p>
          <a:p>
            <a:pPr marL="250825"/>
            <a:endParaRPr lang="en-US" altLang="en-US" sz="3200" dirty="0">
              <a:ea typeface="ＭＳ Ｐゴシック" pitchFamily="34" charset="-128"/>
            </a:endParaRPr>
          </a:p>
          <a:p>
            <a:pPr marL="250825"/>
            <a:r>
              <a:rPr lang="en-US" altLang="en-US" sz="3200" dirty="0">
                <a:ea typeface="ＭＳ Ｐゴシック" pitchFamily="34" charset="-128"/>
              </a:rPr>
              <a:t>Talk about it in your group and try to agree on the order of steepness</a:t>
            </a:r>
            <a:r>
              <a:rPr lang="en-US" altLang="en-US" sz="3200" dirty="0" smtClean="0">
                <a:ea typeface="ＭＳ Ｐゴシック" pitchFamily="34" charset="-128"/>
              </a:rPr>
              <a:t>.</a:t>
            </a:r>
          </a:p>
          <a:p>
            <a:pPr marL="250825"/>
            <a:endParaRPr lang="en-US" altLang="en-US" sz="3200" dirty="0">
              <a:ea typeface="ＭＳ Ｐゴシック" pitchFamily="34" charset="-128"/>
            </a:endParaRPr>
          </a:p>
          <a:p>
            <a:pPr marL="250825"/>
            <a:r>
              <a:rPr lang="en-US" altLang="en-US" sz="3200" dirty="0">
                <a:ea typeface="ＭＳ Ｐゴシック" pitchFamily="34" charset="-128"/>
              </a:rPr>
              <a:t>You must explain how you </a:t>
            </a:r>
            <a:r>
              <a:rPr lang="en-US" altLang="en-US" sz="3200" dirty="0" smtClean="0">
                <a:ea typeface="ＭＳ Ｐゴシック" pitchFamily="34" charset="-128"/>
              </a:rPr>
              <a:t>decided.</a:t>
            </a:r>
            <a:endParaRPr lang="en-US" altLang="en-US" sz="3200" dirty="0">
              <a:ea typeface="ＭＳ Ｐゴシック" pitchFamily="34" charset="-128"/>
            </a:endParaRPr>
          </a:p>
          <a:p>
            <a:pPr marL="250825"/>
            <a:endParaRPr lang="en-US" altLang="en-US" sz="32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4095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19389"/>
            <a:ext cx="2924175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534" y="219389"/>
            <a:ext cx="15525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292" y="200339"/>
            <a:ext cx="153352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81289"/>
            <a:ext cx="88582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848" y="2684415"/>
            <a:ext cx="1865982" cy="1693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11314"/>
            <a:ext cx="1872786" cy="1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573" y="4797152"/>
            <a:ext cx="1858435" cy="16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661" y="4806280"/>
            <a:ext cx="1872786" cy="1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30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481027"/>
            <a:ext cx="8496944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tabLst>
                <a:tab pos="92075" algn="l"/>
              </a:tabLst>
              <a:defRPr/>
            </a:pPr>
            <a:r>
              <a:rPr lang="en-GB" sz="3200" dirty="0" smtClean="0">
                <a:solidFill>
                  <a:srgbClr val="7030A0"/>
                </a:solidFill>
              </a:rPr>
              <a:t>Journaling</a:t>
            </a:r>
            <a:endParaRPr lang="en-GB" sz="3200" dirty="0">
              <a:solidFill>
                <a:srgbClr val="7030A0"/>
              </a:solidFill>
            </a:endParaRPr>
          </a:p>
          <a:p>
            <a:pPr lvl="0">
              <a:spcBef>
                <a:spcPct val="20000"/>
              </a:spcBef>
              <a:tabLst>
                <a:tab pos="92075" algn="l"/>
              </a:tabLst>
              <a:defRPr/>
            </a:pPr>
            <a:endParaRPr lang="en-GB" sz="3200" dirty="0" smtClean="0">
              <a:solidFill>
                <a:srgbClr val="7030A0"/>
              </a:solidFill>
            </a:endParaRPr>
          </a:p>
          <a:p>
            <a:pPr lvl="0">
              <a:spcBef>
                <a:spcPct val="20000"/>
              </a:spcBef>
              <a:tabLst>
                <a:tab pos="92075" algn="l"/>
              </a:tabLst>
              <a:defRPr/>
            </a:pPr>
            <a:r>
              <a:rPr lang="en-GB" sz="3200" dirty="0" smtClean="0"/>
              <a:t>What could you ask students to write for their journal for this task?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41626224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ctem1">
  <a:themeElements>
    <a:clrScheme name="nctem1 11">
      <a:dk1>
        <a:srgbClr val="000000"/>
      </a:dk1>
      <a:lt1>
        <a:srgbClr val="FFFFFF"/>
      </a:lt1>
      <a:dk2>
        <a:srgbClr val="00628C"/>
      </a:dk2>
      <a:lt2>
        <a:srgbClr val="5F5F5F"/>
      </a:lt2>
      <a:accent1>
        <a:srgbClr val="82E6DD"/>
      </a:accent1>
      <a:accent2>
        <a:srgbClr val="C8E2E8"/>
      </a:accent2>
      <a:accent3>
        <a:srgbClr val="FFFFFF"/>
      </a:accent3>
      <a:accent4>
        <a:srgbClr val="000000"/>
      </a:accent4>
      <a:accent5>
        <a:srgbClr val="C1F0EB"/>
      </a:accent5>
      <a:accent6>
        <a:srgbClr val="B5CDD2"/>
      </a:accent6>
      <a:hlink>
        <a:srgbClr val="00628C"/>
      </a:hlink>
      <a:folHlink>
        <a:srgbClr val="B2B2B2"/>
      </a:folHlink>
    </a:clrScheme>
    <a:fontScheme name="nctem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00628C"/>
          </a:buClr>
          <a:buSzTx/>
          <a:buFont typeface="Arial" charset="0"/>
          <a:buChar char="●"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00628C"/>
          </a:buClr>
          <a:buSzTx/>
          <a:buFont typeface="Arial" charset="0"/>
          <a:buChar char="●"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ctem1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tem1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tem1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tem1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tem1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ctem1 11">
        <a:dk1>
          <a:srgbClr val="000000"/>
        </a:dk1>
        <a:lt1>
          <a:srgbClr val="FFFFFF"/>
        </a:lt1>
        <a:dk2>
          <a:srgbClr val="00628C"/>
        </a:dk2>
        <a:lt2>
          <a:srgbClr val="5F5F5F"/>
        </a:lt2>
        <a:accent1>
          <a:srgbClr val="82E6DD"/>
        </a:accent1>
        <a:accent2>
          <a:srgbClr val="C8E2E8"/>
        </a:accent2>
        <a:accent3>
          <a:srgbClr val="FFFFFF"/>
        </a:accent3>
        <a:accent4>
          <a:srgbClr val="000000"/>
        </a:accent4>
        <a:accent5>
          <a:srgbClr val="C1F0EB"/>
        </a:accent5>
        <a:accent6>
          <a:srgbClr val="B5CDD2"/>
        </a:accent6>
        <a:hlink>
          <a:srgbClr val="00628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ctem1 1">
    <a:dk1>
      <a:srgbClr val="000000"/>
    </a:dk1>
    <a:lt1>
      <a:srgbClr val="FFFFFF"/>
    </a:lt1>
    <a:dk2>
      <a:srgbClr val="006666"/>
    </a:dk2>
    <a:lt2>
      <a:srgbClr val="5F5F5F"/>
    </a:lt2>
    <a:accent1>
      <a:srgbClr val="33CCCC"/>
    </a:accent1>
    <a:accent2>
      <a:srgbClr val="99CCCC"/>
    </a:accent2>
    <a:accent3>
      <a:srgbClr val="FFFFFF"/>
    </a:accent3>
    <a:accent4>
      <a:srgbClr val="000000"/>
    </a:accent4>
    <a:accent5>
      <a:srgbClr val="ADE2E2"/>
    </a:accent5>
    <a:accent6>
      <a:srgbClr val="8AB9B9"/>
    </a:accent6>
    <a:hlink>
      <a:srgbClr val="006666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1688</TotalTime>
  <Words>742</Words>
  <Application>Microsoft Office PowerPoint</Application>
  <PresentationFormat>On-screen Show (4:3)</PresentationFormat>
  <Paragraphs>205</Paragraphs>
  <Slides>22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nctem1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40</cp:revision>
  <cp:lastPrinted>2017-10-19T10:25:58Z</cp:lastPrinted>
  <dcterms:created xsi:type="dcterms:W3CDTF">2017-10-07T12:44:34Z</dcterms:created>
  <dcterms:modified xsi:type="dcterms:W3CDTF">2017-10-19T19:27:27Z</dcterms:modified>
</cp:coreProperties>
</file>