
<file path=[Content_Types].xml><?xml version="1.0" encoding="utf-8"?>
<Types xmlns="http://schemas.openxmlformats.org/package/2006/content-types">
  <Default Extension="png" ContentType="image/png"/>
  <Default Extension="emf" ContentType="image/x-emf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4"/>
  </p:sldMasterIdLst>
  <p:notesMasterIdLst>
    <p:notesMasterId r:id="rId16"/>
  </p:notesMasterIdLst>
  <p:handoutMasterIdLst>
    <p:handoutMasterId r:id="rId17"/>
  </p:handoutMasterIdLst>
  <p:sldIdLst>
    <p:sldId id="337" r:id="rId5"/>
    <p:sldId id="306" r:id="rId6"/>
    <p:sldId id="339" r:id="rId7"/>
    <p:sldId id="340" r:id="rId8"/>
    <p:sldId id="336" r:id="rId9"/>
    <p:sldId id="341" r:id="rId10"/>
    <p:sldId id="312" r:id="rId11"/>
    <p:sldId id="310" r:id="rId12"/>
    <p:sldId id="311" r:id="rId13"/>
    <p:sldId id="342" r:id="rId14"/>
    <p:sldId id="338" r:id="rId15"/>
  </p:sldIdLst>
  <p:sldSz cx="9144000" cy="6858000" type="screen4x3"/>
  <p:notesSz cx="6858000" cy="9144000"/>
  <p:defaultTextStyle>
    <a:defPPr>
      <a:defRPr lang="en-US"/>
    </a:defPPr>
    <a:lvl1pPr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Arial" charset="0"/>
      </a:defRPr>
    </a:lvl1pPr>
    <a:lvl2pPr marL="4572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Arial" charset="0"/>
      </a:defRPr>
    </a:lvl2pPr>
    <a:lvl3pPr marL="9144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Arial" charset="0"/>
      </a:defRPr>
    </a:lvl3pPr>
    <a:lvl4pPr marL="13716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Arial" charset="0"/>
      </a:defRPr>
    </a:lvl4pPr>
    <a:lvl5pPr marL="18288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Arial" charset="0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Arial" charset="0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Arial" charset="0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Arial" charset="0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Arial" charset="0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000000"/>
    <a:srgbClr val="EBE0C3"/>
    <a:srgbClr val="99FFCC"/>
    <a:srgbClr val="FF000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5940675A-B579-460E-94D1-54222C63F5DA}" styleName="No Style, Table Grid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tx1"/>
              </a:solidFill>
            </a:ln>
          </a:left>
          <a:right>
            <a:ln w="12700" cmpd="sng">
              <a:solidFill>
                <a:schemeClr val="tx1"/>
              </a:solidFill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 w="12700" cmpd="sng">
              <a:solidFill>
                <a:schemeClr val="tx1"/>
              </a:solidFill>
            </a:ln>
          </a:insideH>
          <a:insideV>
            <a:ln w="12700" cmpd="sng">
              <a:solidFill>
                <a:schemeClr val="tx1"/>
              </a:solidFill>
            </a:ln>
          </a:insideV>
        </a:tcBdr>
        <a:fill>
          <a:noFill/>
        </a:fill>
      </a:tcStyle>
    </a:wholeTb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2353" autoAdjust="0"/>
    <p:restoredTop sz="94660" autoAdjust="0"/>
  </p:normalViewPr>
  <p:slideViewPr>
    <p:cSldViewPr>
      <p:cViewPr>
        <p:scale>
          <a:sx n="70" d="100"/>
          <a:sy n="70" d="100"/>
        </p:scale>
        <p:origin x="-1434" y="0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4.xml"/><Relationship Id="rId13" Type="http://schemas.openxmlformats.org/officeDocument/2006/relationships/slide" Target="slides/slide9.xml"/><Relationship Id="rId18" Type="http://schemas.openxmlformats.org/officeDocument/2006/relationships/presProps" Target="presProps.xml"/><Relationship Id="rId3" Type="http://schemas.openxmlformats.org/officeDocument/2006/relationships/customXml" Target="../customXml/item3.xml"/><Relationship Id="rId21" Type="http://schemas.openxmlformats.org/officeDocument/2006/relationships/tableStyles" Target="tableStyles.xml"/><Relationship Id="rId7" Type="http://schemas.openxmlformats.org/officeDocument/2006/relationships/slide" Target="slides/slide3.xml"/><Relationship Id="rId12" Type="http://schemas.openxmlformats.org/officeDocument/2006/relationships/slide" Target="slides/slide8.xml"/><Relationship Id="rId17" Type="http://schemas.openxmlformats.org/officeDocument/2006/relationships/handoutMaster" Target="handoutMasters/handoutMaster1.xml"/><Relationship Id="rId2" Type="http://schemas.openxmlformats.org/officeDocument/2006/relationships/customXml" Target="../customXml/item2.xml"/><Relationship Id="rId16" Type="http://schemas.openxmlformats.org/officeDocument/2006/relationships/notesMaster" Target="notesMasters/notesMaster1.xml"/><Relationship Id="rId20" Type="http://schemas.openxmlformats.org/officeDocument/2006/relationships/theme" Target="theme/theme1.xml"/><Relationship Id="rId1" Type="http://schemas.openxmlformats.org/officeDocument/2006/relationships/customXml" Target="../customXml/item1.xml"/><Relationship Id="rId6" Type="http://schemas.openxmlformats.org/officeDocument/2006/relationships/slide" Target="slides/slide2.xml"/><Relationship Id="rId11" Type="http://schemas.openxmlformats.org/officeDocument/2006/relationships/slide" Target="slides/slide7.xml"/><Relationship Id="rId5" Type="http://schemas.openxmlformats.org/officeDocument/2006/relationships/slide" Target="slides/slide1.xml"/><Relationship Id="rId15" Type="http://schemas.openxmlformats.org/officeDocument/2006/relationships/slide" Target="slides/slide11.xml"/><Relationship Id="rId10" Type="http://schemas.openxmlformats.org/officeDocument/2006/relationships/slide" Target="slides/slide6.xml"/><Relationship Id="rId19" Type="http://schemas.openxmlformats.org/officeDocument/2006/relationships/viewProps" Target="viewProps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5.xml"/><Relationship Id="rId14" Type="http://schemas.openxmlformats.org/officeDocument/2006/relationships/slide" Target="slides/slide10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GB"/>
          </a:p>
        </p:txBody>
      </p:sp>
      <p:sp>
        <p:nvSpPr>
          <p:cNvPr id="3" name="Date Placeholder 2"/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275E82B7-2192-4F79-9122-8DE52170B631}" type="datetimeFigureOut">
              <a:rPr lang="en-GB" smtClean="0"/>
              <a:t>01/11/2017</a:t>
            </a:fld>
            <a:endParaRPr lang="en-GB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GB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B4443878-95DA-4C0E-969D-0D3BCDB25E4D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476049787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pPr>
              <a:defRPr/>
            </a:pPr>
            <a:endParaRPr lang="en-GB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pPr>
              <a:defRPr/>
            </a:pPr>
            <a:fld id="{6E0A9905-0249-4CD3-99BA-52B3C6904469}" type="datetimeFigureOut">
              <a:rPr lang="en-GB"/>
              <a:pPr>
                <a:defRPr/>
              </a:pPr>
              <a:t>01/11/2017</a:t>
            </a:fld>
            <a:endParaRPr lang="en-GB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371600" y="1143000"/>
            <a:ext cx="41148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pPr lvl="0"/>
            <a:endParaRPr lang="en-GB" noProof="0" smtClean="0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 noProof="0" smtClean="0"/>
              <a:t>Click to edit Master text styles</a:t>
            </a:r>
          </a:p>
          <a:p>
            <a:pPr lvl="1"/>
            <a:r>
              <a:rPr lang="en-US" noProof="0" smtClean="0"/>
              <a:t>Second level</a:t>
            </a:r>
          </a:p>
          <a:p>
            <a:pPr lvl="2"/>
            <a:r>
              <a:rPr lang="en-US" noProof="0" smtClean="0"/>
              <a:t>Third level</a:t>
            </a:r>
          </a:p>
          <a:p>
            <a:pPr lvl="3"/>
            <a:r>
              <a:rPr lang="en-US" noProof="0" smtClean="0"/>
              <a:t>Fourth level</a:t>
            </a:r>
          </a:p>
          <a:p>
            <a:pPr lvl="4"/>
            <a:r>
              <a:rPr lang="en-US" noProof="0" smtClean="0"/>
              <a:t>Fifth level</a:t>
            </a:r>
            <a:endParaRPr lang="en-GB" noProof="0" smtClean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pPr>
              <a:defRPr/>
            </a:pPr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>
              <a:defRPr sz="1200"/>
            </a:lvl1pPr>
          </a:lstStyle>
          <a:p>
            <a:pPr>
              <a:defRPr/>
            </a:pPr>
            <a:fld id="{39DB5806-101A-4A44-98B9-596ADC1F2D58}" type="slidenum">
              <a:rPr lang="en-GB" altLang="en-US"/>
              <a:pPr>
                <a:defRPr/>
              </a:pPr>
              <a:t>‹#›</a:t>
            </a:fld>
            <a:endParaRPr lang="en-GB" altLang="en-US"/>
          </a:p>
        </p:txBody>
      </p:sp>
    </p:spTree>
    <p:extLst>
      <p:ext uri="{BB962C8B-B14F-4D97-AF65-F5344CB8AC3E}">
        <p14:creationId xmlns:p14="http://schemas.microsoft.com/office/powerpoint/2010/main" val="3386899984"/>
      </p:ext>
    </p:extLst>
  </p:cSld>
  <p:clrMap bg1="lt1" tx1="dk1" bg2="lt2" tx2="dk2" accent1="accent1" accent2="accent2" accent3="accent3" accent4="accent4" accent5="accent5" accent6="accent6" hlink="hlink" folHlink="folHlink"/>
  <p:notesStyle>
    <a:lvl1pPr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en-US" smtClean="0"/>
              <a:t>Click to edit Master subtitle style</a:t>
            </a:r>
            <a:endParaRPr lang="en-GB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17135B8B-2777-4B0E-A981-5EA42F4CCA3C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1636608666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8408598A-2EE1-4B12-87B6-1916540E0F27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4219391893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74BE55CF-C06C-48E3-A300-75C4B1DD45C7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172502254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5ECFA702-7364-437F-B3AD-2AC663CB0DFE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412489085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7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8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9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F787C21D-0C8F-478B-9C4E-E2B21B672B24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1584251530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4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413248C8-9BA4-4F1F-9FF4-E1080DD709D3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1986803517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3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4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9FD38A42-1201-40DC-8ECA-107AAF4D7B11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263472472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89E18A5E-8EDD-407F-AA14-8C3D856FA2AC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8858588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r>
              <a:rPr lang="en-US" noProof="0" smtClean="0"/>
              <a:t>Click icon to add picture</a:t>
            </a:r>
            <a:endParaRPr lang="en-GB" noProof="0" smtClean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5FD881B7-6AE0-4D40-84C5-EC2BE6C6C1A1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1773558523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1A043264-CF41-4106-AE78-1E53324DAB4D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527582870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690E6E17-53D7-44D5-94D4-5DCB83DFB893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339142053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pn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 smtClean="0"/>
              <a:t>Click to edit Master title style</a:t>
            </a:r>
          </a:p>
        </p:txBody>
      </p:sp>
      <p:sp>
        <p:nvSpPr>
          <p:cNvPr id="1027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457200" y="1600200"/>
            <a:ext cx="8229600" cy="4525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 smtClean="0"/>
              <a:t>Click to edit Master text styles</a:t>
            </a:r>
          </a:p>
          <a:p>
            <a:pPr lvl="1"/>
            <a:r>
              <a:rPr lang="en-US" altLang="en-US" smtClean="0"/>
              <a:t>Second level</a:t>
            </a:r>
          </a:p>
          <a:p>
            <a:pPr lvl="2"/>
            <a:r>
              <a:rPr lang="en-US" altLang="en-US" smtClean="0"/>
              <a:t>Third level</a:t>
            </a:r>
          </a:p>
          <a:p>
            <a:pPr lvl="3"/>
            <a:r>
              <a:rPr lang="en-US" altLang="en-US" smtClean="0"/>
              <a:t>Fourth level</a:t>
            </a:r>
          </a:p>
          <a:p>
            <a:pPr lvl="4"/>
            <a:r>
              <a:rPr lang="en-US" altLang="en-US" smtClean="0"/>
              <a:t>Fifth level</a:t>
            </a:r>
          </a:p>
        </p:txBody>
      </p:sp>
      <p:sp>
        <p:nvSpPr>
          <p:cNvPr id="1028" name="Rectangle 4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457200" y="6245225"/>
            <a:ext cx="2133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eaLnBrk="1" hangingPunct="1">
              <a:defRPr sz="1400">
                <a:latin typeface="Arial" charset="0"/>
                <a:cs typeface="Arial" charset="0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1029" name="Rectangle 5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0" y="6245225"/>
            <a:ext cx="2895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ctr" eaLnBrk="1" hangingPunct="1">
              <a:defRPr sz="1400">
                <a:latin typeface="Arial" charset="0"/>
                <a:cs typeface="Arial" charset="0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1030" name="Rectangle 6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553200" y="6245225"/>
            <a:ext cx="2133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 eaLnBrk="1" hangingPunct="1">
              <a:defRPr sz="1400"/>
            </a:lvl1pPr>
          </a:lstStyle>
          <a:p>
            <a:pPr>
              <a:defRPr/>
            </a:pPr>
            <a:fld id="{459D6B7E-6C5F-4C4E-BD18-A1A5C6C08F07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  <p:sp>
        <p:nvSpPr>
          <p:cNvPr id="9" name="Rectangle 7"/>
          <p:cNvSpPr>
            <a:spLocks noChangeArrowheads="1"/>
          </p:cNvSpPr>
          <p:nvPr/>
        </p:nvSpPr>
        <p:spPr bwMode="auto">
          <a:xfrm>
            <a:off x="0" y="0"/>
            <a:ext cx="9144000" cy="6858000"/>
          </a:xfrm>
          <a:prstGeom prst="rect">
            <a:avLst/>
          </a:prstGeom>
          <a:noFill/>
          <a:ln w="152400" algn="ctr">
            <a:solidFill>
              <a:schemeClr val="accent6">
                <a:lumMod val="75000"/>
              </a:schemeClr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anchor="ctr"/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algn="ctr" eaLnBrk="1" hangingPunct="1">
              <a:defRPr/>
            </a:pPr>
            <a:endParaRPr lang="en-US" altLang="en-US" smtClean="0">
              <a:solidFill>
                <a:srgbClr val="FFFFFF"/>
              </a:solidFill>
              <a:latin typeface="Comic Sans MS" pitchFamily="66" charset="0"/>
            </a:endParaRPr>
          </a:p>
        </p:txBody>
      </p:sp>
      <p:pic>
        <p:nvPicPr>
          <p:cNvPr id="1032" name="Picture 2"/>
          <p:cNvPicPr>
            <a:picLocks noChangeAspect="1"/>
          </p:cNvPicPr>
          <p:nvPr/>
        </p:nvPicPr>
        <p:blipFill>
          <a:blip r:embed="rId1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84528"/>
          <a:stretch>
            <a:fillRect/>
          </a:stretch>
        </p:blipFill>
        <p:spPr bwMode="auto">
          <a:xfrm>
            <a:off x="8172450" y="5800725"/>
            <a:ext cx="812800" cy="9334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iming>
    <p:tnLst>
      <p:par>
        <p:cTn id="1" dur="indefinite" restart="never" nodeType="tmRoot"/>
      </p:par>
    </p:tnLst>
  </p:timing>
  <p:txStyles>
    <p:titleStyle>
      <a:lvl1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+mj-lt"/>
          <a:ea typeface="+mj-ea"/>
          <a:cs typeface="+mj-cs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5pPr>
      <a:lvl6pPr marL="4572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6pPr>
      <a:lvl7pPr marL="9144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7pPr>
      <a:lvl8pPr marL="13716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8pPr>
      <a:lvl9pPr marL="18288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Char char="•"/>
        <a:defRPr sz="3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Char char="–"/>
        <a:defRPr sz="2800">
          <a:solidFill>
            <a:schemeClr val="tx1"/>
          </a:solidFill>
          <a:latin typeface="+mn-lt"/>
          <a:cs typeface="+mn-cs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Char char="•"/>
        <a:defRPr sz="2400">
          <a:solidFill>
            <a:schemeClr val="tx1"/>
          </a:solidFill>
          <a:latin typeface="+mn-lt"/>
          <a:cs typeface="+mn-cs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Char char="–"/>
        <a:defRPr sz="2000">
          <a:solidFill>
            <a:schemeClr val="tx1"/>
          </a:solidFill>
          <a:latin typeface="+mn-lt"/>
          <a:cs typeface="+mn-cs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5pPr>
      <a:lvl6pPr marL="25146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6pPr>
      <a:lvl7pPr marL="29718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7pPr>
      <a:lvl8pPr marL="34290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8pPr>
      <a:lvl9pPr marL="38862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emf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3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41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673100"/>
          </a:xfrm>
        </p:spPr>
        <p:txBody>
          <a:bodyPr/>
          <a:lstStyle/>
          <a:p>
            <a:r>
              <a:rPr lang="en-US" altLang="en-US" dirty="0" smtClean="0">
                <a:latin typeface="Rockwell" pitchFamily="18" charset="0"/>
                <a:ea typeface="ＭＳ Ｐゴシック" pitchFamily="34" charset="-128"/>
              </a:rPr>
              <a:t>Baseball Jerseys</a:t>
            </a:r>
          </a:p>
        </p:txBody>
      </p:sp>
      <p:sp>
        <p:nvSpPr>
          <p:cNvPr id="10242" name="Slide Number Placeholder 3"/>
          <p:cNvSpPr>
            <a:spLocks noGrp="1"/>
          </p:cNvSpPr>
          <p:nvPr>
            <p:ph type="sldNum" sz="quarter" idx="10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24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5pPr>
            <a:lvl6pPr marL="25146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6pPr>
            <a:lvl7pPr marL="29718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7pPr>
            <a:lvl8pPr marL="34290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8pPr>
            <a:lvl9pPr marL="38862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9pPr>
          </a:lstStyle>
          <a:p>
            <a:pPr eaLnBrk="1" hangingPunct="1"/>
            <a:r>
              <a:rPr lang="en-US" altLang="en-US" sz="800">
                <a:solidFill>
                  <a:srgbClr val="898989"/>
                </a:solidFill>
              </a:rPr>
              <a:t>P-</a:t>
            </a:r>
            <a:fld id="{F5C0378F-1F25-4303-A4DC-5BD91EADA21E}" type="slidenum">
              <a:rPr lang="en-US" altLang="en-US" sz="800">
                <a:solidFill>
                  <a:srgbClr val="898989"/>
                </a:solidFill>
              </a:rPr>
              <a:pPr eaLnBrk="1" hangingPunct="1"/>
              <a:t>1</a:t>
            </a:fld>
            <a:endParaRPr lang="en-US" altLang="en-US" sz="800">
              <a:solidFill>
                <a:srgbClr val="898989"/>
              </a:solidFill>
            </a:endParaRPr>
          </a:p>
        </p:txBody>
      </p:sp>
      <p:pic>
        <p:nvPicPr>
          <p:cNvPr id="10244" name="Picture 5" descr="Screen shot 2012-03-27 at 17.55.06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249331" y="1652900"/>
            <a:ext cx="3163944" cy="279440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0245" name="TextBox 6"/>
          <p:cNvSpPr txBox="1">
            <a:spLocks noChangeArrowheads="1"/>
          </p:cNvSpPr>
          <p:nvPr/>
        </p:nvSpPr>
        <p:spPr bwMode="auto">
          <a:xfrm>
            <a:off x="204015" y="4581128"/>
            <a:ext cx="8462962" cy="267765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marL="457200" indent="-457200" eaLnBrk="0" hangingPunct="0">
              <a:defRPr sz="24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5pPr>
            <a:lvl6pPr marL="25146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6pPr>
            <a:lvl7pPr marL="29718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7pPr>
            <a:lvl8pPr marL="34290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8pPr>
            <a:lvl9pPr marL="38862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9pPr>
          </a:lstStyle>
          <a:p>
            <a:pPr marL="0" indent="0" eaLnBrk="1" hangingPunct="1"/>
            <a:r>
              <a:rPr lang="en-US" altLang="en-US" dirty="0" smtClean="0">
                <a:cs typeface="Arial" pitchFamily="34" charset="0"/>
              </a:rPr>
              <a:t>	Give </a:t>
            </a:r>
            <a:r>
              <a:rPr lang="en-US" altLang="en-US" dirty="0">
                <a:cs typeface="Arial" pitchFamily="34" charset="0"/>
              </a:rPr>
              <a:t>Bill some advice. </a:t>
            </a:r>
            <a:endParaRPr lang="en-US" altLang="en-US" dirty="0" smtClean="0">
              <a:cs typeface="Arial" pitchFamily="34" charset="0"/>
            </a:endParaRPr>
          </a:p>
          <a:p>
            <a:pPr marL="0" indent="0" eaLnBrk="1" hangingPunct="1"/>
            <a:endParaRPr lang="en-US" altLang="en-US" dirty="0">
              <a:cs typeface="Arial" pitchFamily="34" charset="0"/>
            </a:endParaRPr>
          </a:p>
          <a:p>
            <a:pPr marL="0" indent="0" eaLnBrk="1" hangingPunct="1"/>
            <a:r>
              <a:rPr lang="en-US" altLang="en-US" dirty="0" smtClean="0">
                <a:cs typeface="Arial" pitchFamily="34" charset="0"/>
              </a:rPr>
              <a:t>	When </a:t>
            </a:r>
            <a:r>
              <a:rPr lang="en-US" altLang="en-US" dirty="0">
                <a:cs typeface="Arial" pitchFamily="34" charset="0"/>
              </a:rPr>
              <a:t>should he choose PRINT IT? </a:t>
            </a:r>
            <a:endParaRPr lang="en-US" altLang="en-US" dirty="0" smtClean="0">
              <a:cs typeface="Arial" pitchFamily="34" charset="0"/>
            </a:endParaRPr>
          </a:p>
          <a:p>
            <a:pPr marL="0" indent="0" eaLnBrk="1" hangingPunct="1"/>
            <a:endParaRPr lang="en-US" altLang="en-US" dirty="0">
              <a:cs typeface="Arial" pitchFamily="34" charset="0"/>
            </a:endParaRPr>
          </a:p>
          <a:p>
            <a:pPr marL="0" indent="0" eaLnBrk="1" hangingPunct="1"/>
            <a:r>
              <a:rPr lang="en-US" altLang="en-US" dirty="0" smtClean="0">
                <a:cs typeface="Arial" pitchFamily="34" charset="0"/>
              </a:rPr>
              <a:t>	When </a:t>
            </a:r>
            <a:r>
              <a:rPr lang="en-US" altLang="en-US" dirty="0">
                <a:cs typeface="Arial" pitchFamily="34" charset="0"/>
              </a:rPr>
              <a:t>should he choose TOP PRINT?</a:t>
            </a:r>
            <a:br>
              <a:rPr lang="en-US" altLang="en-US" dirty="0">
                <a:cs typeface="Arial" pitchFamily="34" charset="0"/>
              </a:rPr>
            </a:br>
            <a:endParaRPr lang="en-US" altLang="en-US" dirty="0">
              <a:cs typeface="Arial" pitchFamily="34" charset="0"/>
            </a:endParaRPr>
          </a:p>
          <a:p>
            <a:pPr marL="0" indent="0" eaLnBrk="1" hangingPunct="1"/>
            <a:r>
              <a:rPr lang="en-US" altLang="en-US" dirty="0" smtClean="0">
                <a:cs typeface="Arial" pitchFamily="34" charset="0"/>
              </a:rPr>
              <a:t>.</a:t>
            </a:r>
            <a:endParaRPr lang="en-US" altLang="en-US" dirty="0">
              <a:cs typeface="Arial" pitchFamily="34" charset="0"/>
            </a:endParaRPr>
          </a:p>
        </p:txBody>
      </p:sp>
      <p:pic>
        <p:nvPicPr>
          <p:cNvPr id="10246" name="Picture 1" descr="Screen shot 2012-04-17 at 15.12.35.png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646637" y="1652900"/>
            <a:ext cx="3093716" cy="285297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8" name="TextBox 6"/>
          <p:cNvSpPr txBox="1">
            <a:spLocks noChangeArrowheads="1"/>
          </p:cNvSpPr>
          <p:nvPr/>
        </p:nvSpPr>
        <p:spPr bwMode="auto">
          <a:xfrm>
            <a:off x="348752" y="1052736"/>
            <a:ext cx="8462962" cy="120032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marL="457200" indent="-457200" eaLnBrk="0" hangingPunct="0">
              <a:defRPr sz="24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5pPr>
            <a:lvl6pPr marL="25146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6pPr>
            <a:lvl7pPr marL="29718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7pPr>
            <a:lvl8pPr marL="34290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8pPr>
            <a:lvl9pPr marL="38862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9pPr>
          </a:lstStyle>
          <a:p>
            <a:pPr marL="0" indent="0" eaLnBrk="1" hangingPunct="1"/>
            <a:r>
              <a:rPr lang="en-US" altLang="en-US" dirty="0" smtClean="0">
                <a:cs typeface="Arial" pitchFamily="34" charset="0"/>
              </a:rPr>
              <a:t>Bill wants to order some new baseball jerseys for his club.</a:t>
            </a:r>
            <a:r>
              <a:rPr lang="en-US" altLang="en-US" dirty="0">
                <a:cs typeface="Arial" pitchFamily="34" charset="0"/>
              </a:rPr>
              <a:t/>
            </a:r>
            <a:br>
              <a:rPr lang="en-US" altLang="en-US" dirty="0">
                <a:cs typeface="Arial" pitchFamily="34" charset="0"/>
              </a:rPr>
            </a:br>
            <a:endParaRPr lang="en-US" altLang="en-US" dirty="0">
              <a:cs typeface="Arial" pitchFamily="34" charset="0"/>
            </a:endParaRPr>
          </a:p>
          <a:p>
            <a:pPr marL="0" indent="0" eaLnBrk="1" hangingPunct="1"/>
            <a:r>
              <a:rPr lang="en-US" altLang="en-US" dirty="0" smtClean="0">
                <a:cs typeface="Arial" pitchFamily="34" charset="0"/>
              </a:rPr>
              <a:t>.</a:t>
            </a:r>
            <a:endParaRPr lang="en-US" altLang="en-US" dirty="0">
              <a:cs typeface="Arial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76227699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en-GB" dirty="0" smtClean="0"/>
              <a:t>Work on this problem on your own for 10 minutes.</a:t>
            </a:r>
          </a:p>
          <a:p>
            <a:pPr marL="0" indent="0">
              <a:buNone/>
            </a:pPr>
            <a:endParaRPr lang="en-GB" dirty="0"/>
          </a:p>
          <a:p>
            <a:pPr marL="0" indent="0">
              <a:buNone/>
            </a:pPr>
            <a:r>
              <a:rPr lang="en-GB" dirty="0" smtClean="0"/>
              <a:t>If you find a solution, try to find a different way to think about it.</a:t>
            </a:r>
            <a:endParaRPr lang="en-GB" dirty="0" smtClean="0"/>
          </a:p>
          <a:p>
            <a:pPr marL="0" indent="0">
              <a:buNone/>
            </a:pPr>
            <a:endParaRPr lang="en-GB" dirty="0"/>
          </a:p>
        </p:txBody>
      </p:sp>
      <p:sp>
        <p:nvSpPr>
          <p:cNvPr id="5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673100"/>
          </a:xfrm>
        </p:spPr>
        <p:txBody>
          <a:bodyPr/>
          <a:lstStyle/>
          <a:p>
            <a:r>
              <a:rPr lang="en-US" altLang="en-US" dirty="0" smtClean="0">
                <a:latin typeface="Rockwell" pitchFamily="18" charset="0"/>
                <a:ea typeface="ＭＳ Ｐゴシック" pitchFamily="34" charset="-128"/>
              </a:rPr>
              <a:t>Baseball Jerseys</a:t>
            </a:r>
          </a:p>
        </p:txBody>
      </p:sp>
    </p:spTree>
    <p:extLst>
      <p:ext uri="{BB962C8B-B14F-4D97-AF65-F5344CB8AC3E}">
        <p14:creationId xmlns:p14="http://schemas.microsoft.com/office/powerpoint/2010/main" val="226914960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41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673100"/>
          </a:xfrm>
        </p:spPr>
        <p:txBody>
          <a:bodyPr/>
          <a:lstStyle/>
          <a:p>
            <a:r>
              <a:rPr lang="en-US" altLang="en-US" dirty="0" smtClean="0">
                <a:latin typeface="Rockwell" pitchFamily="18" charset="0"/>
                <a:ea typeface="ＭＳ Ｐゴシック" pitchFamily="34" charset="-128"/>
              </a:rPr>
              <a:t>Baseball Jerseys</a:t>
            </a:r>
          </a:p>
        </p:txBody>
      </p:sp>
      <p:sp>
        <p:nvSpPr>
          <p:cNvPr id="10242" name="Slide Number Placeholder 3"/>
          <p:cNvSpPr>
            <a:spLocks noGrp="1"/>
          </p:cNvSpPr>
          <p:nvPr>
            <p:ph type="sldNum" sz="quarter" idx="10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24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5pPr>
            <a:lvl6pPr marL="25146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6pPr>
            <a:lvl7pPr marL="29718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7pPr>
            <a:lvl8pPr marL="34290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8pPr>
            <a:lvl9pPr marL="38862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9pPr>
          </a:lstStyle>
          <a:p>
            <a:pPr eaLnBrk="1" hangingPunct="1"/>
            <a:r>
              <a:rPr lang="en-US" altLang="en-US" sz="800">
                <a:solidFill>
                  <a:srgbClr val="898989"/>
                </a:solidFill>
              </a:rPr>
              <a:t>P-</a:t>
            </a:r>
            <a:fld id="{F5C0378F-1F25-4303-A4DC-5BD91EADA21E}" type="slidenum">
              <a:rPr lang="en-US" altLang="en-US" sz="800">
                <a:solidFill>
                  <a:srgbClr val="898989"/>
                </a:solidFill>
              </a:rPr>
              <a:pPr eaLnBrk="1" hangingPunct="1"/>
              <a:t>3</a:t>
            </a:fld>
            <a:endParaRPr lang="en-US" altLang="en-US" sz="800">
              <a:solidFill>
                <a:srgbClr val="898989"/>
              </a:solidFill>
            </a:endParaRPr>
          </a:p>
        </p:txBody>
      </p:sp>
      <p:pic>
        <p:nvPicPr>
          <p:cNvPr id="10244" name="Picture 5" descr="Screen shot 2012-03-27 at 17.55.06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249331" y="1652900"/>
            <a:ext cx="3163944" cy="279440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0245" name="TextBox 6"/>
          <p:cNvSpPr txBox="1">
            <a:spLocks noChangeArrowheads="1"/>
          </p:cNvSpPr>
          <p:nvPr/>
        </p:nvSpPr>
        <p:spPr bwMode="auto">
          <a:xfrm>
            <a:off x="204015" y="4581128"/>
            <a:ext cx="8462962" cy="267765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marL="457200" indent="-457200" eaLnBrk="0" hangingPunct="0">
              <a:defRPr sz="24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5pPr>
            <a:lvl6pPr marL="25146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6pPr>
            <a:lvl7pPr marL="29718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7pPr>
            <a:lvl8pPr marL="34290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8pPr>
            <a:lvl9pPr marL="38862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9pPr>
          </a:lstStyle>
          <a:p>
            <a:pPr marL="0" indent="0" eaLnBrk="1" hangingPunct="1"/>
            <a:r>
              <a:rPr lang="en-US" altLang="en-US" dirty="0" smtClean="0">
                <a:cs typeface="Arial" pitchFamily="34" charset="0"/>
              </a:rPr>
              <a:t>	Give </a:t>
            </a:r>
            <a:r>
              <a:rPr lang="en-US" altLang="en-US" dirty="0">
                <a:cs typeface="Arial" pitchFamily="34" charset="0"/>
              </a:rPr>
              <a:t>Bill some advice. </a:t>
            </a:r>
            <a:endParaRPr lang="en-US" altLang="en-US" dirty="0" smtClean="0">
              <a:cs typeface="Arial" pitchFamily="34" charset="0"/>
            </a:endParaRPr>
          </a:p>
          <a:p>
            <a:pPr marL="0" indent="0" eaLnBrk="1" hangingPunct="1"/>
            <a:endParaRPr lang="en-US" altLang="en-US" dirty="0">
              <a:cs typeface="Arial" pitchFamily="34" charset="0"/>
            </a:endParaRPr>
          </a:p>
          <a:p>
            <a:pPr marL="0" indent="0" eaLnBrk="1" hangingPunct="1"/>
            <a:r>
              <a:rPr lang="en-US" altLang="en-US" dirty="0" smtClean="0">
                <a:cs typeface="Arial" pitchFamily="34" charset="0"/>
              </a:rPr>
              <a:t>	When </a:t>
            </a:r>
            <a:r>
              <a:rPr lang="en-US" altLang="en-US" dirty="0">
                <a:cs typeface="Arial" pitchFamily="34" charset="0"/>
              </a:rPr>
              <a:t>should he choose PRINT IT? </a:t>
            </a:r>
            <a:endParaRPr lang="en-US" altLang="en-US" dirty="0" smtClean="0">
              <a:cs typeface="Arial" pitchFamily="34" charset="0"/>
            </a:endParaRPr>
          </a:p>
          <a:p>
            <a:pPr marL="0" indent="0" eaLnBrk="1" hangingPunct="1"/>
            <a:endParaRPr lang="en-US" altLang="en-US" dirty="0">
              <a:cs typeface="Arial" pitchFamily="34" charset="0"/>
            </a:endParaRPr>
          </a:p>
          <a:p>
            <a:pPr marL="0" indent="0" eaLnBrk="1" hangingPunct="1"/>
            <a:r>
              <a:rPr lang="en-US" altLang="en-US" dirty="0" smtClean="0">
                <a:cs typeface="Arial" pitchFamily="34" charset="0"/>
              </a:rPr>
              <a:t>	When </a:t>
            </a:r>
            <a:r>
              <a:rPr lang="en-US" altLang="en-US" dirty="0">
                <a:cs typeface="Arial" pitchFamily="34" charset="0"/>
              </a:rPr>
              <a:t>should he choose TOP PRINT?</a:t>
            </a:r>
            <a:br>
              <a:rPr lang="en-US" altLang="en-US" dirty="0">
                <a:cs typeface="Arial" pitchFamily="34" charset="0"/>
              </a:rPr>
            </a:br>
            <a:endParaRPr lang="en-US" altLang="en-US" dirty="0">
              <a:cs typeface="Arial" pitchFamily="34" charset="0"/>
            </a:endParaRPr>
          </a:p>
          <a:p>
            <a:pPr marL="0" indent="0" eaLnBrk="1" hangingPunct="1"/>
            <a:r>
              <a:rPr lang="en-US" altLang="en-US" dirty="0" smtClean="0">
                <a:cs typeface="Arial" pitchFamily="34" charset="0"/>
              </a:rPr>
              <a:t>.</a:t>
            </a:r>
            <a:endParaRPr lang="en-US" altLang="en-US" dirty="0">
              <a:cs typeface="Arial" pitchFamily="34" charset="0"/>
            </a:endParaRPr>
          </a:p>
        </p:txBody>
      </p:sp>
      <p:pic>
        <p:nvPicPr>
          <p:cNvPr id="10246" name="Picture 1" descr="Screen shot 2012-04-17 at 15.12.35.png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646637" y="1652900"/>
            <a:ext cx="3093716" cy="285297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8" name="TextBox 6"/>
          <p:cNvSpPr txBox="1">
            <a:spLocks noChangeArrowheads="1"/>
          </p:cNvSpPr>
          <p:nvPr/>
        </p:nvSpPr>
        <p:spPr bwMode="auto">
          <a:xfrm>
            <a:off x="348752" y="1052736"/>
            <a:ext cx="8462962" cy="120032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marL="457200" indent="-457200" eaLnBrk="0" hangingPunct="0">
              <a:defRPr sz="24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5pPr>
            <a:lvl6pPr marL="25146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6pPr>
            <a:lvl7pPr marL="29718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7pPr>
            <a:lvl8pPr marL="34290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8pPr>
            <a:lvl9pPr marL="38862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9pPr>
          </a:lstStyle>
          <a:p>
            <a:pPr marL="0" indent="0" eaLnBrk="1" hangingPunct="1"/>
            <a:r>
              <a:rPr lang="en-US" altLang="en-US" dirty="0" smtClean="0">
                <a:cs typeface="Arial" pitchFamily="34" charset="0"/>
              </a:rPr>
              <a:t>Bill wants to order some new baseball jerseys for his club.</a:t>
            </a:r>
            <a:r>
              <a:rPr lang="en-US" altLang="en-US" dirty="0">
                <a:cs typeface="Arial" pitchFamily="34" charset="0"/>
              </a:rPr>
              <a:t/>
            </a:r>
            <a:br>
              <a:rPr lang="en-US" altLang="en-US" dirty="0">
                <a:cs typeface="Arial" pitchFamily="34" charset="0"/>
              </a:rPr>
            </a:br>
            <a:endParaRPr lang="en-US" altLang="en-US" dirty="0">
              <a:cs typeface="Arial" pitchFamily="34" charset="0"/>
            </a:endParaRPr>
          </a:p>
          <a:p>
            <a:pPr marL="0" indent="0" eaLnBrk="1" hangingPunct="1"/>
            <a:r>
              <a:rPr lang="en-US" altLang="en-US" dirty="0" smtClean="0">
                <a:cs typeface="Arial" pitchFamily="34" charset="0"/>
              </a:rPr>
              <a:t>.</a:t>
            </a:r>
            <a:endParaRPr lang="en-US" altLang="en-US" dirty="0">
              <a:cs typeface="Arial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080328567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en-GB" dirty="0" smtClean="0"/>
              <a:t>Discuss your solution in your groups.</a:t>
            </a:r>
          </a:p>
          <a:p>
            <a:pPr marL="0" indent="0">
              <a:buNone/>
            </a:pPr>
            <a:endParaRPr lang="en-GB" dirty="0"/>
          </a:p>
          <a:p>
            <a:pPr marL="0" indent="0">
              <a:buNone/>
            </a:pPr>
            <a:r>
              <a:rPr lang="en-GB" dirty="0" smtClean="0"/>
              <a:t>Take it in turns to explain how you approached the problem.</a:t>
            </a:r>
          </a:p>
          <a:p>
            <a:pPr marL="0" indent="0">
              <a:buNone/>
            </a:pPr>
            <a:endParaRPr lang="en-GB" dirty="0"/>
          </a:p>
          <a:p>
            <a:pPr marL="0" indent="0">
              <a:buNone/>
            </a:pPr>
            <a:r>
              <a:rPr lang="en-GB" dirty="0" smtClean="0"/>
              <a:t>If explanations are unclear, ask questions until everybody understands.</a:t>
            </a:r>
            <a:endParaRPr lang="en-GB" dirty="0" smtClean="0"/>
          </a:p>
          <a:p>
            <a:pPr marL="0" indent="0">
              <a:buNone/>
            </a:pPr>
            <a:endParaRPr lang="en-GB" dirty="0"/>
          </a:p>
        </p:txBody>
      </p:sp>
      <p:sp>
        <p:nvSpPr>
          <p:cNvPr id="5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673100"/>
          </a:xfrm>
        </p:spPr>
        <p:txBody>
          <a:bodyPr/>
          <a:lstStyle/>
          <a:p>
            <a:r>
              <a:rPr lang="en-US" altLang="en-US" dirty="0" smtClean="0">
                <a:latin typeface="Rockwell" pitchFamily="18" charset="0"/>
                <a:ea typeface="ＭＳ Ｐゴシック" pitchFamily="34" charset="-128"/>
              </a:rPr>
              <a:t>Baseball Jerseys</a:t>
            </a:r>
          </a:p>
        </p:txBody>
      </p:sp>
    </p:spTree>
    <p:extLst>
      <p:ext uri="{BB962C8B-B14F-4D97-AF65-F5344CB8AC3E}">
        <p14:creationId xmlns:p14="http://schemas.microsoft.com/office/powerpoint/2010/main" val="365998597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>
                <a:latin typeface="Rockwell" pitchFamily="18" charset="0"/>
                <a:ea typeface="ＭＳ Ｐゴシック" pitchFamily="34" charset="-128"/>
              </a:rPr>
              <a:t>Sentence Stems</a:t>
            </a:r>
            <a:endParaRPr lang="en-GB" dirty="0">
              <a:latin typeface="Rockwell" pitchFamily="18" charset="0"/>
              <a:ea typeface="ＭＳ Ｐゴシック" pitchFamily="34" charset="-128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GB" dirty="0"/>
              <a:t>Their answer is correct because…</a:t>
            </a:r>
          </a:p>
          <a:p>
            <a:pPr lvl="0"/>
            <a:r>
              <a:rPr lang="en-GB" dirty="0"/>
              <a:t>I think the mistake they have made is…</a:t>
            </a:r>
          </a:p>
          <a:p>
            <a:pPr lvl="0"/>
            <a:r>
              <a:rPr lang="en-GB" dirty="0" smtClean="0"/>
              <a:t>This solution </a:t>
            </a:r>
            <a:r>
              <a:rPr lang="en-GB" dirty="0"/>
              <a:t>is better than </a:t>
            </a:r>
            <a:r>
              <a:rPr lang="en-GB" dirty="0" smtClean="0"/>
              <a:t>that solution because</a:t>
            </a:r>
            <a:r>
              <a:rPr lang="en-GB" dirty="0"/>
              <a:t>…</a:t>
            </a:r>
          </a:p>
          <a:p>
            <a:pPr lvl="0"/>
            <a:r>
              <a:rPr lang="en-GB" dirty="0"/>
              <a:t>To improve their solution they should…</a:t>
            </a:r>
          </a:p>
          <a:p>
            <a:pPr lvl="0"/>
            <a:r>
              <a:rPr lang="en-GB" dirty="0"/>
              <a:t>I don’t understand the reasoning on…</a:t>
            </a:r>
          </a:p>
          <a:p>
            <a:pPr lvl="0"/>
            <a:r>
              <a:rPr lang="en-GB" dirty="0"/>
              <a:t>I am not convinced by …’s reasoning </a:t>
            </a:r>
            <a:r>
              <a:rPr lang="en-GB" dirty="0" smtClean="0"/>
              <a:t>because…</a:t>
            </a:r>
            <a:endParaRPr lang="en-GB" dirty="0"/>
          </a:p>
          <a:p>
            <a:pPr marL="0" indent="0">
              <a:buNone/>
            </a:pP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3369517260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en-GB" dirty="0" smtClean="0"/>
              <a:t>Now look at Cath, Ezra and Dylan’s responses and answer the questions on the sheet as a group.</a:t>
            </a:r>
            <a:endParaRPr lang="en-GB" dirty="0" smtClean="0"/>
          </a:p>
          <a:p>
            <a:pPr marL="0" indent="0">
              <a:buNone/>
            </a:pPr>
            <a:endParaRPr lang="en-GB" dirty="0"/>
          </a:p>
        </p:txBody>
      </p:sp>
      <p:sp>
        <p:nvSpPr>
          <p:cNvPr id="5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673100"/>
          </a:xfrm>
        </p:spPr>
        <p:txBody>
          <a:bodyPr/>
          <a:lstStyle/>
          <a:p>
            <a:r>
              <a:rPr lang="en-US" altLang="en-US" dirty="0" smtClean="0">
                <a:latin typeface="Rockwell" pitchFamily="18" charset="0"/>
                <a:ea typeface="ＭＳ Ｐゴシック" pitchFamily="34" charset="-128"/>
              </a:rPr>
              <a:t>Baseball Jerseys</a:t>
            </a:r>
          </a:p>
        </p:txBody>
      </p:sp>
    </p:spTree>
    <p:extLst>
      <p:ext uri="{BB962C8B-B14F-4D97-AF65-F5344CB8AC3E}">
        <p14:creationId xmlns:p14="http://schemas.microsoft.com/office/powerpoint/2010/main" val="181236699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baseball jerseys ssw table.eps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99592" y="1115026"/>
            <a:ext cx="7319576" cy="4896544"/>
          </a:xfrm>
          <a:prstGeom prst="rect">
            <a:avLst/>
          </a:prstGeom>
          <a:solidFill>
            <a:schemeClr val="bg1"/>
          </a:solidFill>
        </p:spPr>
      </p:pic>
      <p:sp>
        <p:nvSpPr>
          <p:cNvPr id="4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/>
          <a:p>
            <a:r>
              <a:rPr lang="en-GB" dirty="0">
                <a:latin typeface="Rockwell" pitchFamily="18" charset="0"/>
                <a:ea typeface="ＭＳ Ｐゴシック" pitchFamily="34" charset="-128"/>
              </a:rPr>
              <a:t>Cath’s response</a:t>
            </a:r>
            <a:endParaRPr lang="en-GB" dirty="0">
              <a:latin typeface="Rockwell" pitchFamily="18" charset="0"/>
              <a:ea typeface="ＭＳ Ｐゴシック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317958816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 descr="baseball jjerse.jpg"/>
          <p:cNvPicPr>
            <a:picLocks noChangeAspect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353" t="28310" r="4471" b="36360"/>
          <a:stretch/>
        </p:blipFill>
        <p:spPr>
          <a:xfrm>
            <a:off x="514019" y="1340768"/>
            <a:ext cx="7587927" cy="4763089"/>
          </a:xfrm>
          <a:prstGeom prst="rect">
            <a:avLst/>
          </a:prstGeom>
        </p:spPr>
      </p:pic>
      <p:sp>
        <p:nvSpPr>
          <p:cNvPr id="3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/>
          <a:p>
            <a:r>
              <a:rPr lang="en-GB" dirty="0">
                <a:latin typeface="Rockwell" pitchFamily="18" charset="0"/>
                <a:ea typeface="ＭＳ Ｐゴシック" pitchFamily="34" charset="-128"/>
              </a:rPr>
              <a:t>Ezra’s response</a:t>
            </a:r>
            <a:endParaRPr lang="en-GB" dirty="0">
              <a:latin typeface="Rockwell" pitchFamily="18" charset="0"/>
              <a:ea typeface="ＭＳ Ｐゴシック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62101410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baseball jerseys ssw algebra.jpg"/>
          <p:cNvPicPr>
            <a:picLocks noChangeAspect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1398" t="24038" r="2707" b="43735"/>
          <a:stretch/>
        </p:blipFill>
        <p:spPr>
          <a:xfrm>
            <a:off x="755576" y="1556792"/>
            <a:ext cx="7776864" cy="4127436"/>
          </a:xfrm>
          <a:prstGeom prst="rect">
            <a:avLst/>
          </a:prstGeom>
        </p:spPr>
      </p:pic>
      <p:sp>
        <p:nvSpPr>
          <p:cNvPr id="4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/>
          <a:p>
            <a:r>
              <a:rPr lang="en-GB" dirty="0">
                <a:latin typeface="Rockwell" pitchFamily="18" charset="0"/>
                <a:ea typeface="ＭＳ Ｐゴシック" pitchFamily="34" charset="-128"/>
              </a:rPr>
              <a:t>Dylan’s response</a:t>
            </a:r>
            <a:endParaRPr lang="en-GB" dirty="0">
              <a:latin typeface="Rockwell" pitchFamily="18" charset="0"/>
              <a:ea typeface="ＭＳ Ｐゴシック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168610435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en-GB" dirty="0" smtClean="0"/>
              <a:t>Now fill in your individual sheet about Cath, Ezra and Dylan’s work.</a:t>
            </a:r>
            <a:endParaRPr lang="en-GB" dirty="0" smtClean="0"/>
          </a:p>
          <a:p>
            <a:pPr marL="0" indent="0">
              <a:buNone/>
            </a:pPr>
            <a:endParaRPr lang="en-GB" dirty="0"/>
          </a:p>
        </p:txBody>
      </p:sp>
      <p:sp>
        <p:nvSpPr>
          <p:cNvPr id="5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673100"/>
          </a:xfrm>
        </p:spPr>
        <p:txBody>
          <a:bodyPr/>
          <a:lstStyle/>
          <a:p>
            <a:r>
              <a:rPr lang="en-US" altLang="en-US" dirty="0" smtClean="0">
                <a:latin typeface="Rockwell" pitchFamily="18" charset="0"/>
                <a:ea typeface="ＭＳ Ｐゴシック" pitchFamily="34" charset="-128"/>
              </a:rPr>
              <a:t>Baseball Jerseys</a:t>
            </a:r>
          </a:p>
        </p:txBody>
      </p:sp>
    </p:spTree>
    <p:extLst>
      <p:ext uri="{BB962C8B-B14F-4D97-AF65-F5344CB8AC3E}">
        <p14:creationId xmlns:p14="http://schemas.microsoft.com/office/powerpoint/2010/main" val="111809563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41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673100"/>
          </a:xfrm>
        </p:spPr>
        <p:txBody>
          <a:bodyPr/>
          <a:lstStyle/>
          <a:p>
            <a:r>
              <a:rPr lang="en-US" altLang="en-US" dirty="0" smtClean="0">
                <a:latin typeface="Rockwell" pitchFamily="18" charset="0"/>
                <a:ea typeface="ＭＳ Ｐゴシック" pitchFamily="34" charset="-128"/>
              </a:rPr>
              <a:t>Baseball Jerseys</a:t>
            </a:r>
          </a:p>
        </p:txBody>
      </p:sp>
      <p:pic>
        <p:nvPicPr>
          <p:cNvPr id="10243" name="Picture 4" descr="Screen shot 2012-03-27 at 17.55.54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303963" y="1257300"/>
            <a:ext cx="2357437" cy="25193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0244" name="Picture 5" descr="Screen shot 2012-03-27 at 17.55.06.pn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06400" y="1266825"/>
            <a:ext cx="2854325" cy="25209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0245" name="TextBox 6"/>
          <p:cNvSpPr txBox="1">
            <a:spLocks noChangeArrowheads="1"/>
          </p:cNvSpPr>
          <p:nvPr/>
        </p:nvSpPr>
        <p:spPr bwMode="auto">
          <a:xfrm>
            <a:off x="198438" y="3841750"/>
            <a:ext cx="8462962" cy="193899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marL="457200" indent="-457200" eaLnBrk="0" hangingPunct="0">
              <a:defRPr sz="24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5pPr>
            <a:lvl6pPr marL="25146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6pPr>
            <a:lvl7pPr marL="29718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7pPr>
            <a:lvl8pPr marL="34290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8pPr>
            <a:lvl9pPr marL="38862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9pPr>
          </a:lstStyle>
          <a:p>
            <a:pPr marL="0" indent="0" eaLnBrk="1" hangingPunct="1"/>
            <a:r>
              <a:rPr lang="en-US" altLang="en-US" dirty="0">
                <a:cs typeface="Arial" pitchFamily="34" charset="0"/>
              </a:rPr>
              <a:t/>
            </a:r>
            <a:br>
              <a:rPr lang="en-US" altLang="en-US" dirty="0">
                <a:cs typeface="Arial" pitchFamily="34" charset="0"/>
              </a:rPr>
            </a:br>
            <a:r>
              <a:rPr lang="en-US" altLang="en-US" dirty="0" smtClean="0">
                <a:cs typeface="Arial" pitchFamily="34" charset="0"/>
              </a:rPr>
              <a:t>VALUE </a:t>
            </a:r>
            <a:r>
              <a:rPr lang="en-US" altLang="en-US" dirty="0">
                <a:cs typeface="Arial" pitchFamily="34" charset="0"/>
              </a:rPr>
              <a:t>PRINTING never wants to be the most expensive and never wants to be the cheapest</a:t>
            </a:r>
            <a:r>
              <a:rPr lang="en-US" altLang="en-US" dirty="0" smtClean="0">
                <a:cs typeface="Arial" pitchFamily="34" charset="0"/>
              </a:rPr>
              <a:t>.</a:t>
            </a:r>
          </a:p>
          <a:p>
            <a:pPr marL="0" indent="0" eaLnBrk="1" hangingPunct="1"/>
            <a:endParaRPr lang="en-US" altLang="en-US" dirty="0">
              <a:cs typeface="Arial" pitchFamily="34" charset="0"/>
            </a:endParaRPr>
          </a:p>
          <a:p>
            <a:pPr marL="0" indent="0" eaLnBrk="1" hangingPunct="1"/>
            <a:r>
              <a:rPr lang="en-US" altLang="en-US" dirty="0" smtClean="0">
                <a:cs typeface="Arial" pitchFamily="34" charset="0"/>
              </a:rPr>
              <a:t>Fill in the costs on their flyer.</a:t>
            </a:r>
            <a:endParaRPr lang="en-US" altLang="en-US" dirty="0">
              <a:cs typeface="Arial" pitchFamily="34" charset="0"/>
            </a:endParaRPr>
          </a:p>
        </p:txBody>
      </p:sp>
      <p:pic>
        <p:nvPicPr>
          <p:cNvPr id="10246" name="Picture 1" descr="Screen shot 2012-04-17 at 15.12.35.png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494088" y="1257300"/>
            <a:ext cx="2733675" cy="25209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4261683034"/>
      </p:ext>
    </p:extLst>
  </p:cSld>
  <p:clrMapOvr>
    <a:masterClrMapping/>
  </p:clrMapOvr>
</p:sld>
</file>

<file path=ppt/theme/theme1.xml><?xml version="1.0" encoding="utf-8"?>
<a:theme xmlns:a="http://schemas.openxmlformats.org/drawingml/2006/main" name="ArchwayMaster">
  <a:themeElements>
    <a:clrScheme name="Default Design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Default Design">
      <a:majorFont>
        <a:latin typeface="Arial"/>
        <a:ea typeface=""/>
        <a:cs typeface="Arial"/>
      </a:majorFont>
      <a:minorFont>
        <a:latin typeface="Arial"/>
        <a:ea typeface=""/>
        <a:cs typeface="Arial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Default Design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CC3300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E2ADAA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  <a:extLst>
    <a:ext uri="{05A4C25C-085E-4340-85A3-A5531E510DB2}">
      <thm15:themeFamily xmlns="" xmlns:thm15="http://schemas.microsoft.com/office/thememl/2012/main" name="Bluecoat" id="{36F09A4B-91E1-4E8C-877E-48F15A955044}" vid="{0AB1EBC5-FB0A-4F54-87BE-1EB7397C9FD6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xmlns="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2262EBAA8420DC4A85A45181998DD644" ma:contentTypeVersion="3" ma:contentTypeDescription="Create a new document." ma:contentTypeScope="" ma:versionID="38fb1a2ab6c77a10366197585b4184f7">
  <xsd:schema xmlns:xsd="http://www.w3.org/2001/XMLSchema" xmlns:xs="http://www.w3.org/2001/XMLSchema" xmlns:p="http://schemas.microsoft.com/office/2006/metadata/properties" xmlns:ns2="2d37ff32-2469-40c3-8751-7c8acd69bc8b" targetNamespace="http://schemas.microsoft.com/office/2006/metadata/properties" ma:root="true" ma:fieldsID="fc6b7b492e4d5b9441579fb1fd3d836d" ns2:_="">
    <xsd:import namespace="2d37ff32-2469-40c3-8751-7c8acd69bc8b"/>
    <xsd:element name="properties">
      <xsd:complexType>
        <xsd:sequence>
          <xsd:element name="documentManagement">
            <xsd:complexType>
              <xsd:all>
                <xsd:element ref="ns2:Description0" minOccurs="0"/>
                <xsd:element ref="ns2:InUnits" minOccurs="0"/>
                <xsd:element ref="ns2:Comments" minOccurs="0"/>
                <xsd:element ref="ns2:OldUnits" minOccurs="0"/>
                <xsd:element ref="ns2:OID" minOccurs="0"/>
                <xsd:element ref="ns2:ForStudents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2d37ff32-2469-40c3-8751-7c8acd69bc8b" elementFormDefault="qualified">
    <xsd:import namespace="http://schemas.microsoft.com/office/2006/documentManagement/types"/>
    <xsd:import namespace="http://schemas.microsoft.com/office/infopath/2007/PartnerControls"/>
    <xsd:element name="Description0" ma:index="8" nillable="true" ma:displayName="Description" ma:internalName="Description0" ma:readOnly="false">
      <xsd:simpleType>
        <xsd:restriction base="dms:Text">
          <xsd:maxLength value="255"/>
        </xsd:restriction>
      </xsd:simpleType>
    </xsd:element>
    <xsd:element name="InUnits" ma:index="9" nillable="true" ma:displayName="InUnits" ma:list="{35b76ace-a553-45f2-be19-0c8140a3ca35}" ma:internalName="InUnits" ma:showField="Title" ma:web="b1dccaa9-7c8e-4c37-a2f4-9ffdf0168686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  <xsd:element name="Comments" ma:index="10" nillable="true" ma:displayName="Comments" ma:internalName="Comments" ma:readOnly="false">
      <xsd:simpleType>
        <xsd:restriction base="dms:Note">
          <xsd:maxLength value="255"/>
        </xsd:restriction>
      </xsd:simpleType>
    </xsd:element>
    <xsd:element name="OldUnits" ma:index="11" nillable="true" ma:displayName="OldUnits" ma:internalName="OldUnits" ma:readOnly="false">
      <xsd:simpleType>
        <xsd:restriction base="dms:Note">
          <xsd:maxLength value="255"/>
        </xsd:restriction>
      </xsd:simpleType>
    </xsd:element>
    <xsd:element name="OID" ma:index="12" nillable="true" ma:displayName="OID" ma:internalName="OID" ma:readOnly="false">
      <xsd:simpleType>
        <xsd:restriction base="dms:Text">
          <xsd:maxLength value="255"/>
        </xsd:restriction>
      </xsd:simpleType>
    </xsd:element>
    <xsd:element name="ForStudents" ma:index="13" nillable="true" ma:displayName="ForStudents" ma:default="0" ma:description="Set to yes if students are to have access to the resource." ma:internalName="ForStudents">
      <xsd:simpleType>
        <xsd:restriction base="dms:Boolean"/>
      </xsd:simple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Content Type" ma:readOnly="true"/>
        <xsd:element ref="dc:title" minOccurs="0" maxOccurs="1" ma:index="4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2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ForStudents xmlns="2d37ff32-2469-40c3-8751-7c8acd69bc8b">false</ForStudents>
    <Description0 xmlns="2d37ff32-2469-40c3-8751-7c8acd69bc8b" xsi:nil="true"/>
    <InUnits xmlns="2d37ff32-2469-40c3-8751-7c8acd69bc8b">
      <Value>249</Value>
    </InUnits>
    <Comments xmlns="2d37ff32-2469-40c3-8751-7c8acd69bc8b" xsi:nil="true"/>
    <OldUnits xmlns="2d37ff32-2469-40c3-8751-7c8acd69bc8b">C3 Transforming graphs of functions;#260</OldUnits>
    <OID xmlns="2d37ff32-2469-40c3-8751-7c8acd69bc8b">1463</OID>
  </documentManagement>
</p:properties>
</file>

<file path=customXml/item3.xml><?xml version="1.0" encoding="utf-8"?>
<LongProperties xmlns="http://schemas.microsoft.com/office/2006/metadata/longProperties"/>
</file>

<file path=customXml/itemProps1.xml><?xml version="1.0" encoding="utf-8"?>
<ds:datastoreItem xmlns:ds="http://schemas.openxmlformats.org/officeDocument/2006/customXml" ds:itemID="{6C44E654-5D6D-435E-9962-4E6D8B1509AB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2d37ff32-2469-40c3-8751-7c8acd69bc8b"/>
    <ds:schemaRef ds:uri="http://schemas.microsoft.com/office/2006/documentManagement/types"/>
    <ds:schemaRef ds:uri="http://schemas.microsoft.com/office/infopath/2007/PartnerControls"/>
    <ds:schemaRef ds:uri="http://schemas.openxmlformats.org/package/2006/metadata/core-properties"/>
    <ds:schemaRef ds:uri="http://purl.org/dc/elements/1.1/"/>
    <ds:schemaRef ds:uri="http://purl.org/dc/terms/"/>
    <ds:schemaRef ds:uri="http://schemas.microsoft.com/internal/obd"/>
  </ds:schemaRefs>
</ds:datastoreItem>
</file>

<file path=customXml/itemProps2.xml><?xml version="1.0" encoding="utf-8"?>
<ds:datastoreItem xmlns:ds="http://schemas.openxmlformats.org/officeDocument/2006/customXml" ds:itemID="{86CFA114-6BB1-4DC9-961D-34555F77ADC6}">
  <ds:schemaRefs>
    <ds:schemaRef ds:uri="http://schemas.openxmlformats.org/package/2006/metadata/core-properties"/>
    <ds:schemaRef ds:uri="http://purl.org/dc/terms/"/>
    <ds:schemaRef ds:uri="http://purl.org/dc/elements/1.1/"/>
    <ds:schemaRef ds:uri="http://www.w3.org/XML/1998/namespace"/>
    <ds:schemaRef ds:uri="2d37ff32-2469-40c3-8751-7c8acd69bc8b"/>
    <ds:schemaRef ds:uri="http://schemas.microsoft.com/office/2006/documentManagement/types"/>
    <ds:schemaRef ds:uri="http://schemas.microsoft.com/office/2006/metadata/properties"/>
    <ds:schemaRef ds:uri="http://schemas.microsoft.com/office/infopath/2007/PartnerControls"/>
    <ds:schemaRef ds:uri="http://purl.org/dc/dcmitype/"/>
  </ds:schemaRefs>
</ds:datastoreItem>
</file>

<file path=customXml/itemProps3.xml><?xml version="1.0" encoding="utf-8"?>
<ds:datastoreItem xmlns:ds="http://schemas.openxmlformats.org/officeDocument/2006/customXml" ds:itemID="{D330B3C7-9F22-4B22-AC62-E4E4C11FB706}">
  <ds:schemaRefs>
    <ds:schemaRef ds:uri="http://schemas.microsoft.com/office/2006/metadata/longProperties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emplate>ArchwayMaster</Template>
  <TotalTime>1282</TotalTime>
  <Words>188</Words>
  <Application>Microsoft Office PowerPoint</Application>
  <PresentationFormat>On-screen Show (4:3)</PresentationFormat>
  <Paragraphs>48</Paragraphs>
  <Slides>11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11</vt:i4>
      </vt:variant>
    </vt:vector>
  </HeadingPairs>
  <TitlesOfParts>
    <vt:vector size="12" baseType="lpstr">
      <vt:lpstr>ArchwayMaster</vt:lpstr>
      <vt:lpstr>Baseball Jerseys</vt:lpstr>
      <vt:lpstr>Baseball Jerseys</vt:lpstr>
      <vt:lpstr>Baseball Jerseys</vt:lpstr>
      <vt:lpstr>Baseball Jerseys</vt:lpstr>
      <vt:lpstr>Sentence Stems</vt:lpstr>
      <vt:lpstr>Baseball Jerseys</vt:lpstr>
      <vt:lpstr>Cath’s response</vt:lpstr>
      <vt:lpstr>Ezra’s response</vt:lpstr>
      <vt:lpstr>Dylan’s response</vt:lpstr>
      <vt:lpstr>Baseball Jerseys</vt:lpstr>
      <vt:lpstr>Baseball Jerseys</vt:lpstr>
    </vt:vector>
  </TitlesOfParts>
  <Company>Trinity School</Company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Solving equations involving modulus</dc:title>
  <dc:creator>N Wilson</dc:creator>
  <cp:lastModifiedBy>Warden, M</cp:lastModifiedBy>
  <cp:revision>81</cp:revision>
  <dcterms:created xsi:type="dcterms:W3CDTF">2006-10-05T19:02:47Z</dcterms:created>
  <dcterms:modified xsi:type="dcterms:W3CDTF">2017-11-01T21:13:42Z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Units">
    <vt:lpwstr>260;#C3 Transforming graphs of functions</vt:lpwstr>
  </property>
  <property fmtid="{D5CDD505-2E9C-101B-9397-08002B2CF9AE}" pid="3" name="ContentType">
    <vt:lpwstr>Document</vt:lpwstr>
  </property>
  <property fmtid="{D5CDD505-2E9C-101B-9397-08002B2CF9AE}" pid="4" name="Objectives">
    <vt:lpwstr/>
  </property>
  <property fmtid="{D5CDD505-2E9C-101B-9397-08002B2CF9AE}" pid="5" name="Order">
    <vt:lpwstr>146300.000000000</vt:lpwstr>
  </property>
  <property fmtid="{D5CDD505-2E9C-101B-9397-08002B2CF9AE}" pid="6" name="display_urn:schemas-microsoft-com:office:office#Editor">
    <vt:lpwstr>J Larsen</vt:lpwstr>
  </property>
  <property fmtid="{D5CDD505-2E9C-101B-9397-08002B2CF9AE}" pid="7" name="TemplateUrl">
    <vt:lpwstr/>
  </property>
  <property fmtid="{D5CDD505-2E9C-101B-9397-08002B2CF9AE}" pid="8" name="xd_ProgID">
    <vt:lpwstr/>
  </property>
  <property fmtid="{D5CDD505-2E9C-101B-9397-08002B2CF9AE}" pid="9" name="display_urn:schemas-microsoft-com:office:office#Author">
    <vt:lpwstr>J Larsen</vt:lpwstr>
  </property>
  <property fmtid="{D5CDD505-2E9C-101B-9397-08002B2CF9AE}" pid="10" name="_SourceUrl">
    <vt:lpwstr/>
  </property>
  <property fmtid="{D5CDD505-2E9C-101B-9397-08002B2CF9AE}" pid="11" name="_SharedFileIndex">
    <vt:lpwstr/>
  </property>
</Properties>
</file>