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1" r:id="rId3"/>
    <p:sldId id="266" r:id="rId4"/>
    <p:sldId id="260" r:id="rId5"/>
    <p:sldId id="263" r:id="rId6"/>
    <p:sldId id="264" r:id="rId7"/>
    <p:sldId id="265" r:id="rId8"/>
    <p:sldId id="267" r:id="rId9"/>
    <p:sldId id="269" r:id="rId10"/>
    <p:sldId id="262" r:id="rId11"/>
    <p:sldId id="268" r:id="rId12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 varScale="1">
        <p:scale>
          <a:sx n="65" d="100"/>
          <a:sy n="65" d="100"/>
        </p:scale>
        <p:origin x="-14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06/10/2017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8229600" cy="1143000"/>
          </a:xfrm>
        </p:spPr>
        <p:txBody>
          <a:bodyPr/>
          <a:lstStyle/>
          <a:p>
            <a:r>
              <a:rPr lang="en-GB" sz="2600" dirty="0">
                <a:latin typeface="Trebuchet MS" panose="020B0603020202020204" pitchFamily="34" charset="0"/>
              </a:rPr>
              <a:t>Each of the following questions have mistakes – can you find them?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20674" r="11741" b="6011"/>
          <a:stretch/>
        </p:blipFill>
        <p:spPr>
          <a:xfrm>
            <a:off x="450376" y="1219200"/>
            <a:ext cx="8465024" cy="54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74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 smtClean="0">
                <a:latin typeface="Trebuchet MS" panose="020B0603020202020204" pitchFamily="34" charset="0"/>
              </a:rPr>
              <a:t>The rules </a:t>
            </a:r>
            <a:r>
              <a:rPr lang="en-GB" dirty="0">
                <a:latin typeface="Trebuchet MS" panose="020B0603020202020204" pitchFamily="34" charset="0"/>
              </a:rPr>
              <a:t>for adding and subtracting algebraic fractions are the same as </a:t>
            </a:r>
            <a:r>
              <a:rPr lang="en-GB" dirty="0" smtClean="0">
                <a:latin typeface="Trebuchet MS" panose="020B0603020202020204" pitchFamily="34" charset="0"/>
              </a:rPr>
              <a:t>for numerical </a:t>
            </a:r>
            <a:r>
              <a:rPr lang="en-GB" dirty="0">
                <a:latin typeface="Trebuchet MS" panose="020B0603020202020204" pitchFamily="34" charset="0"/>
              </a:rPr>
              <a:t>fractions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768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10000" y="990600"/>
                <a:ext cx="1518493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990600"/>
                <a:ext cx="1518493" cy="9351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28600" y="2074783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Why can these fractions not be added as they are?</a:t>
            </a:r>
            <a:endParaRPr lang="en-GB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89920" y="3962400"/>
                <a:ext cx="1518493" cy="967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/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20" y="3962400"/>
                <a:ext cx="1518493" cy="967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65471" y="2743200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Use a </a:t>
            </a:r>
            <a:r>
              <a:rPr lang="en-GB" sz="2800" dirty="0">
                <a:latin typeface="Trebuchet MS" panose="020B0603020202020204" pitchFamily="34" charset="0"/>
              </a:rPr>
              <a:t>V</a:t>
            </a:r>
            <a:r>
              <a:rPr lang="en-GB" sz="2800" dirty="0" smtClean="0">
                <a:latin typeface="Trebuchet MS" panose="020B0603020202020204" pitchFamily="34" charset="0"/>
              </a:rPr>
              <a:t>enn </a:t>
            </a:r>
            <a:r>
              <a:rPr lang="en-GB" sz="2800" dirty="0">
                <a:latin typeface="Trebuchet MS" panose="020B0603020202020204" pitchFamily="34" charset="0"/>
              </a:rPr>
              <a:t>diagram to find the </a:t>
            </a:r>
            <a:r>
              <a:rPr lang="en-GB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common denominator</a:t>
            </a:r>
            <a:r>
              <a:rPr lang="en-GB" sz="2800" dirty="0">
                <a:latin typeface="Trebuchet MS" panose="020B0603020202020204" pitchFamily="34" charset="0"/>
              </a:rPr>
              <a:t> of 3x and 2x?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81000" y="5486400"/>
                <a:ext cx="8763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Why is the </a:t>
                </a:r>
                <a:r>
                  <a:rPr lang="en-GB" sz="2800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common denominator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6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?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86400"/>
                <a:ext cx="8763000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89920" y="4017808"/>
                <a:ext cx="1518493" cy="935192"/>
              </a:xfrm>
              <a:prstGeom prst="rect">
                <a:avLst/>
              </a:prstGeom>
              <a:solidFill>
                <a:srgbClr val="FFFFFA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20" y="4017808"/>
                <a:ext cx="1518493" cy="9351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03934" y="4017808"/>
                <a:ext cx="992066" cy="925190"/>
              </a:xfrm>
              <a:prstGeom prst="rect">
                <a:avLst/>
              </a:prstGeom>
              <a:solidFill>
                <a:srgbClr val="FFFFFA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934" y="4017808"/>
                <a:ext cx="992066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915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8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9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306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18080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7226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-76200"/>
            <a:ext cx="6629400" cy="113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Sort these expressions into </a:t>
            </a:r>
            <a:r>
              <a:rPr lang="en-GB" sz="2400" dirty="0">
                <a:solidFill>
                  <a:srgbClr val="C00000"/>
                </a:solidFill>
                <a:latin typeface="Trebuchet MS" panose="020B0603020202020204" pitchFamily="34" charset="0"/>
              </a:rPr>
              <a:t>equivalent</a:t>
            </a:r>
            <a:r>
              <a:rPr lang="en-GB" sz="2400" dirty="0">
                <a:latin typeface="Trebuchet MS" panose="020B0603020202020204" pitchFamily="34" charset="0"/>
              </a:rPr>
              <a:t> pairs. 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latin typeface="Trebuchet MS" panose="020B0603020202020204" pitchFamily="34" charset="0"/>
              </a:rPr>
              <a:t>Which is the odd one out?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524000" y="32196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448271"/>
                <a:ext cx="1295400" cy="619913"/>
              </a:xfrm>
              <a:prstGeom prst="rect">
                <a:avLst/>
              </a:prstGeom>
              <a:blipFill>
                <a:blip r:embed="rId3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2819400" y="4972271"/>
            <a:ext cx="990600" cy="1143000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200871"/>
                <a:ext cx="1295400" cy="61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 bwMode="auto">
          <a:xfrm>
            <a:off x="4038600" y="3219671"/>
            <a:ext cx="990600" cy="1143000"/>
          </a:xfrm>
          <a:prstGeom prst="ellipse">
            <a:avLst/>
          </a:prstGeom>
          <a:solidFill>
            <a:srgbClr val="FFC00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30216"/>
                <a:ext cx="1295400" cy="584584"/>
              </a:xfrm>
              <a:prstGeom prst="rect">
                <a:avLst/>
              </a:prstGeom>
              <a:blipFill>
                <a:blip r:embed="rId5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324600" y="3219671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420562"/>
                <a:ext cx="1295400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 bwMode="auto">
          <a:xfrm>
            <a:off x="5334000" y="4972271"/>
            <a:ext cx="990600" cy="1143000"/>
          </a:xfrm>
          <a:prstGeom prst="ellipse">
            <a:avLst/>
          </a:prstGeom>
          <a:solidFill>
            <a:srgbClr val="00B0F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19400" y="1600200"/>
            <a:ext cx="990600" cy="1143000"/>
          </a:xfrm>
          <a:prstGeom prst="ellipse">
            <a:avLst/>
          </a:prstGeom>
          <a:solidFill>
            <a:srgbClr val="92D050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1295400" cy="619913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/>
          <p:nvPr/>
        </p:nvSpPr>
        <p:spPr bwMode="auto">
          <a:xfrm>
            <a:off x="5257800" y="1600200"/>
            <a:ext cx="990600" cy="114300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828800"/>
                <a:ext cx="1295400" cy="584584"/>
              </a:xfrm>
              <a:prstGeom prst="rect">
                <a:avLst/>
              </a:prstGeom>
              <a:blipFill>
                <a:blip r:embed="rId8"/>
                <a:stretch>
                  <a:fillRect t="-1042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181600"/>
                <a:ext cx="1295400" cy="6194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609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75" y="83820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In your </a:t>
            </a:r>
            <a:r>
              <a:rPr lang="en-GB" dirty="0" smtClean="0">
                <a:latin typeface="Trebuchet MS" panose="020B0603020202020204" pitchFamily="34" charset="0"/>
              </a:rPr>
              <a:t>books</a:t>
            </a:r>
            <a:br>
              <a:rPr lang="en-GB" dirty="0" smtClean="0">
                <a:latin typeface="Trebuchet MS" panose="020B0603020202020204" pitchFamily="34" charset="0"/>
              </a:rPr>
            </a:br>
            <a:r>
              <a:rPr lang="en-GB" sz="2800" dirty="0" smtClean="0">
                <a:latin typeface="Trebuchet MS" panose="020B0603020202020204" pitchFamily="34" charset="0"/>
              </a:rPr>
              <a:t>Title: Adding and subtracting algebraic fractions</a:t>
            </a: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41303"/>
            <a:ext cx="952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Work through Section 1 on the worksheet (10 minutes)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Work in your pairs if you need help. Ensure you know how to explain your answers.</a:t>
            </a:r>
            <a:endParaRPr lang="en-GB" sz="2400" dirty="0">
              <a:latin typeface="Trebuchet MS" panose="020B0603020202020204" pitchFamily="34" charset="0"/>
            </a:endParaRP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Books will be chosen at random to show to the class.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881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975" y="83820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In your </a:t>
            </a:r>
            <a:r>
              <a:rPr lang="en-GB" dirty="0" smtClean="0">
                <a:latin typeface="Trebuchet MS" panose="020B0603020202020204" pitchFamily="34" charset="0"/>
              </a:rPr>
              <a:t>books</a:t>
            </a:r>
            <a:br>
              <a:rPr lang="en-GB" dirty="0" smtClean="0">
                <a:latin typeface="Trebuchet MS" panose="020B0603020202020204" pitchFamily="34" charset="0"/>
              </a:rPr>
            </a:br>
            <a:r>
              <a:rPr lang="en-GB" sz="2800" dirty="0" smtClean="0">
                <a:latin typeface="Trebuchet MS" panose="020B0603020202020204" pitchFamily="34" charset="0"/>
              </a:rPr>
              <a:t>Title: Adding and subtracting algebraic fractions</a:t>
            </a:r>
            <a:r>
              <a:rPr lang="en-GB" dirty="0">
                <a:latin typeface="Trebuchet MS" panose="020B0603020202020204" pitchFamily="34" charset="0"/>
              </a:rPr>
              <a:t/>
            </a:r>
            <a:br>
              <a:rPr lang="en-GB" dirty="0">
                <a:latin typeface="Trebuchet MS" panose="020B0603020202020204" pitchFamily="34" charset="0"/>
              </a:rPr>
            </a:b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41303"/>
            <a:ext cx="952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Trebuchet MS" panose="020B0603020202020204" pitchFamily="34" charset="0"/>
              </a:rPr>
              <a:t>Either: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Continue or redo Section 1 is you need to.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Or</a:t>
            </a:r>
          </a:p>
          <a:p>
            <a:endParaRPr lang="en-GB" sz="2400" dirty="0">
              <a:latin typeface="Trebuchet MS" panose="020B0603020202020204" pitchFamily="34" charset="0"/>
            </a:endParaRPr>
          </a:p>
          <a:p>
            <a:r>
              <a:rPr lang="en-GB" sz="2400" dirty="0" smtClean="0">
                <a:latin typeface="Trebuchet MS" panose="020B0603020202020204" pitchFamily="34" charset="0"/>
              </a:rPr>
              <a:t>Work through the rest of the sheet</a:t>
            </a:r>
            <a:endParaRPr lang="en-GB" sz="2400" dirty="0">
              <a:latin typeface="Trebuchet MS" panose="020B0603020202020204" pitchFamily="34" charset="0"/>
            </a:endParaRPr>
          </a:p>
        </p:txBody>
      </p:sp>
      <p:pic>
        <p:nvPicPr>
          <p:cNvPr id="4" name="Picture 14" descr="j02135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1915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191869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rebuchet MS" panose="020B0603020202020204" pitchFamily="34" charset="0"/>
              </a:rPr>
              <a:t>Challenge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Find the sum of these expressions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66800" y="2514600"/>
                <a:ext cx="114300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514600"/>
                <a:ext cx="1143000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91000" y="2514600"/>
                <a:ext cx="114300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14600"/>
                <a:ext cx="1143000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34200" y="2590800"/>
                <a:ext cx="1143000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590800"/>
                <a:ext cx="1143000" cy="7248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99751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To finish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757613" y="-115843"/>
            <a:ext cx="1628776" cy="7042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1748135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Sally writes: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8768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Do you agree or disagree?</a:t>
            </a:r>
          </a:p>
          <a:p>
            <a:pPr algn="ctr"/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>
                <a:latin typeface="Trebuchet MS" panose="020B0603020202020204" pitchFamily="34" charset="0"/>
              </a:rPr>
              <a:t>If you disagree – what should Sally have done?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405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2506</TotalTime>
  <Words>517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1_Default Design</vt:lpstr>
      <vt:lpstr>Each of the following questions have mistakes – can you find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 Title: Adding and subtracting algebraic fractions </vt:lpstr>
      <vt:lpstr>In your books Title: Adding and subtracting algebraic fractions </vt:lpstr>
      <vt:lpstr>PowerPoint Presentation</vt:lpstr>
      <vt:lpstr>To finish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132</cp:revision>
  <cp:lastPrinted>2016-10-06T06:59:35Z</cp:lastPrinted>
  <dcterms:created xsi:type="dcterms:W3CDTF">1601-01-01T00:00:00Z</dcterms:created>
  <dcterms:modified xsi:type="dcterms:W3CDTF">2017-10-07T12:13:14Z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