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336" r:id="rId2"/>
    <p:sldId id="309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35" r:id="rId16"/>
    <p:sldId id="338" r:id="rId17"/>
    <p:sldId id="334" r:id="rId18"/>
    <p:sldId id="337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 varScale="1">
        <p:scale>
          <a:sx n="65" d="100"/>
          <a:sy n="65" d="100"/>
        </p:scale>
        <p:origin x="-141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15/09/2017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3451225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Discuss: </a:t>
            </a:r>
            <a:br>
              <a:rPr lang="en-GB" dirty="0" smtClean="0">
                <a:latin typeface="Trebuchet MS" panose="020B0603020202020204" pitchFamily="34" charset="0"/>
              </a:rPr>
            </a:br>
            <a:r>
              <a:rPr lang="en-GB" dirty="0">
                <a:latin typeface="Trebuchet MS" panose="020B0603020202020204" pitchFamily="34" charset="0"/>
              </a:rPr>
              <a:t/>
            </a:r>
            <a:br>
              <a:rPr lang="en-GB" dirty="0">
                <a:latin typeface="Trebuchet MS" panose="020B0603020202020204" pitchFamily="34" charset="0"/>
              </a:rPr>
            </a:br>
            <a:r>
              <a:rPr lang="en-GB" dirty="0" smtClean="0">
                <a:latin typeface="Trebuchet MS" panose="020B0603020202020204" pitchFamily="34" charset="0"/>
              </a:rPr>
              <a:t>What are the 4 different ways </a:t>
            </a:r>
            <a:r>
              <a:rPr lang="en-GB" dirty="0" smtClean="0">
                <a:latin typeface="Trebuchet MS" panose="020B0603020202020204" pitchFamily="34" charset="0"/>
              </a:rPr>
              <a:t>we </a:t>
            </a:r>
            <a:r>
              <a:rPr lang="en-GB" dirty="0" smtClean="0">
                <a:latin typeface="Trebuchet MS" panose="020B0603020202020204" pitchFamily="34" charset="0"/>
              </a:rPr>
              <a:t>can factorise an expression?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1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31960" y="533400"/>
            <a:ext cx="6172201" cy="446276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300" dirty="0" smtClean="0">
                <a:latin typeface="Trebuchet MS" panose="020B0603020202020204" pitchFamily="34" charset="0"/>
              </a:rPr>
              <a:t>Single Brackets</a:t>
            </a:r>
            <a:endParaRPr lang="en-GB" sz="2300" dirty="0"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531961" y="550247"/>
            <a:ext cx="6172200" cy="369332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531961" y="1998047"/>
            <a:ext cx="6172200" cy="369332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531961" y="3445847"/>
            <a:ext cx="6172200" cy="369332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531961" y="4893647"/>
            <a:ext cx="6172200" cy="369332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751161" y="1219200"/>
                <a:ext cx="426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Example:    4ab + 6a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 </a:t>
                </a:r>
                <a:r>
                  <a:rPr lang="en-GB" dirty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2a(2b + 3)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161" y="1219200"/>
                <a:ext cx="4267200" cy="369332"/>
              </a:xfrm>
              <a:prstGeom prst="rect">
                <a:avLst/>
              </a:prstGeom>
              <a:blipFill>
                <a:blip r:embed="rId3"/>
                <a:stretch>
                  <a:fillRect l="-1143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22561" y="2743200"/>
                <a:ext cx="426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Example:    a</a:t>
                </a:r>
                <a:r>
                  <a:rPr lang="en-GB" baseline="30000" dirty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2</a:t>
                </a:r>
                <a:r>
                  <a:rPr lang="en-GB" dirty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 + 7a + 10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 </a:t>
                </a:r>
                <a:r>
                  <a:rPr lang="en-GB" dirty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(a + 5)(a + 2)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2561" y="2743200"/>
                <a:ext cx="4267200" cy="369332"/>
              </a:xfrm>
              <a:prstGeom prst="rect">
                <a:avLst/>
              </a:prstGeom>
              <a:blipFill>
                <a:blip r:embed="rId4"/>
                <a:stretch>
                  <a:fillRect l="-1286" t="-9836" r="-714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46361" y="4191000"/>
                <a:ext cx="46686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Example:    4a</a:t>
                </a:r>
                <a:r>
                  <a:rPr lang="en-GB" baseline="30000" dirty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2</a:t>
                </a:r>
                <a:r>
                  <a:rPr lang="en-GB" dirty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 + 9a + 5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 </a:t>
                </a:r>
                <a:r>
                  <a:rPr lang="en-GB" dirty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(4a + 5)(a + 1)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6361" y="4191000"/>
                <a:ext cx="4668672" cy="369332"/>
              </a:xfrm>
              <a:prstGeom prst="rect">
                <a:avLst/>
              </a:prstGeom>
              <a:blipFill>
                <a:blip r:embed="rId5"/>
                <a:stretch>
                  <a:fillRect l="-1044" t="-11667" b="-2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827361" y="5638800"/>
                <a:ext cx="426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Example:    a</a:t>
                </a:r>
                <a:r>
                  <a:rPr lang="en-GB" baseline="30000" dirty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2</a:t>
                </a:r>
                <a:r>
                  <a:rPr lang="en-GB" dirty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 - 25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 </a:t>
                </a:r>
                <a:r>
                  <a:rPr lang="en-GB" dirty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(a + 5)(a – 5)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7361" y="5638800"/>
                <a:ext cx="4267200" cy="369332"/>
              </a:xfrm>
              <a:prstGeom prst="rect">
                <a:avLst/>
              </a:prstGeom>
              <a:blipFill>
                <a:blip r:embed="rId6"/>
                <a:stretch>
                  <a:fillRect l="-1286" t="-9836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1531960" y="1992124"/>
            <a:ext cx="617220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300" dirty="0" smtClean="0">
                <a:latin typeface="Trebuchet MS" panose="020B0603020202020204" pitchFamily="34" charset="0"/>
              </a:rPr>
              <a:t>Double Brackets</a:t>
            </a:r>
            <a:endParaRPr lang="en-GB" sz="2300" dirty="0"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31959" y="3425648"/>
            <a:ext cx="617220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300" dirty="0" smtClean="0">
                <a:latin typeface="Trebuchet MS" panose="020B0603020202020204" pitchFamily="34" charset="0"/>
              </a:rPr>
              <a:t>AC method</a:t>
            </a:r>
            <a:endParaRPr lang="en-GB" sz="2300" dirty="0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31958" y="4853647"/>
            <a:ext cx="617220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300" dirty="0" smtClean="0">
                <a:latin typeface="Trebuchet MS" panose="020B0603020202020204" pitchFamily="34" charset="0"/>
              </a:rPr>
              <a:t>DOTS</a:t>
            </a:r>
            <a:endParaRPr lang="en-GB" sz="23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000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72680"/>
            <a:ext cx="8229600" cy="1143000"/>
          </a:xfrm>
        </p:spPr>
        <p:txBody>
          <a:bodyPr>
            <a:normAutofit/>
          </a:bodyPr>
          <a:lstStyle/>
          <a:p>
            <a:r>
              <a:rPr lang="en-GB" sz="6600" dirty="0">
                <a:latin typeface="Trebuchet MS" panose="020B0603020202020204" pitchFamily="34" charset="0"/>
              </a:rPr>
              <a:t>x</a:t>
            </a:r>
            <a:r>
              <a:rPr lang="en-GB" sz="6600" baseline="30000" dirty="0">
                <a:latin typeface="Trebuchet MS" panose="020B0603020202020204" pitchFamily="34" charset="0"/>
              </a:rPr>
              <a:t>2</a:t>
            </a:r>
            <a:r>
              <a:rPr lang="en-GB" sz="6600" dirty="0">
                <a:latin typeface="Trebuchet MS" panose="020B0603020202020204" pitchFamily="34" charset="0"/>
              </a:rPr>
              <a:t> - 3x - 18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8920" y="3944144"/>
            <a:ext cx="4546848" cy="2304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600" dirty="0">
                <a:solidFill>
                  <a:srgbClr val="C00000"/>
                </a:solidFill>
                <a:latin typeface="Trebuchet MS" panose="020B0603020202020204" pitchFamily="34" charset="0"/>
              </a:rPr>
              <a:t>Double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8200" y="2286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latin typeface="Trebuchet MS" panose="020B0603020202020204" pitchFamily="34" charset="0"/>
              </a:rPr>
              <a:t>Which factorising method would you use to factorise…</a:t>
            </a:r>
            <a:endParaRPr lang="en-GB" sz="3200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330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96480"/>
            <a:ext cx="8229600" cy="1143000"/>
          </a:xfrm>
        </p:spPr>
        <p:txBody>
          <a:bodyPr>
            <a:normAutofit/>
          </a:bodyPr>
          <a:lstStyle/>
          <a:p>
            <a:r>
              <a:rPr lang="en-GB" sz="6600" dirty="0">
                <a:latin typeface="Trebuchet MS" panose="020B0603020202020204" pitchFamily="34" charset="0"/>
              </a:rPr>
              <a:t>5x</a:t>
            </a:r>
            <a:r>
              <a:rPr lang="en-GB" sz="6600" baseline="30000" dirty="0">
                <a:latin typeface="Trebuchet MS" panose="020B0603020202020204" pitchFamily="34" charset="0"/>
              </a:rPr>
              <a:t>2</a:t>
            </a:r>
            <a:r>
              <a:rPr lang="en-GB" sz="6600" dirty="0">
                <a:latin typeface="Trebuchet MS" panose="020B0603020202020204" pitchFamily="34" charset="0"/>
              </a:rPr>
              <a:t> - 9x - 4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8952" y="3944144"/>
            <a:ext cx="4546848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600" dirty="0">
                <a:solidFill>
                  <a:srgbClr val="C00000"/>
                </a:solidFill>
                <a:latin typeface="Trebuchet MS" panose="020B0603020202020204" pitchFamily="34" charset="0"/>
              </a:rPr>
              <a:t>AC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8200" y="2286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latin typeface="Trebuchet MS" panose="020B0603020202020204" pitchFamily="34" charset="0"/>
              </a:rPr>
              <a:t>Which factorising method would you use to factorise…</a:t>
            </a:r>
            <a:endParaRPr lang="en-GB" sz="3200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693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96480"/>
            <a:ext cx="8229600" cy="1143000"/>
          </a:xfrm>
        </p:spPr>
        <p:txBody>
          <a:bodyPr>
            <a:normAutofit/>
          </a:bodyPr>
          <a:lstStyle/>
          <a:p>
            <a:r>
              <a:rPr lang="en-GB" sz="6600" dirty="0">
                <a:latin typeface="Trebuchet MS" panose="020B0603020202020204" pitchFamily="34" charset="0"/>
              </a:rPr>
              <a:t>6x</a:t>
            </a:r>
            <a:r>
              <a:rPr lang="en-GB" sz="6600" baseline="30000" dirty="0">
                <a:latin typeface="Trebuchet MS" panose="020B0603020202020204" pitchFamily="34" charset="0"/>
              </a:rPr>
              <a:t>2</a:t>
            </a:r>
            <a:r>
              <a:rPr lang="en-GB" sz="6600" dirty="0">
                <a:latin typeface="Trebuchet MS" panose="020B0603020202020204" pitchFamily="34" charset="0"/>
              </a:rPr>
              <a:t> - 9x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3944144"/>
            <a:ext cx="4546848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600" dirty="0">
                <a:solidFill>
                  <a:srgbClr val="C00000"/>
                </a:solidFill>
                <a:latin typeface="Trebuchet MS" panose="020B0603020202020204" pitchFamily="34" charset="0"/>
              </a:rPr>
              <a:t>Single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8200" y="2286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latin typeface="Trebuchet MS" panose="020B0603020202020204" pitchFamily="34" charset="0"/>
              </a:rPr>
              <a:t>Which factorising method would you use to factorise…</a:t>
            </a:r>
            <a:endParaRPr lang="en-GB" sz="3200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744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96480"/>
            <a:ext cx="8229600" cy="1143000"/>
          </a:xfrm>
        </p:spPr>
        <p:txBody>
          <a:bodyPr>
            <a:normAutofit/>
          </a:bodyPr>
          <a:lstStyle/>
          <a:p>
            <a:r>
              <a:rPr lang="en-GB" sz="6600" dirty="0">
                <a:latin typeface="Trebuchet MS" panose="020B0603020202020204" pitchFamily="34" charset="0"/>
              </a:rPr>
              <a:t>9ab – 3a + 12b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4020344"/>
            <a:ext cx="4546848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600" dirty="0">
                <a:solidFill>
                  <a:srgbClr val="C00000"/>
                </a:solidFill>
                <a:latin typeface="Trebuchet MS" panose="020B0603020202020204" pitchFamily="34" charset="0"/>
              </a:rPr>
              <a:t>Single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8200" y="2286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latin typeface="Trebuchet MS" panose="020B0603020202020204" pitchFamily="34" charset="0"/>
              </a:rPr>
              <a:t>Which factorising method would you use to factorise…</a:t>
            </a:r>
            <a:endParaRPr lang="en-GB" sz="3200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266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96480"/>
            <a:ext cx="8229600" cy="1143000"/>
          </a:xfrm>
        </p:spPr>
        <p:txBody>
          <a:bodyPr>
            <a:normAutofit/>
          </a:bodyPr>
          <a:lstStyle/>
          <a:p>
            <a:r>
              <a:rPr lang="en-GB" sz="6600" dirty="0">
                <a:latin typeface="Trebuchet MS" panose="020B0603020202020204" pitchFamily="34" charset="0"/>
              </a:rPr>
              <a:t>x</a:t>
            </a:r>
            <a:r>
              <a:rPr lang="en-GB" sz="6600" baseline="30000" dirty="0">
                <a:latin typeface="Trebuchet MS" panose="020B0603020202020204" pitchFamily="34" charset="0"/>
              </a:rPr>
              <a:t>2</a:t>
            </a:r>
            <a:r>
              <a:rPr lang="en-GB" sz="6600" dirty="0">
                <a:latin typeface="Trebuchet MS" panose="020B0603020202020204" pitchFamily="34" charset="0"/>
              </a:rPr>
              <a:t> - 25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4096544"/>
            <a:ext cx="4546848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600" dirty="0">
                <a:solidFill>
                  <a:srgbClr val="C00000"/>
                </a:solidFill>
                <a:latin typeface="Trebuchet MS" panose="020B0603020202020204" pitchFamily="34" charset="0"/>
              </a:rPr>
              <a:t>DOTS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8200" y="2286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latin typeface="Trebuchet MS" panose="020B0603020202020204" pitchFamily="34" charset="0"/>
              </a:rPr>
              <a:t>Which factorising method would you use to factorise…</a:t>
            </a:r>
            <a:endParaRPr lang="en-GB" sz="3200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14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96480"/>
            <a:ext cx="8229600" cy="1143000"/>
          </a:xfrm>
        </p:spPr>
        <p:txBody>
          <a:bodyPr>
            <a:normAutofit/>
          </a:bodyPr>
          <a:lstStyle/>
          <a:p>
            <a:r>
              <a:rPr lang="en-GB" sz="6600" dirty="0">
                <a:latin typeface="Trebuchet MS" panose="020B0603020202020204" pitchFamily="34" charset="0"/>
              </a:rPr>
              <a:t>x</a:t>
            </a:r>
            <a:r>
              <a:rPr lang="en-GB" sz="6600" baseline="30000" dirty="0">
                <a:latin typeface="Trebuchet MS" panose="020B0603020202020204" pitchFamily="34" charset="0"/>
              </a:rPr>
              <a:t>2</a:t>
            </a:r>
            <a:r>
              <a:rPr lang="en-GB" sz="6600" dirty="0">
                <a:latin typeface="Trebuchet MS" panose="020B0603020202020204" pitchFamily="34" charset="0"/>
              </a:rPr>
              <a:t> - 81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3867944"/>
            <a:ext cx="4546848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600" dirty="0">
                <a:solidFill>
                  <a:srgbClr val="C00000"/>
                </a:solidFill>
                <a:latin typeface="Trebuchet MS" panose="020B0603020202020204" pitchFamily="34" charset="0"/>
              </a:rPr>
              <a:t>DOTS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8200" y="2286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latin typeface="Trebuchet MS" panose="020B0603020202020204" pitchFamily="34" charset="0"/>
              </a:rPr>
              <a:t>Which factorising method would you use to factorise…</a:t>
            </a:r>
            <a:endParaRPr lang="en-GB" sz="3200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246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96480"/>
            <a:ext cx="8229600" cy="1143000"/>
          </a:xfrm>
        </p:spPr>
        <p:txBody>
          <a:bodyPr>
            <a:normAutofit/>
          </a:bodyPr>
          <a:lstStyle/>
          <a:p>
            <a:r>
              <a:rPr lang="en-GB" sz="6600" dirty="0">
                <a:latin typeface="Trebuchet MS" panose="020B0603020202020204" pitchFamily="34" charset="0"/>
              </a:rPr>
              <a:t>3x</a:t>
            </a:r>
            <a:r>
              <a:rPr lang="en-GB" sz="6600" baseline="30000" dirty="0">
                <a:latin typeface="Trebuchet MS" panose="020B0603020202020204" pitchFamily="34" charset="0"/>
              </a:rPr>
              <a:t>2</a:t>
            </a:r>
            <a:r>
              <a:rPr lang="en-GB" sz="6600" dirty="0">
                <a:latin typeface="Trebuchet MS" panose="020B0603020202020204" pitchFamily="34" charset="0"/>
              </a:rPr>
              <a:t> + x - 10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3867944"/>
            <a:ext cx="4546848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600" dirty="0">
                <a:solidFill>
                  <a:srgbClr val="C00000"/>
                </a:solidFill>
                <a:latin typeface="Trebuchet MS" panose="020B0603020202020204" pitchFamily="34" charset="0"/>
              </a:rPr>
              <a:t>AC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8200" y="2286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latin typeface="Trebuchet MS" panose="020B0603020202020204" pitchFamily="34" charset="0"/>
              </a:rPr>
              <a:t>Which factorising method would you use to factorise…</a:t>
            </a:r>
            <a:endParaRPr lang="en-GB" sz="3200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113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96480"/>
            <a:ext cx="8229600" cy="1143000"/>
          </a:xfrm>
        </p:spPr>
        <p:txBody>
          <a:bodyPr>
            <a:normAutofit/>
          </a:bodyPr>
          <a:lstStyle/>
          <a:p>
            <a:r>
              <a:rPr lang="en-GB" sz="6600" dirty="0">
                <a:latin typeface="Trebuchet MS" panose="020B0603020202020204" pitchFamily="34" charset="0"/>
              </a:rPr>
              <a:t>x</a:t>
            </a:r>
            <a:r>
              <a:rPr lang="en-GB" sz="6600" baseline="30000" dirty="0">
                <a:latin typeface="Trebuchet MS" panose="020B0603020202020204" pitchFamily="34" charset="0"/>
              </a:rPr>
              <a:t>2</a:t>
            </a:r>
            <a:r>
              <a:rPr lang="en-GB" sz="6600" dirty="0">
                <a:latin typeface="Trebuchet MS" panose="020B0603020202020204" pitchFamily="34" charset="0"/>
              </a:rPr>
              <a:t> - x - 6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0" y="3867944"/>
            <a:ext cx="4546848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600" dirty="0">
                <a:solidFill>
                  <a:srgbClr val="C00000"/>
                </a:solidFill>
                <a:latin typeface="Trebuchet MS" panose="020B0603020202020204" pitchFamily="34" charset="0"/>
              </a:rPr>
              <a:t>Double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8200" y="2286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latin typeface="Trebuchet MS" panose="020B0603020202020204" pitchFamily="34" charset="0"/>
              </a:rPr>
              <a:t>Which factorising method would you use to factorise…</a:t>
            </a:r>
            <a:endParaRPr lang="en-GB" sz="3200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481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96480"/>
            <a:ext cx="8229600" cy="1143000"/>
          </a:xfrm>
        </p:spPr>
        <p:txBody>
          <a:bodyPr>
            <a:normAutofit/>
          </a:bodyPr>
          <a:lstStyle/>
          <a:p>
            <a:r>
              <a:rPr lang="en-GB" sz="6600" dirty="0">
                <a:latin typeface="Trebuchet MS" panose="020B0603020202020204" pitchFamily="34" charset="0"/>
              </a:rPr>
              <a:t>x</a:t>
            </a:r>
            <a:r>
              <a:rPr lang="en-GB" sz="6600" baseline="30000" dirty="0">
                <a:latin typeface="Trebuchet MS" panose="020B0603020202020204" pitchFamily="34" charset="0"/>
              </a:rPr>
              <a:t>2</a:t>
            </a:r>
            <a:r>
              <a:rPr lang="en-GB" sz="6600" dirty="0">
                <a:latin typeface="Trebuchet MS" panose="020B0603020202020204" pitchFamily="34" charset="0"/>
              </a:rPr>
              <a:t> - 16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4020344"/>
            <a:ext cx="4546848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600" dirty="0">
                <a:solidFill>
                  <a:srgbClr val="C00000"/>
                </a:solidFill>
                <a:latin typeface="Trebuchet MS" panose="020B0603020202020204" pitchFamily="34" charset="0"/>
              </a:rPr>
              <a:t>DOTS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8200" y="2286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latin typeface="Trebuchet MS" panose="020B0603020202020204" pitchFamily="34" charset="0"/>
              </a:rPr>
              <a:t>Which factorising method would you use to factorise…</a:t>
            </a:r>
            <a:endParaRPr lang="en-GB" sz="3200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336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96480"/>
            <a:ext cx="8229600" cy="1143000"/>
          </a:xfrm>
        </p:spPr>
        <p:txBody>
          <a:bodyPr>
            <a:normAutofit/>
          </a:bodyPr>
          <a:lstStyle/>
          <a:p>
            <a:r>
              <a:rPr lang="en-GB" sz="6600" dirty="0">
                <a:latin typeface="Trebuchet MS" panose="020B0603020202020204" pitchFamily="34" charset="0"/>
              </a:rPr>
              <a:t>5a - 15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3944144"/>
            <a:ext cx="4546848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600" dirty="0">
                <a:solidFill>
                  <a:srgbClr val="C00000"/>
                </a:solidFill>
                <a:latin typeface="Trebuchet MS" panose="020B0603020202020204" pitchFamily="34" charset="0"/>
              </a:rPr>
              <a:t>Single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8200" y="2286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latin typeface="Trebuchet MS" panose="020B0603020202020204" pitchFamily="34" charset="0"/>
              </a:rPr>
              <a:t>Which factorising method would you use to factorise…</a:t>
            </a:r>
            <a:endParaRPr lang="en-GB" sz="3200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395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96480"/>
            <a:ext cx="8229600" cy="1143000"/>
          </a:xfrm>
        </p:spPr>
        <p:txBody>
          <a:bodyPr>
            <a:normAutofit/>
          </a:bodyPr>
          <a:lstStyle/>
          <a:p>
            <a:r>
              <a:rPr lang="en-GB" sz="6600" dirty="0">
                <a:latin typeface="Trebuchet MS" panose="020B0603020202020204" pitchFamily="34" charset="0"/>
              </a:rPr>
              <a:t>4x</a:t>
            </a:r>
            <a:r>
              <a:rPr lang="en-GB" sz="6600" baseline="30000" dirty="0">
                <a:latin typeface="Trebuchet MS" panose="020B0603020202020204" pitchFamily="34" charset="0"/>
              </a:rPr>
              <a:t>2</a:t>
            </a:r>
            <a:r>
              <a:rPr lang="en-GB" sz="6600" dirty="0">
                <a:latin typeface="Trebuchet MS" panose="020B0603020202020204" pitchFamily="34" charset="0"/>
              </a:rPr>
              <a:t> – 81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4020344"/>
            <a:ext cx="4546848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600" dirty="0">
                <a:solidFill>
                  <a:srgbClr val="C00000"/>
                </a:solidFill>
                <a:latin typeface="Trebuchet MS" panose="020B0603020202020204" pitchFamily="34" charset="0"/>
              </a:rPr>
              <a:t>DOTS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8200" y="2286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latin typeface="Trebuchet MS" panose="020B0603020202020204" pitchFamily="34" charset="0"/>
              </a:rPr>
              <a:t>Which factorising method would you use to factorise…</a:t>
            </a:r>
            <a:endParaRPr lang="en-GB" sz="3200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028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96480"/>
            <a:ext cx="8229600" cy="1143000"/>
          </a:xfrm>
        </p:spPr>
        <p:txBody>
          <a:bodyPr>
            <a:normAutofit/>
          </a:bodyPr>
          <a:lstStyle/>
          <a:p>
            <a:r>
              <a:rPr lang="en-GB" sz="6600" dirty="0">
                <a:latin typeface="Trebuchet MS" panose="020B0603020202020204" pitchFamily="34" charset="0"/>
              </a:rPr>
              <a:t>x</a:t>
            </a:r>
            <a:r>
              <a:rPr lang="en-GB" sz="6600" baseline="30000" dirty="0">
                <a:latin typeface="Trebuchet MS" panose="020B0603020202020204" pitchFamily="34" charset="0"/>
              </a:rPr>
              <a:t>2</a:t>
            </a:r>
            <a:r>
              <a:rPr lang="en-GB" sz="6600" dirty="0">
                <a:latin typeface="Trebuchet MS" panose="020B0603020202020204" pitchFamily="34" charset="0"/>
              </a:rPr>
              <a:t> + 5x + 4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4020344"/>
            <a:ext cx="4546848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600" dirty="0">
                <a:solidFill>
                  <a:srgbClr val="C00000"/>
                </a:solidFill>
                <a:latin typeface="Trebuchet MS" panose="020B0603020202020204" pitchFamily="34" charset="0"/>
              </a:rPr>
              <a:t>Double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8200" y="2286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latin typeface="Trebuchet MS" panose="020B0603020202020204" pitchFamily="34" charset="0"/>
              </a:rPr>
              <a:t>Which factorising method would you use to factorise…</a:t>
            </a:r>
            <a:endParaRPr lang="en-GB" sz="3200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259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Box 12"/>
          <p:cNvSpPr txBox="1">
            <a:spLocks noChangeArrowheads="1"/>
          </p:cNvSpPr>
          <p:nvPr/>
        </p:nvSpPr>
        <p:spPr bwMode="auto">
          <a:xfrm>
            <a:off x="287337" y="914400"/>
            <a:ext cx="8569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Which </a:t>
            </a:r>
            <a:r>
              <a:rPr lang="en-GB" altLang="en-US" sz="24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numbers will go in my wall?</a:t>
            </a:r>
            <a:endParaRPr lang="en-GB" altLang="en-US" sz="24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760537" y="2127258"/>
            <a:ext cx="8569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x</a:t>
            </a:r>
            <a:r>
              <a:rPr lang="en-GB" altLang="en-US" baseline="30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   +  11x   +  12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4746625" y="1835158"/>
            <a:ext cx="792162" cy="2921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6691312" y="1835158"/>
            <a:ext cx="790575" cy="2921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792197" y="1457333"/>
            <a:ext cx="6848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24</a:t>
            </a:r>
            <a:endParaRPr lang="en-GB" altLang="en-US" sz="2400" dirty="0">
              <a:latin typeface="Trebuchet MS" panose="020B0603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29445" t="51053" r="24093" b="13578"/>
          <a:stretch/>
        </p:blipFill>
        <p:spPr>
          <a:xfrm>
            <a:off x="193874" y="1981208"/>
            <a:ext cx="2852778" cy="27240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43000" y="2261680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24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6143" y="4040743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11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8175" y="3143584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+8</a:t>
            </a:r>
            <a:endParaRPr lang="en-GB" sz="24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07269" y="3134675"/>
            <a:ext cx="9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+3</a:t>
            </a:r>
            <a:endParaRPr lang="en-GB" sz="24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404054" y="3081489"/>
            <a:ext cx="18537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x</a:t>
            </a:r>
            <a:r>
              <a:rPr lang="en-GB" altLang="en-US" baseline="30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+ </a:t>
            </a:r>
            <a:r>
              <a:rPr lang="en-GB" altLang="en-US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8x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eft Brace 13"/>
          <p:cNvSpPr/>
          <p:nvPr/>
        </p:nvSpPr>
        <p:spPr>
          <a:xfrm rot="16200000">
            <a:off x="4087019" y="3301071"/>
            <a:ext cx="431800" cy="1157288"/>
          </a:xfrm>
          <a:prstGeom prst="leftBrace">
            <a:avLst>
              <a:gd name="adj1" fmla="val 3755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7" name="TextBox 12"/>
          <p:cNvSpPr txBox="1">
            <a:spLocks noChangeArrowheads="1"/>
          </p:cNvSpPr>
          <p:nvPr/>
        </p:nvSpPr>
        <p:spPr bwMode="auto">
          <a:xfrm>
            <a:off x="3124200" y="4044815"/>
            <a:ext cx="236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2x(x </a:t>
            </a: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+ 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4)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Left Brace 17"/>
          <p:cNvSpPr/>
          <p:nvPr/>
        </p:nvSpPr>
        <p:spPr>
          <a:xfrm rot="16200000">
            <a:off x="7646193" y="3333834"/>
            <a:ext cx="431800" cy="1157288"/>
          </a:xfrm>
          <a:prstGeom prst="leftBrace">
            <a:avLst>
              <a:gd name="adj1" fmla="val 3755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6551612" y="4019415"/>
            <a:ext cx="23637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 3(x </a:t>
            </a: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+ 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4)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1547811" y="208059"/>
            <a:ext cx="6048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AC Method Example</a:t>
            </a:r>
            <a:endParaRPr lang="en-GB" altLang="en-US" sz="20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858000" y="3081489"/>
            <a:ext cx="19986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solidFill>
                  <a:srgbClr val="FF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+ 3x  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+ 12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51660" y="4823199"/>
            <a:ext cx="686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What do you notice?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7" name="TextBox 12"/>
          <p:cNvSpPr txBox="1">
            <a:spLocks noChangeArrowheads="1"/>
          </p:cNvSpPr>
          <p:nvPr/>
        </p:nvSpPr>
        <p:spPr bwMode="auto">
          <a:xfrm>
            <a:off x="2885281" y="5392169"/>
            <a:ext cx="4514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(2x + 3)(x </a:t>
            </a:r>
            <a:r>
              <a:rPr lang="en-GB" altLang="en-US" dirty="0">
                <a:latin typeface="Trebuchet MS" panose="020B0603020202020204" pitchFamily="34" charset="0"/>
                <a:cs typeface="Arial" panose="020B0604020202020204" pitchFamily="34" charset="0"/>
              </a:rPr>
              <a:t>+ </a:t>
            </a:r>
            <a:r>
              <a:rPr lang="en-GB" altLang="en-US" dirty="0" smtClean="0">
                <a:latin typeface="Trebuchet MS" panose="020B0603020202020204" pitchFamily="34" charset="0"/>
                <a:cs typeface="Arial" panose="020B0604020202020204" pitchFamily="34" charset="0"/>
              </a:rPr>
              <a:t>4)</a:t>
            </a:r>
            <a:endParaRPr lang="en-GB" altLang="en-US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08943" y="5919652"/>
            <a:ext cx="686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Where have </a:t>
            </a:r>
            <a:r>
              <a:rPr lang="en-GB" sz="2400" dirty="0" smtClean="0">
                <a:latin typeface="Trebuchet MS" panose="020B0603020202020204" pitchFamily="34" charset="0"/>
              </a:rPr>
              <a:t>the </a:t>
            </a:r>
            <a:r>
              <a:rPr lang="en-GB" sz="2400" dirty="0" smtClean="0">
                <a:latin typeface="Trebuchet MS" panose="020B0603020202020204" pitchFamily="34" charset="0"/>
              </a:rPr>
              <a:t>2 brackets come from?</a:t>
            </a:r>
            <a:endParaRPr lang="en-GB" sz="24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977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" y="1255713"/>
            <a:ext cx="8803291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kern="0" dirty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Title: </a:t>
            </a:r>
            <a:r>
              <a:rPr lang="en-GB" sz="3200" kern="0" dirty="0" smtClean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+mj-cs"/>
              </a:rPr>
              <a:t>Factorising Practice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kern="0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sz="2800" dirty="0">
                <a:latin typeface="Trebuchet MS" panose="020B0603020202020204" pitchFamily="34" charset="0"/>
              </a:rPr>
              <a:t>You need to decide which type of factorising is required before factorising each expression. 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800" dirty="0">
              <a:latin typeface="Trebuchet MS" panose="020B0603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sz="2800" dirty="0">
                <a:latin typeface="Trebuchet MS" panose="020B0603020202020204" pitchFamily="34" charset="0"/>
              </a:rPr>
              <a:t>It will be one of the 4 you have </a:t>
            </a:r>
            <a:r>
              <a:rPr lang="en-GB" sz="2800" dirty="0" smtClean="0">
                <a:latin typeface="Trebuchet MS" panose="020B0603020202020204" pitchFamily="34" charset="0"/>
              </a:rPr>
              <a:t>seen.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800" dirty="0" smtClean="0">
                <a:latin typeface="Trebuchet MS" panose="020B0603020202020204" pitchFamily="34" charset="0"/>
              </a:rPr>
              <a:t>Show your working out for each question.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solidFill>
                  <a:srgbClr val="00B050"/>
                </a:solidFill>
                <a:latin typeface="Trebuchet MS" panose="020B0603020202020204" pitchFamily="34" charset="0"/>
              </a:rPr>
              <a:t>Check your solutions by multiplying out the brackets.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800" dirty="0">
              <a:latin typeface="Trebuchet MS" panose="020B0603020202020204" pitchFamily="34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kern="0" dirty="0">
              <a:solidFill>
                <a:schemeClr val="tx2"/>
              </a:solidFill>
              <a:latin typeface="Trebuchet MS" panose="020B0603020202020204" pitchFamily="34" charset="0"/>
              <a:ea typeface="+mj-ea"/>
              <a:cs typeface="+mj-cs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3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19400"/>
            <a:ext cx="89916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>
                <a:latin typeface="Trebuchet MS" panose="020B0603020202020204" pitchFamily="34" charset="0"/>
              </a:rPr>
              <a:t>By taking out a factor of 3 first, factorise </a:t>
            </a:r>
          </a:p>
          <a:p>
            <a:pPr marL="0" indent="0" algn="ctr">
              <a:buNone/>
            </a:pP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02609" y="1828800"/>
            <a:ext cx="38972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3600" dirty="0">
                <a:latin typeface="Trebuchet MS" panose="020B0603020202020204" pitchFamily="34" charset="0"/>
                <a:cs typeface="Arial" panose="020B0604020202020204" pitchFamily="34" charset="0"/>
              </a:rPr>
              <a:t>3x</a:t>
            </a:r>
            <a:r>
              <a:rPr lang="en-GB" altLang="en-US" sz="3600" baseline="30000" dirty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3600" dirty="0">
                <a:latin typeface="Trebuchet MS" panose="020B0603020202020204" pitchFamily="34" charset="0"/>
                <a:cs typeface="Arial" panose="020B0604020202020204" pitchFamily="34" charset="0"/>
              </a:rPr>
              <a:t>   +  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15x   </a:t>
            </a:r>
            <a:r>
              <a:rPr lang="en-GB" altLang="en-US" sz="3600" dirty="0">
                <a:latin typeface="Trebuchet MS" panose="020B0603020202020204" pitchFamily="34" charset="0"/>
                <a:cs typeface="Arial" panose="020B0604020202020204" pitchFamily="34" charset="0"/>
              </a:rPr>
              <a:t>+  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12</a:t>
            </a:r>
            <a:endParaRPr lang="en-GB" altLang="en-US" sz="36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5419" y="914400"/>
            <a:ext cx="8991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kern="0" dirty="0" smtClean="0">
                <a:latin typeface="Trebuchet MS" panose="020B0603020202020204" pitchFamily="34" charset="0"/>
              </a:rPr>
              <a:t>How could we make this expression easier to factorise?</a:t>
            </a:r>
            <a:endParaRPr lang="en-GB" sz="2800" kern="0" dirty="0">
              <a:latin typeface="Trebuchet MS" panose="020B0603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47492" y="3657600"/>
            <a:ext cx="40014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3600" dirty="0">
                <a:latin typeface="Trebuchet MS" panose="020B0603020202020204" pitchFamily="34" charset="0"/>
                <a:cs typeface="Arial" panose="020B0604020202020204" pitchFamily="34" charset="0"/>
              </a:rPr>
              <a:t>3x</a:t>
            </a:r>
            <a:r>
              <a:rPr lang="en-GB" altLang="en-US" sz="3600" baseline="30000" dirty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3600" dirty="0">
                <a:latin typeface="Trebuchet MS" panose="020B0603020202020204" pitchFamily="34" charset="0"/>
                <a:cs typeface="Arial" panose="020B0604020202020204" pitchFamily="34" charset="0"/>
              </a:rPr>
              <a:t>   +  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15x   </a:t>
            </a:r>
            <a:r>
              <a:rPr lang="en-GB" altLang="en-US" sz="3600" dirty="0">
                <a:latin typeface="Trebuchet MS" panose="020B0603020202020204" pitchFamily="34" charset="0"/>
                <a:cs typeface="Arial" panose="020B0604020202020204" pitchFamily="34" charset="0"/>
              </a:rPr>
              <a:t>+  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12</a:t>
            </a:r>
            <a:endParaRPr lang="en-GB" altLang="en-US" sz="36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71725" y="4846996"/>
            <a:ext cx="37529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3(x</a:t>
            </a:r>
            <a:r>
              <a:rPr lang="en-GB" altLang="en-US" sz="3600" baseline="30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  </a:t>
            </a:r>
            <a:r>
              <a:rPr lang="en-GB" altLang="en-US" sz="3600" dirty="0">
                <a:latin typeface="Trebuchet MS" panose="020B0603020202020204" pitchFamily="34" charset="0"/>
                <a:cs typeface="Arial" panose="020B0604020202020204" pitchFamily="34" charset="0"/>
              </a:rPr>
              <a:t>+  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5x   </a:t>
            </a:r>
            <a:r>
              <a:rPr lang="en-GB" altLang="en-US" sz="3600" dirty="0">
                <a:latin typeface="Trebuchet MS" panose="020B0603020202020204" pitchFamily="34" charset="0"/>
                <a:cs typeface="Arial" panose="020B0604020202020204" pitchFamily="34" charset="0"/>
              </a:rPr>
              <a:t>+  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4)</a:t>
            </a:r>
            <a:endParaRPr lang="en-GB" altLang="en-US" sz="36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24385" y="5867400"/>
            <a:ext cx="30476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3(x</a:t>
            </a:r>
            <a:r>
              <a:rPr lang="en-GB" altLang="en-US" sz="3600" baseline="30000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+ 4)(x + 1)</a:t>
            </a:r>
            <a:endParaRPr lang="en-GB" altLang="en-US" sz="36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69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38884" y="1219200"/>
            <a:ext cx="4448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1) 2x</a:t>
            </a:r>
            <a:r>
              <a:rPr lang="en-GB" altLang="en-US" sz="3600" baseline="30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  </a:t>
            </a:r>
            <a:r>
              <a:rPr lang="en-GB" altLang="en-US" sz="3600" dirty="0">
                <a:latin typeface="Trebuchet MS" panose="020B0603020202020204" pitchFamily="34" charset="0"/>
                <a:cs typeface="Arial" panose="020B0604020202020204" pitchFamily="34" charset="0"/>
              </a:rPr>
              <a:t>+  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18x   </a:t>
            </a:r>
            <a:r>
              <a:rPr lang="en-GB" altLang="en-US" sz="3600" dirty="0">
                <a:latin typeface="Trebuchet MS" panose="020B0603020202020204" pitchFamily="34" charset="0"/>
                <a:cs typeface="Arial" panose="020B0604020202020204" pitchFamily="34" charset="0"/>
              </a:rPr>
              <a:t>+  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36</a:t>
            </a:r>
            <a:endParaRPr lang="en-GB" altLang="en-US" sz="36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81000" y="228600"/>
            <a:ext cx="8991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600" kern="0" dirty="0" smtClean="0">
                <a:latin typeface="Trebuchet MS" panose="020B0603020202020204" pitchFamily="34" charset="0"/>
              </a:rPr>
              <a:t>By taking out a factor first, factorise the following:</a:t>
            </a:r>
            <a:endParaRPr lang="en-GB" sz="2600" kern="0" dirty="0">
              <a:latin typeface="Trebuchet MS" panose="020B0603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181600"/>
            <a:ext cx="8229600" cy="9445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Challenge: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93013" y="2554069"/>
            <a:ext cx="43765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2) 3x</a:t>
            </a:r>
            <a:r>
              <a:rPr lang="en-GB" altLang="en-US" sz="3600" baseline="30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  -  21x   </a:t>
            </a:r>
            <a:r>
              <a:rPr lang="en-GB" altLang="en-US" sz="3600" dirty="0">
                <a:latin typeface="Trebuchet MS" panose="020B0603020202020204" pitchFamily="34" charset="0"/>
                <a:cs typeface="Arial" panose="020B0604020202020204" pitchFamily="34" charset="0"/>
              </a:rPr>
              <a:t>+  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30</a:t>
            </a:r>
            <a:endParaRPr lang="en-GB" altLang="en-US" sz="36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50108" y="3773269"/>
            <a:ext cx="4062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3600" dirty="0">
                <a:latin typeface="Trebuchet MS" panose="020B0603020202020204" pitchFamily="34" charset="0"/>
                <a:cs typeface="Arial" panose="020B0604020202020204" pitchFamily="34" charset="0"/>
              </a:rPr>
              <a:t>3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) 4x</a:t>
            </a:r>
            <a:r>
              <a:rPr lang="en-GB" altLang="en-US" sz="3600" baseline="30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  -  4x   -  24</a:t>
            </a:r>
            <a:endParaRPr lang="en-GB" altLang="en-US" sz="36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23389" y="5978558"/>
            <a:ext cx="38972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12x</a:t>
            </a:r>
            <a:r>
              <a:rPr lang="en-GB" altLang="en-US" sz="3600" baseline="300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   </a:t>
            </a:r>
            <a:r>
              <a:rPr lang="en-GB" altLang="en-US" sz="3600" dirty="0">
                <a:latin typeface="Trebuchet MS" panose="020B0603020202020204" pitchFamily="34" charset="0"/>
                <a:cs typeface="Arial" panose="020B0604020202020204" pitchFamily="34" charset="0"/>
              </a:rPr>
              <a:t>+  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14x   </a:t>
            </a:r>
            <a:r>
              <a:rPr lang="en-GB" altLang="en-US" sz="3600" dirty="0">
                <a:latin typeface="Trebuchet MS" panose="020B0603020202020204" pitchFamily="34" charset="0"/>
                <a:cs typeface="Arial" panose="020B0604020202020204" pitchFamily="34" charset="0"/>
              </a:rPr>
              <a:t>+  </a:t>
            </a:r>
            <a:r>
              <a:rPr lang="en-GB" altLang="en-US" sz="36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4</a:t>
            </a:r>
            <a:endParaRPr lang="en-GB" altLang="en-US" sz="3600" dirty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93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1525</TotalTime>
  <Words>430</Words>
  <Application>Microsoft Office PowerPoint</Application>
  <PresentationFormat>On-screen Show (4:3)</PresentationFormat>
  <Paragraphs>87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1_Default Design</vt:lpstr>
      <vt:lpstr>Discuss:   What are the 4 different ways we can factorise an expression?</vt:lpstr>
      <vt:lpstr>PowerPoint Presentation</vt:lpstr>
      <vt:lpstr>x2 - 3x - 18</vt:lpstr>
      <vt:lpstr>5x2 - 9x - 4</vt:lpstr>
      <vt:lpstr>6x2 - 9x </vt:lpstr>
      <vt:lpstr>9ab – 3a + 12b </vt:lpstr>
      <vt:lpstr>x2 - 25 </vt:lpstr>
      <vt:lpstr>x2 - 81 </vt:lpstr>
      <vt:lpstr>3x2 + x - 10 </vt:lpstr>
      <vt:lpstr>x2 - x - 6 </vt:lpstr>
      <vt:lpstr>x2 - 16 </vt:lpstr>
      <vt:lpstr>5a - 15 </vt:lpstr>
      <vt:lpstr>4x2 – 81 </vt:lpstr>
      <vt:lpstr>x2 + 5x + 4 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Moss</dc:creator>
  <cp:lastModifiedBy>Warden, M</cp:lastModifiedBy>
  <cp:revision>191</cp:revision>
  <cp:lastPrinted>1601-01-01T00:00:00Z</cp:lastPrinted>
  <dcterms:created xsi:type="dcterms:W3CDTF">1601-01-01T00:00:00Z</dcterms:created>
  <dcterms:modified xsi:type="dcterms:W3CDTF">2017-09-15T18:13:44Z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