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tags/tag1.xml" ContentType="application/vnd.openxmlformats-officedocument.presentationml.tags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6"/>
  </p:notesMasterIdLst>
  <p:sldIdLst>
    <p:sldId id="258" r:id="rId2"/>
    <p:sldId id="276" r:id="rId3"/>
    <p:sldId id="261" r:id="rId4"/>
    <p:sldId id="273" r:id="rId5"/>
    <p:sldId id="274" r:id="rId6"/>
    <p:sldId id="275" r:id="rId7"/>
    <p:sldId id="262" r:id="rId8"/>
    <p:sldId id="277" r:id="rId9"/>
    <p:sldId id="278" r:id="rId10"/>
    <p:sldId id="266" r:id="rId11"/>
    <p:sldId id="282" r:id="rId12"/>
    <p:sldId id="267" r:id="rId13"/>
    <p:sldId id="283" r:id="rId14"/>
    <p:sldId id="269" r:id="rId15"/>
    <p:sldId id="284" r:id="rId16"/>
    <p:sldId id="285" r:id="rId17"/>
    <p:sldId id="286" r:id="rId18"/>
    <p:sldId id="265" r:id="rId19"/>
    <p:sldId id="270" r:id="rId20"/>
    <p:sldId id="279" r:id="rId21"/>
    <p:sldId id="280" r:id="rId22"/>
    <p:sldId id="281" r:id="rId23"/>
    <p:sldId id="272" r:id="rId24"/>
    <p:sldId id="271" r:id="rId25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0" d="100"/>
          <a:sy n="70" d="100"/>
        </p:scale>
        <p:origin x="-131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81EA5A-A128-437E-9985-33517EC1B396}" type="datetimeFigureOut">
              <a:rPr lang="en-GB" smtClean="0"/>
              <a:t>05/10/2017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C93273-9957-4EFE-ABAD-20BF40CBCCE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961200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C93273-9957-4EFE-ABAD-20BF40CBCCE0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243303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C93273-9957-4EFE-ABAD-20BF40CBCCE0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83874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C93273-9957-4EFE-ABAD-20BF40CBCCE0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3617518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C93273-9957-4EFE-ABAD-20BF40CBCCE0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110293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C93273-9957-4EFE-ABAD-20BF40CBCCE0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475142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C93273-9957-4EFE-ABAD-20BF40CBCCE0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447953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C93273-9957-4EFE-ABAD-20BF40CBCCE0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1888851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C93273-9957-4EFE-ABAD-20BF40CBCCE0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888779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C93273-9957-4EFE-ABAD-20BF40CBCCE0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6339437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C93273-9957-4EFE-ABAD-20BF40CBCCE0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805093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C93273-9957-4EFE-ABAD-20BF40CBCCE0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1686811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C93273-9957-4EFE-ABAD-20BF40CBCCE0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4744237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C93273-9957-4EFE-ABAD-20BF40CBCCE0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26362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C93273-9957-4EFE-ABAD-20BF40CBCCE0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3381521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C93273-9957-4EFE-ABAD-20BF40CBCCE0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439527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C93273-9957-4EFE-ABAD-20BF40CBCCE0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3879335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C93273-9957-4EFE-ABAD-20BF40CBCCE0}" type="slidenum">
              <a:rPr lang="en-GB" smtClean="0"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0042889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C93273-9957-4EFE-ABAD-20BF40CBCCE0}" type="slidenum">
              <a:rPr lang="en-GB" smtClean="0"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382497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C93273-9957-4EFE-ABAD-20BF40CBCCE0}" type="slidenum">
              <a:rPr lang="en-GB" smtClean="0"/>
              <a:t>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712734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C93273-9957-4EFE-ABAD-20BF40CBCCE0}" type="slidenum">
              <a:rPr lang="en-GB" smtClean="0"/>
              <a:t>22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547714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C93273-9957-4EFE-ABAD-20BF40CBCCE0}" type="slidenum">
              <a:rPr lang="en-GB" smtClean="0"/>
              <a:t>23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1628955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C93273-9957-4EFE-ABAD-20BF40CBCCE0}" type="slidenum">
              <a:rPr lang="en-GB" smtClean="0"/>
              <a:t>24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257994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D6A609-8187-4CB5-94D5-DF277E6A631B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919403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AB36EB-0382-43E4-8065-F0BE3325CA4D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25706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374A7B-D5CD-4124-A076-6B72649CE2FF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66125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0E1B3B-1198-4D0A-ACA6-E8D8D6AAE5C7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827426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D6C6AB-6310-4CFF-8091-02A786CBA96D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742526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B414F8-8348-4B19-8534-718A0CEFC94F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842159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4AE141-21D5-4281-9F22-3ED4745BE01C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90899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ABED02-69AC-4CF7-811D-519C9DAD1BE5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994974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en-GB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08215A-2683-4D40-93B3-1695D49E3676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133444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99CC74-8E89-4B12-AD9A-FD695D0919FB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633255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8543FF-A07B-429E-A3FE-1E5AB634DA45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33565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400" smtClean="0"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spcBef>
                <a:spcPct val="0"/>
              </a:spcBef>
              <a:defRPr sz="1400" smtClean="0"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400" smtClean="0"/>
            </a:lvl1pPr>
          </a:lstStyle>
          <a:p>
            <a:pPr>
              <a:defRPr/>
            </a:pPr>
            <a:fld id="{07CFB874-0697-4B5B-81B9-7325BB74ABC0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  <p:sp>
        <p:nvSpPr>
          <p:cNvPr id="12" name="Rectangle 7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rgbClr val="2D2D8A">
                <a:lumMod val="75000"/>
              </a:srgb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0" cap="none" spc="0" normalizeH="0" baseline="0" noProof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mic Sans MS" pitchFamily="66" charset="0"/>
              <a:cs typeface="Arial" charset="0"/>
            </a:endParaRPr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0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5465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3335" y="288206"/>
            <a:ext cx="8860665" cy="563450"/>
          </a:xfrm>
        </p:spPr>
        <p:txBody>
          <a:bodyPr/>
          <a:lstStyle/>
          <a:p>
            <a:pPr marL="0" indent="0" algn="ctr">
              <a:buNone/>
            </a:pPr>
            <a:r>
              <a:rPr lang="en-GB" sz="2800" dirty="0">
                <a:latin typeface="Trebuchet MS" panose="020B0603020202020204" pitchFamily="34" charset="0"/>
              </a:rPr>
              <a:t>Simplify the following …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l="1344" r="4865"/>
          <a:stretch/>
        </p:blipFill>
        <p:spPr>
          <a:xfrm>
            <a:off x="244700" y="966009"/>
            <a:ext cx="8506496" cy="1145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99738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r="6796"/>
          <a:stretch/>
        </p:blipFill>
        <p:spPr>
          <a:xfrm>
            <a:off x="244700" y="895617"/>
            <a:ext cx="8628845" cy="829077"/>
          </a:xfrm>
          <a:prstGeom prst="rect">
            <a:avLst/>
          </a:prstGeom>
        </p:spPr>
      </p:pic>
      <p:sp>
        <p:nvSpPr>
          <p:cNvPr id="6" name="Content Placeholder 2"/>
          <p:cNvSpPr txBox="1">
            <a:spLocks/>
          </p:cNvSpPr>
          <p:nvPr/>
        </p:nvSpPr>
        <p:spPr bwMode="auto">
          <a:xfrm>
            <a:off x="128787" y="279629"/>
            <a:ext cx="8860665" cy="563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buFontTx/>
              <a:buNone/>
            </a:pPr>
            <a:r>
              <a:rPr lang="en-GB" sz="2800" kern="0" dirty="0">
                <a:latin typeface="Trebuchet MS" panose="020B0603020202020204" pitchFamily="34" charset="0"/>
              </a:rPr>
              <a:t>Challenge …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18186" y="5975797"/>
            <a:ext cx="8145888" cy="369332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latin typeface="Trebuchet MS" panose="020B0603020202020204" pitchFamily="34" charset="0"/>
              </a:rPr>
              <a:t>Remember: Factorise the expressions </a:t>
            </a:r>
            <a:r>
              <a:rPr lang="en-GB" dirty="0" smtClean="0">
                <a:latin typeface="Trebuchet MS" panose="020B0603020202020204" pitchFamily="34" charset="0"/>
              </a:rPr>
              <a:t>if possible </a:t>
            </a:r>
            <a:r>
              <a:rPr lang="en-GB" i="1" dirty="0">
                <a:solidFill>
                  <a:srgbClr val="C00000"/>
                </a:solidFill>
                <a:latin typeface="Trebuchet MS" panose="020B0603020202020204" pitchFamily="34" charset="0"/>
              </a:rPr>
              <a:t>first</a:t>
            </a:r>
          </a:p>
        </p:txBody>
      </p:sp>
    </p:spTree>
    <p:extLst>
      <p:ext uri="{BB962C8B-B14F-4D97-AF65-F5344CB8AC3E}">
        <p14:creationId xmlns:p14="http://schemas.microsoft.com/office/powerpoint/2010/main" val="5031905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>
              <a:xfrm>
                <a:off x="1706320" y="0"/>
                <a:ext cx="8229600" cy="1143000"/>
              </a:xfrm>
            </p:spPr>
            <p:txBody>
              <a:bodyPr/>
              <a:lstStyle/>
              <a:p>
                <a:r>
                  <a:rPr lang="en-GB" sz="4000" dirty="0">
                    <a:latin typeface="Trebuchet MS" panose="020B0603020202020204" pitchFamily="34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40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num>
                      <m:den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7</m:t>
                        </m:r>
                      </m:den>
                    </m:f>
                    <m:r>
                      <a:rPr lang="en-GB" sz="40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</m:t>
                    </m:r>
                    <m:f>
                      <m:fPr>
                        <m:ctrlPr>
                          <a:rPr lang="en-GB" sz="4000" i="1" smtClean="0"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4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30</m:t>
                        </m:r>
                      </m:num>
                      <m:den>
                        <m:r>
                          <a:rPr lang="en-GB" sz="4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14</m:t>
                        </m:r>
                      </m:den>
                    </m:f>
                  </m:oMath>
                </a14:m>
                <a:endParaRPr lang="en-GB" sz="4000" dirty="0">
                  <a:latin typeface="Trebuchet MS" panose="020B0603020202020204" pitchFamily="34" charset="0"/>
                </a:endParaRPr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1706320" y="0"/>
                <a:ext cx="8229600" cy="1143000"/>
              </a:xfr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9975" y="6275672"/>
            <a:ext cx="8229600" cy="606387"/>
          </a:xfrm>
        </p:spPr>
        <p:txBody>
          <a:bodyPr/>
          <a:lstStyle/>
          <a:p>
            <a:pPr marL="0" indent="0" algn="ctr">
              <a:buNone/>
            </a:pPr>
            <a:r>
              <a:rPr lang="en-GB" sz="2800" dirty="0">
                <a:latin typeface="Trebuchet MS" panose="020B0603020202020204" pitchFamily="34" charset="0"/>
              </a:rPr>
              <a:t>Discuss: Do you agree with his method?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-184727" y="292154"/>
            <a:ext cx="70842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>
                <a:latin typeface="Trebuchet MS" panose="020B0603020202020204" pitchFamily="34" charset="0"/>
              </a:rPr>
              <a:t>John is calculating 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2635862" y="1506134"/>
            <a:ext cx="3917826" cy="4078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52036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>
              <a:xfrm>
                <a:off x="1706320" y="0"/>
                <a:ext cx="8229600" cy="1143000"/>
              </a:xfrm>
            </p:spPr>
            <p:txBody>
              <a:bodyPr/>
              <a:lstStyle/>
              <a:p>
                <a:r>
                  <a:rPr lang="en-GB" sz="4000" dirty="0">
                    <a:latin typeface="Trebuchet MS" panose="020B0603020202020204" pitchFamily="34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40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num>
                      <m:den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7</m:t>
                        </m:r>
                      </m:den>
                    </m:f>
                    <m:r>
                      <a:rPr lang="en-GB" sz="40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</m:t>
                    </m:r>
                    <m:f>
                      <m:fPr>
                        <m:ctrlPr>
                          <a:rPr lang="en-GB" sz="4000" i="1" smtClean="0"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4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30</m:t>
                        </m:r>
                      </m:num>
                      <m:den>
                        <m:r>
                          <a:rPr lang="en-GB" sz="4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14</m:t>
                        </m:r>
                      </m:den>
                    </m:f>
                  </m:oMath>
                </a14:m>
                <a:endParaRPr lang="en-GB" sz="4000" dirty="0">
                  <a:latin typeface="Trebuchet MS" panose="020B0603020202020204" pitchFamily="34" charset="0"/>
                </a:endParaRPr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1706320" y="0"/>
                <a:ext cx="8229600" cy="1143000"/>
              </a:xfr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9975" y="6275672"/>
            <a:ext cx="8229600" cy="606387"/>
          </a:xfrm>
        </p:spPr>
        <p:txBody>
          <a:bodyPr/>
          <a:lstStyle/>
          <a:p>
            <a:pPr marL="0" indent="0" algn="ctr">
              <a:buNone/>
            </a:pPr>
            <a:r>
              <a:rPr lang="en-GB" sz="2800" dirty="0">
                <a:latin typeface="Trebuchet MS" panose="020B0603020202020204" pitchFamily="34" charset="0"/>
              </a:rPr>
              <a:t>What has John forgotten to do?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-184727" y="292154"/>
            <a:ext cx="70842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>
                <a:latin typeface="Trebuchet MS" panose="020B0603020202020204" pitchFamily="34" charset="0"/>
              </a:rPr>
              <a:t>John is calculating 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2635862" y="1506134"/>
            <a:ext cx="3917826" cy="4078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91458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>
              <a:xfrm>
                <a:off x="1706320" y="0"/>
                <a:ext cx="8229600" cy="1143000"/>
              </a:xfrm>
            </p:spPr>
            <p:txBody>
              <a:bodyPr/>
              <a:lstStyle/>
              <a:p>
                <a:r>
                  <a:rPr lang="en-GB" sz="4000" dirty="0">
                    <a:latin typeface="Trebuchet MS" panose="020B0603020202020204" pitchFamily="34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40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num>
                      <m:den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7</m:t>
                        </m:r>
                      </m:den>
                    </m:f>
                    <m:r>
                      <a:rPr lang="en-GB" sz="40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</m:t>
                    </m:r>
                    <m:f>
                      <m:fPr>
                        <m:ctrlPr>
                          <a:rPr lang="en-GB" sz="4000" i="1" smtClean="0"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4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30</m:t>
                        </m:r>
                      </m:num>
                      <m:den>
                        <m:r>
                          <a:rPr lang="en-GB" sz="4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14</m:t>
                        </m:r>
                      </m:den>
                    </m:f>
                  </m:oMath>
                </a14:m>
                <a:endParaRPr lang="en-GB" sz="4000" dirty="0">
                  <a:latin typeface="Trebuchet MS" panose="020B0603020202020204" pitchFamily="34" charset="0"/>
                </a:endParaRPr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1706320" y="0"/>
                <a:ext cx="8229600" cy="1143000"/>
              </a:xfr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/>
          <p:cNvSpPr txBox="1"/>
          <p:nvPr/>
        </p:nvSpPr>
        <p:spPr>
          <a:xfrm>
            <a:off x="-184727" y="292154"/>
            <a:ext cx="70842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>
                <a:latin typeface="Trebuchet MS" panose="020B0603020202020204" pitchFamily="34" charset="0"/>
              </a:rPr>
              <a:t>John is calculating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itle 1"/>
              <p:cNvSpPr txBox="1">
                <a:spLocks/>
              </p:cNvSpPr>
              <p:nvPr/>
            </p:nvSpPr>
            <p:spPr bwMode="auto">
              <a:xfrm>
                <a:off x="241676" y="1470626"/>
                <a:ext cx="8229600" cy="114300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>
                <a:lvl1pPr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+mj-lt"/>
                    <a:ea typeface="+mj-ea"/>
                    <a:cs typeface="+mj-cs"/>
                  </a:defRPr>
                </a:lvl1pPr>
                <a:lvl2pPr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  <a:cs typeface="Arial" charset="0"/>
                  </a:defRPr>
                </a:lvl2pPr>
                <a:lvl3pPr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  <a:cs typeface="Arial" charset="0"/>
                  </a:defRPr>
                </a:lvl3pPr>
                <a:lvl4pPr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  <a:cs typeface="Arial" charset="0"/>
                  </a:defRPr>
                </a:lvl4pPr>
                <a:lvl5pPr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  <a:cs typeface="Arial" charset="0"/>
                  </a:defRPr>
                </a:lvl5pPr>
                <a:lvl6pPr marL="4572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  <a:cs typeface="Arial" charset="0"/>
                  </a:defRPr>
                </a:lvl6pPr>
                <a:lvl7pPr marL="9144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  <a:cs typeface="Arial" charset="0"/>
                  </a:defRPr>
                </a:lvl7pPr>
                <a:lvl8pPr marL="13716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  <a:cs typeface="Arial" charset="0"/>
                  </a:defRPr>
                </a:lvl8pPr>
                <a:lvl9pPr marL="18288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r>
                  <a:rPr lang="en-GB" sz="4000" kern="0" dirty="0">
                    <a:latin typeface="Trebuchet MS" panose="020B0603020202020204" pitchFamily="34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4000" i="1" kern="0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GB" sz="4000" i="1" kern="0" smtClean="0">
                            <a:latin typeface="Cambria Math" panose="02040503050406030204" pitchFamily="18" charset="0"/>
                          </a:rPr>
                          <m:t>5</m:t>
                        </m:r>
                      </m:num>
                      <m:den>
                        <m:r>
                          <a:rPr lang="en-GB" sz="4000" i="1" kern="0" smtClean="0">
                            <a:latin typeface="Cambria Math" panose="02040503050406030204" pitchFamily="18" charset="0"/>
                          </a:rPr>
                          <m:t>7</m:t>
                        </m:r>
                      </m:den>
                    </m:f>
                    <m:r>
                      <a:rPr lang="en-GB" sz="4000" i="1" kern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</m:t>
                    </m:r>
                    <m:f>
                      <m:fPr>
                        <m:ctrlPr>
                          <a:rPr lang="en-GB" sz="4000" i="1" kern="0" smtClean="0"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4000" i="1" kern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30</m:t>
                        </m:r>
                      </m:num>
                      <m:den>
                        <m:r>
                          <a:rPr lang="en-GB" sz="4000" i="1" kern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14</m:t>
                        </m:r>
                      </m:den>
                    </m:f>
                    <m:r>
                      <a:rPr lang="en-GB" sz="4000" b="0" i="1" kern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sz="4000" b="0" i="1" kern="0" smtClean="0"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4000" b="0" i="1" kern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5</m:t>
                        </m:r>
                      </m:num>
                      <m:den>
                        <m:r>
                          <a:rPr lang="en-GB" sz="4000" b="0" i="1" kern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7</m:t>
                        </m:r>
                      </m:den>
                    </m:f>
                    <m:r>
                      <a:rPr lang="en-GB" sz="4000" b="0" i="1" kern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f>
                      <m:fPr>
                        <m:ctrlPr>
                          <a:rPr lang="en-GB" sz="4000" b="0" i="1" kern="0" smtClean="0"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4000" b="0" i="1" kern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14</m:t>
                        </m:r>
                      </m:num>
                      <m:den>
                        <m:r>
                          <a:rPr lang="en-GB" sz="4000" b="0" i="1" kern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30</m:t>
                        </m:r>
                      </m:den>
                    </m:f>
                  </m:oMath>
                </a14:m>
                <a:endParaRPr lang="en-GB" sz="4000" b="0" kern="0" dirty="0">
                  <a:latin typeface="Trebuchet MS" panose="020B0603020202020204" pitchFamily="34" charset="0"/>
                  <a:ea typeface="Cambria Math" panose="02040503050406030204" pitchFamily="18" charset="0"/>
                </a:endParaRPr>
              </a:p>
              <a:p>
                <a:endParaRPr lang="en-GB" sz="4000" kern="0" dirty="0">
                  <a:latin typeface="Trebuchet MS" panose="020B0603020202020204" pitchFamily="34" charset="0"/>
                </a:endParaRPr>
              </a:p>
            </p:txBody>
          </p:sp>
        </mc:Choice>
        <mc:Fallback xmlns="">
          <p:sp>
            <p:nvSpPr>
              <p:cNvPr id="7" name="Title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41676" y="1470626"/>
                <a:ext cx="8229600" cy="1143000"/>
              </a:xfrm>
              <a:prstGeom prst="rect">
                <a:avLst/>
              </a:prstGeom>
              <a:blipFill>
                <a:blip r:embed="rId4"/>
                <a:stretch>
                  <a:fillRect t="-8511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0" y="2544139"/>
            <a:ext cx="9154914" cy="606387"/>
          </a:xfrm>
        </p:spPr>
        <p:txBody>
          <a:bodyPr/>
          <a:lstStyle/>
          <a:p>
            <a:pPr marL="0" indent="0" algn="ctr">
              <a:buNone/>
            </a:pPr>
            <a:r>
              <a:rPr lang="en-GB" sz="2800" dirty="0">
                <a:latin typeface="Trebuchet MS" panose="020B0603020202020204" pitchFamily="34" charset="0"/>
              </a:rPr>
              <a:t>What are the 3 ways in which John could complete his calculation?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553"/>
          <a:stretch/>
        </p:blipFill>
        <p:spPr>
          <a:xfrm>
            <a:off x="491933" y="3687428"/>
            <a:ext cx="1851176" cy="28800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66"/>
          <a:stretch/>
        </p:blipFill>
        <p:spPr>
          <a:xfrm>
            <a:off x="6551036" y="3687139"/>
            <a:ext cx="2053984" cy="28800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386"/>
          <a:stretch/>
        </p:blipFill>
        <p:spPr>
          <a:xfrm>
            <a:off x="3506947" y="3687428"/>
            <a:ext cx="2003718" cy="28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23293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>
              <a:xfrm>
                <a:off x="1706320" y="0"/>
                <a:ext cx="8229600" cy="1143000"/>
              </a:xfrm>
            </p:spPr>
            <p:txBody>
              <a:bodyPr/>
              <a:lstStyle/>
              <a:p>
                <a:r>
                  <a:rPr lang="en-GB" sz="4000" dirty="0">
                    <a:latin typeface="Trebuchet MS" panose="020B0603020202020204" pitchFamily="34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40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num>
                      <m:den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7</m:t>
                        </m:r>
                      </m:den>
                    </m:f>
                    <m:r>
                      <a:rPr lang="en-GB" sz="40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</m:t>
                    </m:r>
                    <m:f>
                      <m:fPr>
                        <m:ctrlPr>
                          <a:rPr lang="en-GB" sz="4000" i="1" smtClean="0"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4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30</m:t>
                        </m:r>
                      </m:num>
                      <m:den>
                        <m:r>
                          <a:rPr lang="en-GB" sz="4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14</m:t>
                        </m:r>
                      </m:den>
                    </m:f>
                  </m:oMath>
                </a14:m>
                <a:endParaRPr lang="en-GB" sz="4000" dirty="0">
                  <a:latin typeface="Trebuchet MS" panose="020B0603020202020204" pitchFamily="34" charset="0"/>
                </a:endParaRPr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1706320" y="0"/>
                <a:ext cx="8229600" cy="1143000"/>
              </a:xfr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/>
          <p:cNvSpPr txBox="1"/>
          <p:nvPr/>
        </p:nvSpPr>
        <p:spPr>
          <a:xfrm>
            <a:off x="-184727" y="292154"/>
            <a:ext cx="70842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>
                <a:latin typeface="Trebuchet MS" panose="020B0603020202020204" pitchFamily="34" charset="0"/>
              </a:rPr>
              <a:t>John is calculating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itle 1"/>
              <p:cNvSpPr txBox="1">
                <a:spLocks/>
              </p:cNvSpPr>
              <p:nvPr/>
            </p:nvSpPr>
            <p:spPr bwMode="auto">
              <a:xfrm>
                <a:off x="241676" y="1470626"/>
                <a:ext cx="8229600" cy="114300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>
                <a:lvl1pPr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+mj-lt"/>
                    <a:ea typeface="+mj-ea"/>
                    <a:cs typeface="+mj-cs"/>
                  </a:defRPr>
                </a:lvl1pPr>
                <a:lvl2pPr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  <a:cs typeface="Arial" charset="0"/>
                  </a:defRPr>
                </a:lvl2pPr>
                <a:lvl3pPr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  <a:cs typeface="Arial" charset="0"/>
                  </a:defRPr>
                </a:lvl3pPr>
                <a:lvl4pPr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  <a:cs typeface="Arial" charset="0"/>
                  </a:defRPr>
                </a:lvl4pPr>
                <a:lvl5pPr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  <a:cs typeface="Arial" charset="0"/>
                  </a:defRPr>
                </a:lvl5pPr>
                <a:lvl6pPr marL="4572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  <a:cs typeface="Arial" charset="0"/>
                  </a:defRPr>
                </a:lvl6pPr>
                <a:lvl7pPr marL="9144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  <a:cs typeface="Arial" charset="0"/>
                  </a:defRPr>
                </a:lvl7pPr>
                <a:lvl8pPr marL="13716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  <a:cs typeface="Arial" charset="0"/>
                  </a:defRPr>
                </a:lvl8pPr>
                <a:lvl9pPr marL="18288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r>
                  <a:rPr lang="en-GB" sz="4000" kern="0" dirty="0">
                    <a:latin typeface="Trebuchet MS" panose="020B0603020202020204" pitchFamily="34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4000" i="1" kern="0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GB" sz="4000" i="1" kern="0" smtClean="0">
                            <a:latin typeface="Cambria Math" panose="02040503050406030204" pitchFamily="18" charset="0"/>
                          </a:rPr>
                          <m:t>5</m:t>
                        </m:r>
                      </m:num>
                      <m:den>
                        <m:r>
                          <a:rPr lang="en-GB" sz="4000" i="1" kern="0" smtClean="0">
                            <a:latin typeface="Cambria Math" panose="02040503050406030204" pitchFamily="18" charset="0"/>
                          </a:rPr>
                          <m:t>7</m:t>
                        </m:r>
                      </m:den>
                    </m:f>
                    <m:r>
                      <a:rPr lang="en-GB" sz="4000" i="1" kern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</m:t>
                    </m:r>
                    <m:f>
                      <m:fPr>
                        <m:ctrlPr>
                          <a:rPr lang="en-GB" sz="4000" i="1" kern="0" smtClean="0"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4000" i="1" kern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30</m:t>
                        </m:r>
                      </m:num>
                      <m:den>
                        <m:r>
                          <a:rPr lang="en-GB" sz="4000" i="1" kern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14</m:t>
                        </m:r>
                      </m:den>
                    </m:f>
                    <m:r>
                      <a:rPr lang="en-GB" sz="4000" b="0" i="1" kern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sz="4000" b="0" i="1" kern="0" smtClean="0"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4000" b="0" i="1" kern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5</m:t>
                        </m:r>
                      </m:num>
                      <m:den>
                        <m:r>
                          <a:rPr lang="en-GB" sz="4000" b="0" i="1" kern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7</m:t>
                        </m:r>
                      </m:den>
                    </m:f>
                    <m:r>
                      <a:rPr lang="en-GB" sz="4000" b="0" i="1" kern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f>
                      <m:fPr>
                        <m:ctrlPr>
                          <a:rPr lang="en-GB" sz="4000" b="0" i="1" kern="0" smtClean="0"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4000" b="0" i="1" kern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14</m:t>
                        </m:r>
                      </m:num>
                      <m:den>
                        <m:r>
                          <a:rPr lang="en-GB" sz="4000" b="0" i="1" kern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30</m:t>
                        </m:r>
                      </m:den>
                    </m:f>
                  </m:oMath>
                </a14:m>
                <a:endParaRPr lang="en-GB" sz="4000" b="0" kern="0" dirty="0">
                  <a:latin typeface="Trebuchet MS" panose="020B0603020202020204" pitchFamily="34" charset="0"/>
                  <a:ea typeface="Cambria Math" panose="02040503050406030204" pitchFamily="18" charset="0"/>
                </a:endParaRPr>
              </a:p>
              <a:p>
                <a:endParaRPr lang="en-GB" sz="4000" kern="0" dirty="0">
                  <a:latin typeface="Trebuchet MS" panose="020B0603020202020204" pitchFamily="34" charset="0"/>
                </a:endParaRPr>
              </a:p>
            </p:txBody>
          </p:sp>
        </mc:Choice>
        <mc:Fallback xmlns="">
          <p:sp>
            <p:nvSpPr>
              <p:cNvPr id="7" name="Title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41676" y="1470626"/>
                <a:ext cx="8229600" cy="1143000"/>
              </a:xfrm>
              <a:prstGeom prst="rect">
                <a:avLst/>
              </a:prstGeom>
              <a:blipFill>
                <a:blip r:embed="rId4"/>
                <a:stretch>
                  <a:fillRect t="-8511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-10914" y="5966962"/>
            <a:ext cx="9154914" cy="606387"/>
          </a:xfrm>
        </p:spPr>
        <p:txBody>
          <a:bodyPr/>
          <a:lstStyle/>
          <a:p>
            <a:pPr marL="0" indent="0" algn="ctr">
              <a:buNone/>
            </a:pPr>
            <a:r>
              <a:rPr lang="en-GB" sz="2800" dirty="0">
                <a:latin typeface="Trebuchet MS" panose="020B0603020202020204" pitchFamily="34" charset="0"/>
              </a:rPr>
              <a:t>Which of the 3 methods is most efficient?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553"/>
          <a:stretch/>
        </p:blipFill>
        <p:spPr>
          <a:xfrm>
            <a:off x="599865" y="2632804"/>
            <a:ext cx="1851176" cy="28800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66"/>
          <a:stretch/>
        </p:blipFill>
        <p:spPr>
          <a:xfrm>
            <a:off x="6658968" y="2632515"/>
            <a:ext cx="2053984" cy="28800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386"/>
          <a:stretch/>
        </p:blipFill>
        <p:spPr>
          <a:xfrm>
            <a:off x="3614879" y="2632804"/>
            <a:ext cx="2003718" cy="28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86512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>
              <a:xfrm>
                <a:off x="457200" y="505800"/>
                <a:ext cx="8229600" cy="1876760"/>
              </a:xfrm>
            </p:spPr>
            <p:txBody>
              <a:bodyPr/>
              <a:lstStyle/>
              <a:p>
                <a:r>
                  <a:rPr lang="en-GB" sz="3200" dirty="0">
                    <a:latin typeface="Trebuchet MS" panose="020B0603020202020204" pitchFamily="34" charset="0"/>
                  </a:rPr>
                  <a:t>How is this calculation different?</a:t>
                </a:r>
                <a:br>
                  <a:rPr lang="en-GB" sz="3200" dirty="0">
                    <a:latin typeface="Trebuchet MS" panose="020B0603020202020204" pitchFamily="34" charset="0"/>
                  </a:rPr>
                </a:br>
                <a:r>
                  <a:rPr lang="en-GB" sz="3200" dirty="0">
                    <a:latin typeface="Trebuchet MS" panose="020B0603020202020204" pitchFamily="34" charset="0"/>
                  </a:rPr>
                  <a:t/>
                </a:r>
                <a:br>
                  <a:rPr lang="en-GB" sz="3200" dirty="0">
                    <a:latin typeface="Trebuchet MS" panose="020B0603020202020204" pitchFamily="34" charset="0"/>
                  </a:rPr>
                </a:br>
                <a:r>
                  <a:rPr lang="en-GB" sz="3200" dirty="0">
                    <a:latin typeface="Trebuchet MS" panose="020B0603020202020204" pitchFamily="34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32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GB" sz="3200" b="0" i="1" smtClean="0">
                            <a:latin typeface="Cambria Math" panose="02040503050406030204" pitchFamily="18" charset="0"/>
                          </a:rPr>
                          <m:t>5</m:t>
                        </m:r>
                        <m:r>
                          <a:rPr lang="en-GB" sz="32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num>
                      <m:den>
                        <m:r>
                          <a:rPr lang="en-GB" sz="3200" b="0" i="1" smtClean="0">
                            <a:latin typeface="Cambria Math" panose="02040503050406030204" pitchFamily="18" charset="0"/>
                          </a:rPr>
                          <m:t>7</m:t>
                        </m:r>
                      </m:den>
                    </m:f>
                    <m:r>
                      <a:rPr lang="en-GB" sz="32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</m:t>
                    </m:r>
                    <m:f>
                      <m:fPr>
                        <m:ctrlPr>
                          <a:rPr lang="en-GB" sz="3200" i="1" smtClean="0"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3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30</m:t>
                        </m:r>
                      </m:num>
                      <m:den>
                        <m:r>
                          <a:rPr lang="en-GB" sz="3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14</m:t>
                        </m:r>
                      </m:den>
                    </m:f>
                  </m:oMath>
                </a14:m>
                <a:endParaRPr lang="en-GB" sz="3200" dirty="0">
                  <a:latin typeface="Trebuchet MS" panose="020B0603020202020204" pitchFamily="34" charset="0"/>
                </a:endParaRPr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457200" y="505800"/>
                <a:ext cx="8229600" cy="1876760"/>
              </a:xfrm>
              <a:blipFill>
                <a:blip r:embed="rId3"/>
                <a:stretch>
                  <a:fillRect t="-129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66B60034-8269-4455-9675-8B8964457FA3}"/>
              </a:ext>
            </a:extLst>
          </p:cNvPr>
          <p:cNvSpPr/>
          <p:nvPr/>
        </p:nvSpPr>
        <p:spPr>
          <a:xfrm>
            <a:off x="239697" y="2967335"/>
            <a:ext cx="866460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3200" dirty="0">
                <a:latin typeface="Trebuchet MS" panose="020B0603020202020204" pitchFamily="34" charset="0"/>
              </a:rPr>
              <a:t>How should John attempt to answer this calculation?</a:t>
            </a:r>
            <a:br>
              <a:rPr lang="en-GB" sz="3200" dirty="0">
                <a:latin typeface="Trebuchet MS" panose="020B0603020202020204" pitchFamily="34" charset="0"/>
              </a:rPr>
            </a:br>
            <a:endParaRPr lang="en-GB" sz="3200" dirty="0">
              <a:latin typeface="Trebuchet MS" panose="020B0603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xmlns="" id="{B8545C25-069C-419D-A396-70EAE088A82C}"/>
                  </a:ext>
                </a:extLst>
              </p:cNvPr>
              <p:cNvSpPr/>
              <p:nvPr/>
            </p:nvSpPr>
            <p:spPr>
              <a:xfrm>
                <a:off x="3808221" y="5403704"/>
                <a:ext cx="1684692" cy="79842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sz="3200" dirty="0">
                    <a:latin typeface="Trebuchet MS" panose="020B0603020202020204" pitchFamily="34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32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3200" i="1">
                            <a:latin typeface="Cambria Math" panose="02040503050406030204" pitchFamily="18" charset="0"/>
                          </a:rPr>
                          <m:t>5</m:t>
                        </m:r>
                        <m:r>
                          <a:rPr lang="en-GB" sz="3200" i="1">
                            <a:latin typeface="Cambria Math" panose="02040503050406030204" pitchFamily="18" charset="0"/>
                          </a:rPr>
                          <m:t>𝑥</m:t>
                        </m:r>
                      </m:num>
                      <m:den>
                        <m:r>
                          <a:rPr lang="en-GB" sz="3200" i="1">
                            <a:latin typeface="Cambria Math" panose="02040503050406030204" pitchFamily="18" charset="0"/>
                          </a:rPr>
                          <m:t>7</m:t>
                        </m:r>
                      </m:den>
                    </m:f>
                    <m:r>
                      <a:rPr lang="en-GB" sz="32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</m:t>
                    </m:r>
                    <m:f>
                      <m:fPr>
                        <m:ctrlPr>
                          <a:rPr lang="en-GB" sz="3200" i="1"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3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30</m:t>
                        </m:r>
                      </m:num>
                      <m:den>
                        <m:r>
                          <a:rPr lang="en-GB" sz="32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14</m:t>
                        </m:r>
                        <m:r>
                          <a:rPr lang="en-GB" sz="32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den>
                    </m:f>
                  </m:oMath>
                </a14:m>
                <a:endParaRPr lang="en-GB" sz="3200" dirty="0">
                  <a:latin typeface="Trebuchet MS" panose="020B0603020202020204" pitchFamily="34" charset="0"/>
                </a:endParaRPr>
              </a:p>
            </p:txBody>
          </p:sp>
        </mc:Choice>
        <mc:Fallback xmlns="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B8545C25-069C-419D-A396-70EAE088A82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08221" y="5403704"/>
                <a:ext cx="1684692" cy="79842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9D5A817B-0405-4D23-9630-8368271BA367}"/>
              </a:ext>
            </a:extLst>
          </p:cNvPr>
          <p:cNvSpPr/>
          <p:nvPr/>
        </p:nvSpPr>
        <p:spPr>
          <a:xfrm>
            <a:off x="415918" y="4536995"/>
            <a:ext cx="866460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3200" dirty="0">
                <a:latin typeface="Trebuchet MS" panose="020B0603020202020204" pitchFamily="34" charset="0"/>
              </a:rPr>
              <a:t>What about this one?</a:t>
            </a:r>
          </a:p>
        </p:txBody>
      </p:sp>
    </p:spTree>
    <p:extLst>
      <p:ext uri="{BB962C8B-B14F-4D97-AF65-F5344CB8AC3E}">
        <p14:creationId xmlns:p14="http://schemas.microsoft.com/office/powerpoint/2010/main" val="16153717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765BE16-E2A9-428F-9574-A486728D05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3695" y="235341"/>
            <a:ext cx="8229600" cy="1143000"/>
          </a:xfrm>
        </p:spPr>
        <p:txBody>
          <a:bodyPr/>
          <a:lstStyle/>
          <a:p>
            <a:r>
              <a:rPr lang="en-GB" sz="2800" dirty="0">
                <a:latin typeface="Trebuchet MS" panose="020B0603020202020204" pitchFamily="34" charset="0"/>
              </a:rPr>
              <a:t>On your whiteboards, complete the calculations and find out what John will be able to cancel each time?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xmlns="" id="{D5FE76FF-2E9F-4C64-A4B6-F73CE1C84468}"/>
                  </a:ext>
                </a:extLst>
              </p:cNvPr>
              <p:cNvSpPr/>
              <p:nvPr/>
            </p:nvSpPr>
            <p:spPr>
              <a:xfrm>
                <a:off x="673695" y="2021825"/>
                <a:ext cx="1500347" cy="79650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sz="3200" dirty="0">
                    <a:latin typeface="Trebuchet MS" panose="020B0603020202020204" pitchFamily="34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32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3200" i="1">
                            <a:latin typeface="Cambria Math" panose="02040503050406030204" pitchFamily="18" charset="0"/>
                          </a:rPr>
                          <m:t>5</m:t>
                        </m:r>
                        <m:r>
                          <a:rPr lang="en-GB" sz="3200" i="1">
                            <a:latin typeface="Cambria Math" panose="02040503050406030204" pitchFamily="18" charset="0"/>
                          </a:rPr>
                          <m:t>𝑥</m:t>
                        </m:r>
                      </m:num>
                      <m:den>
                        <m:r>
                          <a:rPr lang="en-GB" sz="3200" i="1">
                            <a:latin typeface="Cambria Math" panose="02040503050406030204" pitchFamily="18" charset="0"/>
                          </a:rPr>
                          <m:t>7</m:t>
                        </m:r>
                      </m:den>
                    </m:f>
                    <m:r>
                      <a:rPr lang="en-GB" sz="32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</m:t>
                    </m:r>
                    <m:f>
                      <m:fPr>
                        <m:ctrlPr>
                          <a:rPr lang="en-GB" sz="3200" i="1"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32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30</m:t>
                        </m:r>
                      </m:num>
                      <m:den>
                        <m:r>
                          <a:rPr lang="en-GB" sz="32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14</m:t>
                        </m:r>
                      </m:den>
                    </m:f>
                  </m:oMath>
                </a14:m>
                <a:endParaRPr lang="en-GB" sz="3200" dirty="0"/>
              </a:p>
            </p:txBody>
          </p:sp>
        </mc:Choice>
        <mc:Fallback xmlns="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D5FE76FF-2E9F-4C64-A4B6-F73CE1C8446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3695" y="2021825"/>
                <a:ext cx="1500347" cy="79650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xmlns="" id="{E8358164-BDC7-4C53-A625-0937D5DF4A88}"/>
                  </a:ext>
                </a:extLst>
              </p:cNvPr>
              <p:cNvSpPr/>
              <p:nvPr/>
            </p:nvSpPr>
            <p:spPr>
              <a:xfrm>
                <a:off x="3907040" y="2021825"/>
                <a:ext cx="1491049" cy="81810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4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5</m:t>
                          </m:r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7</m:t>
                          </m:r>
                        </m:den>
                      </m:f>
                      <m:r>
                        <a:rPr lang="en-GB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</m:t>
                      </m:r>
                      <m:f>
                        <m:fPr>
                          <m:ctrlPr>
                            <a:rPr lang="en-GB" sz="2400" i="1">
                              <a:latin typeface="Cambria Math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30</m:t>
                          </m:r>
                        </m:num>
                        <m:den>
                          <m: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14</m:t>
                          </m:r>
                          <m: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E8358164-BDC7-4C53-A625-0937D5DF4A8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07040" y="2021825"/>
                <a:ext cx="1491049" cy="81810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xmlns="" id="{153879F7-BF12-421B-9208-7272F8DA3942}"/>
                  </a:ext>
                </a:extLst>
              </p:cNvPr>
              <p:cNvSpPr/>
              <p:nvPr/>
            </p:nvSpPr>
            <p:spPr>
              <a:xfrm>
                <a:off x="6627235" y="2021825"/>
                <a:ext cx="1848839" cy="79842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sz="3200" dirty="0">
                    <a:latin typeface="Trebuchet MS" panose="020B0603020202020204" pitchFamily="34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32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3200" i="1">
                            <a:latin typeface="Cambria Math" panose="02040503050406030204" pitchFamily="18" charset="0"/>
                          </a:rPr>
                          <m:t>5</m:t>
                        </m:r>
                        <m:r>
                          <a:rPr lang="en-GB" sz="3200" i="1">
                            <a:latin typeface="Cambria Math" panose="02040503050406030204" pitchFamily="18" charset="0"/>
                          </a:rPr>
                          <m:t>𝑥</m:t>
                        </m:r>
                      </m:num>
                      <m:den>
                        <m:r>
                          <a:rPr lang="en-GB" sz="3200" i="1">
                            <a:latin typeface="Cambria Math" panose="02040503050406030204" pitchFamily="18" charset="0"/>
                          </a:rPr>
                          <m:t>7</m:t>
                        </m:r>
                        <m:sSup>
                          <m:sSupPr>
                            <m:ctrlPr>
                              <a:rPr lang="en-GB" sz="3200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GB" sz="32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GB" sz="32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  <m:r>
                      <a:rPr lang="en-GB" sz="32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</m:t>
                    </m:r>
                    <m:f>
                      <m:fPr>
                        <m:ctrlPr>
                          <a:rPr lang="en-GB" sz="3200" i="1"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3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30</m:t>
                        </m:r>
                      </m:num>
                      <m:den>
                        <m:r>
                          <a:rPr lang="en-GB" sz="32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14</m:t>
                        </m:r>
                        <m:r>
                          <a:rPr lang="en-GB" sz="32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den>
                    </m:f>
                  </m:oMath>
                </a14:m>
                <a:endParaRPr lang="en-GB" sz="3200" dirty="0"/>
              </a:p>
            </p:txBody>
          </p:sp>
        </mc:Choice>
        <mc:Fallback xmlns="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153879F7-BF12-421B-9208-7272F8DA394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27235" y="2021825"/>
                <a:ext cx="1848839" cy="79842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5F246FAC-715F-4193-B2CC-7563130211E4}"/>
              </a:ext>
            </a:extLst>
          </p:cNvPr>
          <p:cNvSpPr/>
          <p:nvPr/>
        </p:nvSpPr>
        <p:spPr bwMode="auto">
          <a:xfrm>
            <a:off x="159795" y="1877858"/>
            <a:ext cx="2790000" cy="4700495"/>
          </a:xfrm>
          <a:prstGeom prst="rect">
            <a:avLst/>
          </a:prstGeom>
          <a:noFill/>
          <a:ln w="381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1F1A844C-9AD4-4B17-8040-2AC5969513AD}"/>
              </a:ext>
            </a:extLst>
          </p:cNvPr>
          <p:cNvSpPr/>
          <p:nvPr/>
        </p:nvSpPr>
        <p:spPr bwMode="auto">
          <a:xfrm>
            <a:off x="3159505" y="1877858"/>
            <a:ext cx="2790000" cy="4700495"/>
          </a:xfrm>
          <a:prstGeom prst="rect">
            <a:avLst/>
          </a:prstGeom>
          <a:noFill/>
          <a:ln w="381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809C33A7-7E40-4814-A08B-FDA37DEBECB6}"/>
              </a:ext>
            </a:extLst>
          </p:cNvPr>
          <p:cNvSpPr/>
          <p:nvPr/>
        </p:nvSpPr>
        <p:spPr bwMode="auto">
          <a:xfrm>
            <a:off x="6156655" y="1877857"/>
            <a:ext cx="2790000" cy="4700495"/>
          </a:xfrm>
          <a:prstGeom prst="rect">
            <a:avLst/>
          </a:prstGeom>
          <a:noFill/>
          <a:ln w="381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60918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7505" y="-111729"/>
            <a:ext cx="8229600" cy="1143000"/>
          </a:xfrm>
        </p:spPr>
        <p:txBody>
          <a:bodyPr/>
          <a:lstStyle/>
          <a:p>
            <a:r>
              <a:rPr lang="en-GB" dirty="0">
                <a:latin typeface="Trebuchet MS" panose="020B0603020202020204" pitchFamily="34" charset="0"/>
              </a:rPr>
              <a:t>On your whiteboards 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6378" y="1600200"/>
            <a:ext cx="8894618" cy="4525963"/>
          </a:xfrm>
        </p:spPr>
        <p:txBody>
          <a:bodyPr/>
          <a:lstStyle/>
          <a:p>
            <a:pPr marL="0" indent="0" algn="ctr">
              <a:buNone/>
            </a:pPr>
            <a:r>
              <a:rPr lang="en-GB" dirty="0">
                <a:latin typeface="Trebuchet MS" panose="020B0603020202020204" pitchFamily="34" charset="0"/>
              </a:rPr>
              <a:t>Express the following as a single fraction</a:t>
            </a:r>
          </a:p>
          <a:p>
            <a:pPr marL="0" indent="0" algn="ctr">
              <a:buNone/>
            </a:pPr>
            <a:endParaRPr lang="en-GB" dirty="0">
              <a:latin typeface="Trebuchet MS" panose="020B0603020202020204" pitchFamily="34" charset="0"/>
            </a:endParaRPr>
          </a:p>
          <a:p>
            <a:pPr marL="0" indent="0" algn="ctr">
              <a:buNone/>
            </a:pPr>
            <a:r>
              <a:rPr lang="en-GB" dirty="0">
                <a:solidFill>
                  <a:srgbClr val="C00000"/>
                </a:solidFill>
                <a:latin typeface="Trebuchet MS" panose="020B0603020202020204" pitchFamily="34" charset="0"/>
              </a:rPr>
              <a:t>Remember:</a:t>
            </a:r>
          </a:p>
          <a:p>
            <a:pPr marL="0" indent="0" algn="ctr">
              <a:buNone/>
            </a:pPr>
            <a:endParaRPr lang="en-GB" dirty="0">
              <a:solidFill>
                <a:srgbClr val="C00000"/>
              </a:solidFill>
              <a:latin typeface="Trebuchet MS" panose="020B0603020202020204" pitchFamily="34" charset="0"/>
            </a:endParaRPr>
          </a:p>
          <a:p>
            <a:pPr marL="0" indent="0" algn="ctr">
              <a:buNone/>
            </a:pPr>
            <a:r>
              <a:rPr lang="en-GB" dirty="0">
                <a:solidFill>
                  <a:srgbClr val="C00000"/>
                </a:solidFill>
                <a:latin typeface="Trebuchet MS" panose="020B0603020202020204" pitchFamily="34" charset="0"/>
              </a:rPr>
              <a:t>Once you have changed it to a multiplication</a:t>
            </a:r>
          </a:p>
          <a:p>
            <a:pPr marL="0" indent="0" algn="ctr">
              <a:buNone/>
            </a:pPr>
            <a:endParaRPr lang="en-GB" dirty="0">
              <a:solidFill>
                <a:srgbClr val="C00000"/>
              </a:solidFill>
              <a:latin typeface="Trebuchet MS" panose="020B0603020202020204" pitchFamily="34" charset="0"/>
            </a:endParaRPr>
          </a:p>
          <a:p>
            <a:pPr algn="ctr"/>
            <a:r>
              <a:rPr lang="en-GB" dirty="0">
                <a:latin typeface="Trebuchet MS" panose="020B0603020202020204" pitchFamily="34" charset="0"/>
              </a:rPr>
              <a:t>Cancel where possible</a:t>
            </a:r>
          </a:p>
          <a:p>
            <a:pPr marL="0" indent="0" algn="ctr">
              <a:buNone/>
            </a:pPr>
            <a:endParaRPr lang="en-GB" dirty="0">
              <a:latin typeface="Trebuchet MS" panose="020B0603020202020204" pitchFamily="34" charset="0"/>
            </a:endParaRPr>
          </a:p>
          <a:p>
            <a:pPr marL="0" indent="0" algn="ctr">
              <a:buNone/>
            </a:pPr>
            <a:endParaRPr lang="en-GB" i="1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23476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3245476" y="1278403"/>
                <a:ext cx="2160976" cy="124264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36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3600" b="0" i="1" smtClean="0">
                              <a:latin typeface="Cambria Math" panose="02040503050406030204" pitchFamily="18" charset="0"/>
                            </a:rPr>
                            <m:t>7</m:t>
                          </m:r>
                        </m:num>
                        <m:den>
                          <m:r>
                            <a:rPr lang="en-GB" sz="3600" b="0" i="1" smtClean="0">
                              <a:latin typeface="Cambria Math" panose="02040503050406030204" pitchFamily="18" charset="0"/>
                            </a:rPr>
                            <m:t>10</m:t>
                          </m:r>
                          <m:r>
                            <a:rPr lang="en-GB" sz="3600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den>
                      </m:f>
                      <m:r>
                        <a:rPr lang="en-GB" sz="3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</m:t>
                      </m:r>
                      <m:f>
                        <m:fPr>
                          <m:ctrlPr>
                            <a:rPr lang="en-GB" sz="3600" i="1">
                              <a:latin typeface="Cambria Math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  <m:r>
                            <a:rPr lang="en-GB" sz="3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𝑓</m:t>
                          </m:r>
                        </m:num>
                        <m:den>
                          <m:r>
                            <a:rPr lang="en-GB" sz="3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8</m:t>
                          </m:r>
                        </m:den>
                      </m:f>
                    </m:oMath>
                  </m:oMathPara>
                </a14:m>
                <a:endParaRPr lang="en-GB" sz="3600" dirty="0">
                  <a:latin typeface="Trebuchet MS" panose="020B0603020202020204" pitchFamily="34" charset="0"/>
                </a:endParaRPr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45476" y="1278403"/>
                <a:ext cx="2160976" cy="124264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ectangle 5"/>
          <p:cNvSpPr/>
          <p:nvPr/>
        </p:nvSpPr>
        <p:spPr>
          <a:xfrm>
            <a:off x="1154542" y="246726"/>
            <a:ext cx="634284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en-GB" sz="3200" dirty="0">
                <a:latin typeface="Trebuchet MS" panose="020B0603020202020204" pitchFamily="34" charset="0"/>
              </a:rPr>
              <a:t>Express as a single fraction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xmlns="" id="{ABF56553-C759-4596-8108-57F55B8BC700}"/>
                  </a:ext>
                </a:extLst>
              </p:cNvPr>
              <p:cNvSpPr/>
              <p:nvPr/>
            </p:nvSpPr>
            <p:spPr>
              <a:xfrm>
                <a:off x="3939414" y="3854407"/>
                <a:ext cx="1330108" cy="123027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3600" i="1" smtClean="0">
                              <a:solidFill>
                                <a:srgbClr val="92D05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3600" b="0" i="1" smtClean="0">
                              <a:solidFill>
                                <a:srgbClr val="92D050"/>
                              </a:solidFill>
                              <a:latin typeface="Cambria Math" panose="02040503050406030204" pitchFamily="18" charset="0"/>
                            </a:rPr>
                            <m:t>28</m:t>
                          </m:r>
                        </m:num>
                        <m:den>
                          <m:r>
                            <a:rPr lang="en-GB" sz="3600" b="0" i="1" smtClean="0">
                              <a:solidFill>
                                <a:srgbClr val="92D050"/>
                              </a:solidFill>
                              <a:latin typeface="Cambria Math" panose="02040503050406030204" pitchFamily="18" charset="0"/>
                            </a:rPr>
                            <m:t>25</m:t>
                          </m:r>
                          <m:sSup>
                            <m:sSupPr>
                              <m:ctrlPr>
                                <a:rPr lang="en-GB" sz="3600" b="0" i="1" smtClean="0">
                                  <a:solidFill>
                                    <a:srgbClr val="92D050"/>
                                  </a:solidFill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GB" sz="3600" b="0" i="1" smtClean="0">
                                  <a:solidFill>
                                    <a:srgbClr val="92D050"/>
                                  </a:solidFill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p>
                              <m:r>
                                <a:rPr lang="en-GB" sz="3600" b="0" i="1" smtClean="0">
                                  <a:solidFill>
                                    <a:srgbClr val="92D05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GB" sz="3600" dirty="0">
                  <a:solidFill>
                    <a:srgbClr val="92D050"/>
                  </a:solidFill>
                  <a:latin typeface="Trebuchet MS" panose="020B0603020202020204" pitchFamily="34" charset="0"/>
                </a:endParaRPr>
              </a:p>
            </p:txBody>
          </p:sp>
        </mc:Choice>
        <mc:Fallback xmlns="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ABF56553-C759-4596-8108-57F55B8BC70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39414" y="3854407"/>
                <a:ext cx="1330108" cy="123027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771163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3245476" y="1278403"/>
                <a:ext cx="2172198" cy="123027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36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3600" b="0" i="1" smtClean="0">
                              <a:latin typeface="Cambria Math" panose="02040503050406030204" pitchFamily="18" charset="0"/>
                            </a:rPr>
                            <m:t>7</m:t>
                          </m:r>
                        </m:num>
                        <m:den>
                          <m:r>
                            <a:rPr lang="en-GB" sz="3600" b="0" i="1" smtClean="0">
                              <a:latin typeface="Cambria Math" panose="02040503050406030204" pitchFamily="18" charset="0"/>
                            </a:rPr>
                            <m:t>10</m:t>
                          </m:r>
                          <m:r>
                            <a:rPr lang="en-GB" sz="3600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den>
                      </m:f>
                      <m:r>
                        <a:rPr lang="en-GB" sz="3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</m:t>
                      </m:r>
                      <m:f>
                        <m:fPr>
                          <m:ctrlPr>
                            <a:rPr lang="en-GB" sz="3600" i="1">
                              <a:latin typeface="Cambria Math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6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8</m:t>
                          </m:r>
                        </m:num>
                        <m:den>
                          <m:r>
                            <a:rPr lang="en-GB" sz="3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  <m:r>
                            <a:rPr lang="en-GB" sz="3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𝑓</m:t>
                          </m:r>
                        </m:den>
                      </m:f>
                    </m:oMath>
                  </m:oMathPara>
                </a14:m>
                <a:endParaRPr lang="en-GB" sz="3600" dirty="0">
                  <a:latin typeface="Trebuchet MS" panose="020B0603020202020204" pitchFamily="34" charset="0"/>
                </a:endParaRPr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45476" y="1278403"/>
                <a:ext cx="2172198" cy="123027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ectangle 5"/>
          <p:cNvSpPr/>
          <p:nvPr/>
        </p:nvSpPr>
        <p:spPr>
          <a:xfrm>
            <a:off x="1154542" y="246726"/>
            <a:ext cx="634284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en-GB" sz="3200" dirty="0">
                <a:latin typeface="Trebuchet MS" panose="020B0603020202020204" pitchFamily="34" charset="0"/>
              </a:rPr>
              <a:t>Express as a single fraction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xmlns="" id="{ABF56553-C759-4596-8108-57F55B8BC700}"/>
                  </a:ext>
                </a:extLst>
              </p:cNvPr>
              <p:cNvSpPr/>
              <p:nvPr/>
            </p:nvSpPr>
            <p:spPr>
              <a:xfrm>
                <a:off x="3909022" y="3872162"/>
                <a:ext cx="833883" cy="112947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3600" i="1" smtClean="0">
                              <a:solidFill>
                                <a:srgbClr val="92D05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3600" b="0" i="1" smtClean="0">
                              <a:solidFill>
                                <a:srgbClr val="92D050"/>
                              </a:solidFill>
                              <a:latin typeface="Cambria Math" panose="02040503050406030204" pitchFamily="18" charset="0"/>
                            </a:rPr>
                            <m:t>7</m:t>
                          </m:r>
                        </m:num>
                        <m:den>
                          <m:r>
                            <a:rPr lang="en-GB" sz="3600" b="0" i="1" smtClean="0">
                              <a:solidFill>
                                <a:srgbClr val="92D050"/>
                              </a:solidFill>
                              <a:latin typeface="Cambria Math" panose="02040503050406030204" pitchFamily="18" charset="0"/>
                            </a:rPr>
                            <m:t>16</m:t>
                          </m:r>
                        </m:den>
                      </m:f>
                    </m:oMath>
                  </m:oMathPara>
                </a14:m>
                <a:endParaRPr lang="en-GB" sz="3600" dirty="0">
                  <a:solidFill>
                    <a:srgbClr val="92D050"/>
                  </a:solidFill>
                  <a:latin typeface="Trebuchet MS" panose="020B0603020202020204" pitchFamily="34" charset="0"/>
                </a:endParaRPr>
              </a:p>
            </p:txBody>
          </p:sp>
        </mc:Choice>
        <mc:Fallback xmlns="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ABF56553-C759-4596-8108-57F55B8BC70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09022" y="3872162"/>
                <a:ext cx="833883" cy="112947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241221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3445690" y="1278403"/>
                <a:ext cx="1760547" cy="11331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36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3600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  <m:r>
                            <a:rPr lang="en-GB" sz="36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num>
                        <m:den>
                          <m:r>
                            <a:rPr lang="en-GB" sz="36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  <m:r>
                        <a:rPr lang="en-GB" sz="3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</m:t>
                      </m:r>
                      <m:f>
                        <m:fPr>
                          <m:ctrlPr>
                            <a:rPr lang="en-GB" sz="3600" i="1">
                              <a:latin typeface="Cambria Math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6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GB" sz="3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  <m:r>
                            <a:rPr lang="en-GB" sz="3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</m:oMath>
                  </m:oMathPara>
                </a14:m>
                <a:endParaRPr lang="en-GB" sz="3600" dirty="0">
                  <a:latin typeface="Trebuchet MS" panose="020B0603020202020204" pitchFamily="34" charset="0"/>
                </a:endParaRPr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45690" y="1278403"/>
                <a:ext cx="1760547" cy="113313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ectangle 5"/>
          <p:cNvSpPr/>
          <p:nvPr/>
        </p:nvSpPr>
        <p:spPr>
          <a:xfrm>
            <a:off x="1154542" y="246726"/>
            <a:ext cx="634284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en-GB" sz="3200" dirty="0">
                <a:latin typeface="Trebuchet MS" panose="020B0603020202020204" pitchFamily="34" charset="0"/>
              </a:rPr>
              <a:t>Express as a single fraction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xmlns="" id="{65D25C1B-5BB9-417C-BED5-3FC641D2A4BB}"/>
                  </a:ext>
                </a:extLst>
              </p:cNvPr>
              <p:cNvSpPr/>
              <p:nvPr/>
            </p:nvSpPr>
            <p:spPr>
              <a:xfrm>
                <a:off x="3939414" y="3854407"/>
                <a:ext cx="1002454" cy="120391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3600" i="1" smtClean="0">
                              <a:solidFill>
                                <a:srgbClr val="92D05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3600" b="0" i="1" smtClean="0">
                              <a:solidFill>
                                <a:srgbClr val="92D050"/>
                              </a:solidFill>
                              <a:latin typeface="Cambria Math" panose="02040503050406030204" pitchFamily="18" charset="0"/>
                            </a:rPr>
                            <m:t>8</m:t>
                          </m:r>
                          <m:sSup>
                            <m:sSupPr>
                              <m:ctrlPr>
                                <a:rPr lang="en-GB" sz="3600" b="0" i="1" smtClean="0">
                                  <a:solidFill>
                                    <a:srgbClr val="92D050"/>
                                  </a:solidFill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GB" sz="3600" b="0" i="1" smtClean="0">
                                  <a:solidFill>
                                    <a:srgbClr val="92D05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p>
                              <m:r>
                                <a:rPr lang="en-GB" sz="3600" b="0" i="1" smtClean="0">
                                  <a:solidFill>
                                    <a:srgbClr val="92D05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GB" sz="3600" b="0" i="1" smtClean="0">
                              <a:solidFill>
                                <a:srgbClr val="92D05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GB" sz="3600" dirty="0">
                  <a:solidFill>
                    <a:srgbClr val="92D050"/>
                  </a:solidFill>
                  <a:latin typeface="Trebuchet MS" panose="020B0603020202020204" pitchFamily="34" charset="0"/>
                </a:endParaRPr>
              </a:p>
            </p:txBody>
          </p:sp>
        </mc:Choice>
        <mc:Fallback xmlns="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65D25C1B-5BB9-417C-BED5-3FC641D2A4B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39414" y="3854407"/>
                <a:ext cx="1002454" cy="120391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005441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3445690" y="1278403"/>
                <a:ext cx="1760547" cy="11331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36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3600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  <m:r>
                            <a:rPr lang="en-GB" sz="36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num>
                        <m:den>
                          <m:r>
                            <a:rPr lang="en-GB" sz="36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  <m:r>
                        <a:rPr lang="en-GB" sz="3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</m:t>
                      </m:r>
                      <m:f>
                        <m:fPr>
                          <m:ctrlPr>
                            <a:rPr lang="en-GB" sz="3600" i="1">
                              <a:latin typeface="Cambria Math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  <m:r>
                            <a:rPr lang="en-GB" sz="3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num>
                        <m:den>
                          <m:r>
                            <a:rPr lang="en-GB" sz="3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GB" sz="3600" dirty="0">
                  <a:latin typeface="Trebuchet MS" panose="020B0603020202020204" pitchFamily="34" charset="0"/>
                </a:endParaRPr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45690" y="1278403"/>
                <a:ext cx="1760547" cy="113313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ectangle 5"/>
          <p:cNvSpPr/>
          <p:nvPr/>
        </p:nvSpPr>
        <p:spPr>
          <a:xfrm>
            <a:off x="1154542" y="246726"/>
            <a:ext cx="634284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en-GB" sz="3200" dirty="0">
                <a:latin typeface="Trebuchet MS" panose="020B0603020202020204" pitchFamily="34" charset="0"/>
              </a:rPr>
              <a:t>Express as a single fraction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xmlns="" id="{65D25C1B-5BB9-417C-BED5-3FC641D2A4BB}"/>
                  </a:ext>
                </a:extLst>
              </p:cNvPr>
              <p:cNvSpPr/>
              <p:nvPr/>
            </p:nvSpPr>
            <p:spPr>
              <a:xfrm>
                <a:off x="3939414" y="3854407"/>
                <a:ext cx="833883" cy="113306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3600" i="1" smtClean="0">
                              <a:solidFill>
                                <a:srgbClr val="92D05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3600" b="0" i="1" smtClean="0">
                              <a:solidFill>
                                <a:srgbClr val="92D050"/>
                              </a:solidFill>
                              <a:latin typeface="Cambria Math" panose="02040503050406030204" pitchFamily="18" charset="0"/>
                            </a:rPr>
                            <m:t>9</m:t>
                          </m:r>
                        </m:num>
                        <m:den>
                          <m:r>
                            <a:rPr lang="en-GB" sz="3600" b="0" i="1" smtClean="0">
                              <a:solidFill>
                                <a:srgbClr val="92D050"/>
                              </a:solidFill>
                              <a:latin typeface="Cambria Math" panose="02040503050406030204" pitchFamily="18" charset="0"/>
                            </a:rPr>
                            <m:t>10</m:t>
                          </m:r>
                        </m:den>
                      </m:f>
                    </m:oMath>
                  </m:oMathPara>
                </a14:m>
                <a:endParaRPr lang="en-GB" sz="3600" dirty="0">
                  <a:solidFill>
                    <a:srgbClr val="92D050"/>
                  </a:solidFill>
                  <a:latin typeface="Trebuchet MS" panose="020B0603020202020204" pitchFamily="34" charset="0"/>
                </a:endParaRPr>
              </a:p>
            </p:txBody>
          </p:sp>
        </mc:Choice>
        <mc:Fallback xmlns="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65D25C1B-5BB9-417C-BED5-3FC641D2A4B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39414" y="3854407"/>
                <a:ext cx="833883" cy="113306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209394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3373748" y="1296158"/>
                <a:ext cx="1904432" cy="122777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36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3600" b="0" i="1" smtClean="0">
                              <a:latin typeface="Cambria Math" panose="02040503050406030204" pitchFamily="18" charset="0"/>
                            </a:rPr>
                            <m:t>9</m:t>
                          </m:r>
                        </m:num>
                        <m:den>
                          <m:r>
                            <a:rPr lang="en-GB" sz="3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GB" sz="36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den>
                      </m:f>
                      <m:r>
                        <a:rPr lang="en-GB" sz="3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</m:t>
                      </m:r>
                      <m:f>
                        <m:fPr>
                          <m:ctrlPr>
                            <a:rPr lang="en-GB" sz="3600" i="1">
                              <a:latin typeface="Cambria Math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15</m:t>
                          </m:r>
                        </m:num>
                        <m:den>
                          <m:r>
                            <a:rPr lang="en-GB" sz="3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  <m:r>
                            <a:rPr lang="en-GB" sz="3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</m:t>
                          </m:r>
                        </m:den>
                      </m:f>
                    </m:oMath>
                  </m:oMathPara>
                </a14:m>
                <a:endParaRPr lang="en-GB" sz="3600" dirty="0">
                  <a:latin typeface="Trebuchet MS" panose="020B0603020202020204" pitchFamily="34" charset="0"/>
                </a:endParaRPr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73748" y="1296158"/>
                <a:ext cx="1904432" cy="122777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ectangle 5"/>
          <p:cNvSpPr/>
          <p:nvPr/>
        </p:nvSpPr>
        <p:spPr>
          <a:xfrm>
            <a:off x="1154542" y="246726"/>
            <a:ext cx="634284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en-GB" sz="3200" dirty="0">
                <a:latin typeface="Trebuchet MS" panose="020B0603020202020204" pitchFamily="34" charset="0"/>
              </a:rPr>
              <a:t>Express as a single fraction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xmlns="" id="{EAD9E3CD-7CCE-4285-B24E-33D1A99DAB13}"/>
                  </a:ext>
                </a:extLst>
              </p:cNvPr>
              <p:cNvSpPr/>
              <p:nvPr/>
            </p:nvSpPr>
            <p:spPr>
              <a:xfrm>
                <a:off x="4143601" y="3747874"/>
                <a:ext cx="579005" cy="113306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3600" i="1" smtClean="0">
                              <a:solidFill>
                                <a:srgbClr val="92D05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3600" b="0" i="1" smtClean="0">
                              <a:solidFill>
                                <a:srgbClr val="92D05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GB" sz="3600" b="0" i="1" smtClean="0">
                              <a:solidFill>
                                <a:srgbClr val="92D05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GB" sz="3600" dirty="0">
                  <a:solidFill>
                    <a:srgbClr val="92D050"/>
                  </a:solidFill>
                  <a:latin typeface="Trebuchet MS" panose="020B0603020202020204" pitchFamily="34" charset="0"/>
                </a:endParaRPr>
              </a:p>
            </p:txBody>
          </p:sp>
        </mc:Choice>
        <mc:Fallback xmlns="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EAD9E3CD-7CCE-4285-B24E-33D1A99DAB1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43601" y="3747874"/>
                <a:ext cx="579005" cy="113306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2691100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3373748" y="1296158"/>
                <a:ext cx="1904432" cy="122777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36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3600" b="0" i="1" smtClean="0">
                              <a:latin typeface="Cambria Math" panose="02040503050406030204" pitchFamily="18" charset="0"/>
                            </a:rPr>
                            <m:t>9</m:t>
                          </m:r>
                        </m:num>
                        <m:den>
                          <m:r>
                            <a:rPr lang="en-GB" sz="3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GB" sz="36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den>
                      </m:f>
                      <m:r>
                        <a:rPr lang="en-GB" sz="3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</m:t>
                      </m:r>
                      <m:f>
                        <m:fPr>
                          <m:ctrlPr>
                            <a:rPr lang="en-GB" sz="3600" i="1">
                              <a:latin typeface="Cambria Math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  <m:r>
                            <a:rPr lang="en-GB" sz="3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</m:t>
                          </m:r>
                        </m:num>
                        <m:den>
                          <m:r>
                            <a:rPr lang="en-GB" sz="3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15</m:t>
                          </m:r>
                        </m:den>
                      </m:f>
                    </m:oMath>
                  </m:oMathPara>
                </a14:m>
                <a:endParaRPr lang="en-GB" sz="3600" dirty="0">
                  <a:latin typeface="Trebuchet MS" panose="020B0603020202020204" pitchFamily="34" charset="0"/>
                </a:endParaRPr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73748" y="1296158"/>
                <a:ext cx="1904432" cy="122777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ectangle 5"/>
          <p:cNvSpPr/>
          <p:nvPr/>
        </p:nvSpPr>
        <p:spPr>
          <a:xfrm>
            <a:off x="1154542" y="246726"/>
            <a:ext cx="634284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en-GB" sz="3200" dirty="0">
                <a:latin typeface="Trebuchet MS" panose="020B0603020202020204" pitchFamily="34" charset="0"/>
              </a:rPr>
              <a:t>Express as a single fraction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xmlns="" id="{EAD9E3CD-7CCE-4285-B24E-33D1A99DAB13}"/>
                  </a:ext>
                </a:extLst>
              </p:cNvPr>
              <p:cNvSpPr/>
              <p:nvPr/>
            </p:nvSpPr>
            <p:spPr>
              <a:xfrm>
                <a:off x="3781584" y="3659097"/>
                <a:ext cx="1088760" cy="123905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3600" i="1" smtClean="0">
                              <a:solidFill>
                                <a:srgbClr val="92D05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3600" b="0" i="1" smtClean="0">
                              <a:solidFill>
                                <a:srgbClr val="92D050"/>
                              </a:solidFill>
                              <a:latin typeface="Cambria Math" panose="02040503050406030204" pitchFamily="18" charset="0"/>
                            </a:rPr>
                            <m:t>135</m:t>
                          </m:r>
                        </m:num>
                        <m:den>
                          <m:r>
                            <a:rPr lang="en-GB" sz="3600" b="0" i="1" smtClean="0">
                              <a:solidFill>
                                <a:srgbClr val="92D05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  <m:sSup>
                            <m:sSupPr>
                              <m:ctrlPr>
                                <a:rPr lang="en-GB" sz="3600" b="0" i="1" smtClean="0">
                                  <a:solidFill>
                                    <a:srgbClr val="92D050"/>
                                  </a:solidFill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GB" sz="3600" b="0" i="1" smtClean="0">
                                  <a:solidFill>
                                    <a:srgbClr val="92D05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en-GB" sz="3600" b="0" i="1" smtClean="0">
                                  <a:solidFill>
                                    <a:srgbClr val="92D05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GB" sz="3600" dirty="0">
                  <a:solidFill>
                    <a:srgbClr val="92D050"/>
                  </a:solidFill>
                  <a:latin typeface="Trebuchet MS" panose="020B0603020202020204" pitchFamily="34" charset="0"/>
                </a:endParaRPr>
              </a:p>
            </p:txBody>
          </p:sp>
        </mc:Choice>
        <mc:Fallback xmlns="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EAD9E3CD-7CCE-4285-B24E-33D1A99DAB1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81584" y="3659097"/>
                <a:ext cx="1088760" cy="123905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5632112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66B60034-8269-4455-9675-8B8964457FA3}"/>
              </a:ext>
            </a:extLst>
          </p:cNvPr>
          <p:cNvSpPr/>
          <p:nvPr/>
        </p:nvSpPr>
        <p:spPr>
          <a:xfrm>
            <a:off x="519343" y="242965"/>
            <a:ext cx="8034291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800" dirty="0">
                <a:latin typeface="Trebuchet MS" panose="020B0603020202020204" pitchFamily="34" charset="0"/>
              </a:rPr>
              <a:t>How should John attempt to answer this calculation?</a:t>
            </a:r>
            <a:br>
              <a:rPr lang="en-GB" sz="2800" dirty="0">
                <a:latin typeface="Trebuchet MS" panose="020B0603020202020204" pitchFamily="34" charset="0"/>
              </a:rPr>
            </a:br>
            <a:endParaRPr lang="en-GB" sz="2800" dirty="0">
              <a:latin typeface="Trebuchet MS" panose="020B0603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xmlns="" id="{B8545C25-069C-419D-A396-70EAE088A82C}"/>
                  </a:ext>
                </a:extLst>
              </p:cNvPr>
              <p:cNvSpPr/>
              <p:nvPr/>
            </p:nvSpPr>
            <p:spPr>
              <a:xfrm>
                <a:off x="3205871" y="1627960"/>
                <a:ext cx="2805192" cy="79842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sz="3200" dirty="0">
                    <a:latin typeface="Trebuchet MS" panose="020B0603020202020204" pitchFamily="34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32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3200" i="1">
                            <a:latin typeface="Cambria Math" panose="02040503050406030204" pitchFamily="18" charset="0"/>
                          </a:rPr>
                          <m:t>5</m:t>
                        </m:r>
                        <m:r>
                          <a:rPr lang="en-GB" sz="3200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3200" b="0" i="1" smtClean="0">
                            <a:latin typeface="Cambria Math" panose="02040503050406030204" pitchFamily="18" charset="0"/>
                          </a:rPr>
                          <m:t>+15</m:t>
                        </m:r>
                      </m:num>
                      <m:den>
                        <m:r>
                          <a:rPr lang="en-GB" sz="3200" i="1">
                            <a:latin typeface="Cambria Math" panose="02040503050406030204" pitchFamily="18" charset="0"/>
                          </a:rPr>
                          <m:t>7</m:t>
                        </m:r>
                      </m:den>
                    </m:f>
                    <m:r>
                      <a:rPr lang="en-GB" sz="32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</m:t>
                    </m:r>
                    <m:f>
                      <m:fPr>
                        <m:ctrlPr>
                          <a:rPr lang="en-GB" sz="3200" i="1"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3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30</m:t>
                        </m:r>
                        <m:r>
                          <a:rPr lang="en-GB" sz="3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  <m:r>
                          <a:rPr lang="en-GB" sz="3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+90</m:t>
                        </m:r>
                      </m:num>
                      <m:den>
                        <m:r>
                          <a:rPr lang="en-GB" sz="32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14</m:t>
                        </m:r>
                      </m:den>
                    </m:f>
                  </m:oMath>
                </a14:m>
                <a:endParaRPr lang="en-GB" sz="3200" dirty="0">
                  <a:latin typeface="Trebuchet MS" panose="020B0603020202020204" pitchFamily="34" charset="0"/>
                </a:endParaRPr>
              </a:p>
            </p:txBody>
          </p:sp>
        </mc:Choice>
        <mc:Fallback xmlns="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B8545C25-069C-419D-A396-70EAE088A82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05871" y="1627960"/>
                <a:ext cx="2805192" cy="798424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22DC30B0-2B31-4BE9-906C-2FCF304FCDB8}"/>
              </a:ext>
            </a:extLst>
          </p:cNvPr>
          <p:cNvSpPr/>
          <p:nvPr/>
        </p:nvSpPr>
        <p:spPr>
          <a:xfrm>
            <a:off x="276164" y="3133144"/>
            <a:ext cx="866460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400" dirty="0">
                <a:latin typeface="Trebuchet MS" panose="020B0603020202020204" pitchFamily="34" charset="0"/>
              </a:rPr>
              <a:t>John should factorise the expressions that he can before he attempts to cancel</a:t>
            </a:r>
          </a:p>
        </p:txBody>
      </p:sp>
    </p:spTree>
    <p:extLst>
      <p:ext uri="{BB962C8B-B14F-4D97-AF65-F5344CB8AC3E}">
        <p14:creationId xmlns:p14="http://schemas.microsoft.com/office/powerpoint/2010/main" val="40796372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765BE16-E2A9-428F-9574-A486728D05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3695" y="235341"/>
            <a:ext cx="8229600" cy="1143000"/>
          </a:xfrm>
        </p:spPr>
        <p:txBody>
          <a:bodyPr/>
          <a:lstStyle/>
          <a:p>
            <a:r>
              <a:rPr lang="en-GB" sz="2800" dirty="0">
                <a:latin typeface="Trebuchet MS" panose="020B0603020202020204" pitchFamily="34" charset="0"/>
              </a:rPr>
              <a:t>On your whiteboards, complete the calculations and find out what John will be able to cancel each time after he has factorised?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5F246FAC-715F-4193-B2CC-7563130211E4}"/>
              </a:ext>
            </a:extLst>
          </p:cNvPr>
          <p:cNvSpPr/>
          <p:nvPr/>
        </p:nvSpPr>
        <p:spPr bwMode="auto">
          <a:xfrm>
            <a:off x="159795" y="1877858"/>
            <a:ext cx="2790000" cy="4700495"/>
          </a:xfrm>
          <a:prstGeom prst="rect">
            <a:avLst/>
          </a:prstGeom>
          <a:noFill/>
          <a:ln w="381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1F1A844C-9AD4-4B17-8040-2AC5969513AD}"/>
              </a:ext>
            </a:extLst>
          </p:cNvPr>
          <p:cNvSpPr/>
          <p:nvPr/>
        </p:nvSpPr>
        <p:spPr bwMode="auto">
          <a:xfrm>
            <a:off x="3159505" y="1877858"/>
            <a:ext cx="2790000" cy="4700495"/>
          </a:xfrm>
          <a:prstGeom prst="rect">
            <a:avLst/>
          </a:prstGeom>
          <a:noFill/>
          <a:ln w="381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809C33A7-7E40-4814-A08B-FDA37DEBECB6}"/>
              </a:ext>
            </a:extLst>
          </p:cNvPr>
          <p:cNvSpPr/>
          <p:nvPr/>
        </p:nvSpPr>
        <p:spPr bwMode="auto">
          <a:xfrm>
            <a:off x="6156655" y="1877857"/>
            <a:ext cx="2790000" cy="4700495"/>
          </a:xfrm>
          <a:prstGeom prst="rect">
            <a:avLst/>
          </a:prstGeom>
          <a:noFill/>
          <a:ln w="381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xmlns="" id="{BB1F43D1-E176-4889-95EE-0712997F164A}"/>
                  </a:ext>
                </a:extLst>
              </p:cNvPr>
              <p:cNvSpPr/>
              <p:nvPr/>
            </p:nvSpPr>
            <p:spPr>
              <a:xfrm>
                <a:off x="80931" y="1954669"/>
                <a:ext cx="2805192" cy="79842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sz="3200" dirty="0">
                    <a:latin typeface="Trebuchet MS" panose="020B0603020202020204" pitchFamily="34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32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3200" i="1">
                            <a:latin typeface="Cambria Math" panose="02040503050406030204" pitchFamily="18" charset="0"/>
                          </a:rPr>
                          <m:t>5</m:t>
                        </m:r>
                        <m:r>
                          <a:rPr lang="en-GB" sz="3200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3200" b="0" i="1" smtClean="0">
                            <a:latin typeface="Cambria Math" panose="02040503050406030204" pitchFamily="18" charset="0"/>
                          </a:rPr>
                          <m:t>+15</m:t>
                        </m:r>
                      </m:num>
                      <m:den>
                        <m:r>
                          <a:rPr lang="en-GB" sz="3200" i="1">
                            <a:latin typeface="Cambria Math" panose="02040503050406030204" pitchFamily="18" charset="0"/>
                          </a:rPr>
                          <m:t>7</m:t>
                        </m:r>
                      </m:den>
                    </m:f>
                    <m:r>
                      <a:rPr lang="en-GB" sz="32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</m:t>
                    </m:r>
                    <m:f>
                      <m:fPr>
                        <m:ctrlPr>
                          <a:rPr lang="en-GB" sz="3200" i="1"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3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30</m:t>
                        </m:r>
                        <m:r>
                          <a:rPr lang="en-GB" sz="3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  <m:r>
                          <a:rPr lang="en-GB" sz="3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+90</m:t>
                        </m:r>
                      </m:num>
                      <m:den>
                        <m:r>
                          <a:rPr lang="en-GB" sz="32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14</m:t>
                        </m:r>
                      </m:den>
                    </m:f>
                  </m:oMath>
                </a14:m>
                <a:endParaRPr lang="en-GB" sz="3200" dirty="0">
                  <a:latin typeface="Trebuchet MS" panose="020B0603020202020204" pitchFamily="34" charset="0"/>
                </a:endParaRPr>
              </a:p>
            </p:txBody>
          </p:sp>
        </mc:Choice>
        <mc:Fallback xmlns="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BB1F43D1-E176-4889-95EE-0712997F164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931" y="1954669"/>
                <a:ext cx="2805192" cy="798424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xmlns="" id="{0FA253CA-0A71-4FCC-AD7C-FCC48A2E3F0D}"/>
                  </a:ext>
                </a:extLst>
              </p:cNvPr>
              <p:cNvSpPr/>
              <p:nvPr/>
            </p:nvSpPr>
            <p:spPr>
              <a:xfrm>
                <a:off x="3028659" y="1954669"/>
                <a:ext cx="2805192" cy="79842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sz="3200" dirty="0">
                    <a:latin typeface="Trebuchet MS" panose="020B0603020202020204" pitchFamily="34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32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3200" i="1">
                            <a:latin typeface="Cambria Math" panose="02040503050406030204" pitchFamily="18" charset="0"/>
                          </a:rPr>
                          <m:t>5</m:t>
                        </m:r>
                        <m:r>
                          <a:rPr lang="en-GB" sz="3200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3200" b="0" i="1" smtClean="0">
                            <a:latin typeface="Cambria Math" panose="02040503050406030204" pitchFamily="18" charset="0"/>
                          </a:rPr>
                          <m:t>+15</m:t>
                        </m:r>
                      </m:num>
                      <m:den>
                        <m:r>
                          <a:rPr lang="en-GB" sz="3200" i="1">
                            <a:latin typeface="Cambria Math" panose="02040503050406030204" pitchFamily="18" charset="0"/>
                          </a:rPr>
                          <m:t>7</m:t>
                        </m:r>
                        <m:r>
                          <a:rPr lang="en-GB" sz="32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den>
                    </m:f>
                    <m:r>
                      <a:rPr lang="en-GB" sz="32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</m:t>
                    </m:r>
                    <m:f>
                      <m:fPr>
                        <m:ctrlPr>
                          <a:rPr lang="en-GB" sz="3200" i="1"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3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30</m:t>
                        </m:r>
                        <m:r>
                          <a:rPr lang="en-GB" sz="3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  <m:r>
                          <a:rPr lang="en-GB" sz="3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+90</m:t>
                        </m:r>
                      </m:num>
                      <m:den>
                        <m:r>
                          <a:rPr lang="en-GB" sz="32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14</m:t>
                        </m:r>
                      </m:den>
                    </m:f>
                  </m:oMath>
                </a14:m>
                <a:endParaRPr lang="en-GB" sz="3200" dirty="0">
                  <a:latin typeface="Trebuchet MS" panose="020B0603020202020204" pitchFamily="34" charset="0"/>
                </a:endParaRPr>
              </a:p>
            </p:txBody>
          </p:sp>
        </mc:Choice>
        <mc:Fallback xmlns="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0FA253CA-0A71-4FCC-AD7C-FCC48A2E3F0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28659" y="1954669"/>
                <a:ext cx="2805192" cy="798424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xmlns="" id="{CBD01A27-DDCE-4743-A8D5-2915048E5FDA}"/>
                  </a:ext>
                </a:extLst>
              </p:cNvPr>
              <p:cNvSpPr/>
              <p:nvPr/>
            </p:nvSpPr>
            <p:spPr>
              <a:xfrm>
                <a:off x="6080351" y="1943430"/>
                <a:ext cx="2805192" cy="79842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sz="3200" dirty="0">
                    <a:latin typeface="Trebuchet MS" panose="020B0603020202020204" pitchFamily="34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32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3200" i="1">
                            <a:latin typeface="Cambria Math" panose="02040503050406030204" pitchFamily="18" charset="0"/>
                          </a:rPr>
                          <m:t>5</m:t>
                        </m:r>
                        <m:r>
                          <a:rPr lang="en-GB" sz="3200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3200" b="0" i="1" smtClean="0">
                            <a:latin typeface="Cambria Math" panose="02040503050406030204" pitchFamily="18" charset="0"/>
                          </a:rPr>
                          <m:t>+15</m:t>
                        </m:r>
                      </m:num>
                      <m:den>
                        <m:r>
                          <a:rPr lang="en-GB" sz="3200" i="1">
                            <a:latin typeface="Cambria Math" panose="02040503050406030204" pitchFamily="18" charset="0"/>
                          </a:rPr>
                          <m:t>7</m:t>
                        </m:r>
                        <m:sSup>
                          <m:sSupPr>
                            <m:ctrlPr>
                              <a:rPr lang="en-GB" sz="3200" b="0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GB" sz="32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GB" sz="32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  <m:r>
                      <a:rPr lang="en-GB" sz="32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</m:t>
                    </m:r>
                    <m:f>
                      <m:fPr>
                        <m:ctrlPr>
                          <a:rPr lang="en-GB" sz="3200" i="1"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3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30</m:t>
                        </m:r>
                        <m:r>
                          <a:rPr lang="en-GB" sz="3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  <m:r>
                          <a:rPr lang="en-GB" sz="3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+90</m:t>
                        </m:r>
                      </m:num>
                      <m:den>
                        <m:r>
                          <a:rPr lang="en-GB" sz="32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14</m:t>
                        </m:r>
                      </m:den>
                    </m:f>
                  </m:oMath>
                </a14:m>
                <a:endParaRPr lang="en-GB" sz="3200" dirty="0">
                  <a:latin typeface="Trebuchet MS" panose="020B0603020202020204" pitchFamily="34" charset="0"/>
                </a:endParaRPr>
              </a:p>
            </p:txBody>
          </p:sp>
        </mc:Choice>
        <mc:Fallback xmlns="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CBD01A27-DDCE-4743-A8D5-2915048E5FD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80351" y="1943430"/>
                <a:ext cx="2805192" cy="79842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7612056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7505" y="-111729"/>
            <a:ext cx="8229600" cy="1143000"/>
          </a:xfrm>
        </p:spPr>
        <p:txBody>
          <a:bodyPr/>
          <a:lstStyle/>
          <a:p>
            <a:r>
              <a:rPr lang="en-GB" dirty="0">
                <a:latin typeface="Trebuchet MS" panose="020B0603020202020204" pitchFamily="34" charset="0"/>
              </a:rPr>
              <a:t>On your whiteboards 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6378" y="1600200"/>
            <a:ext cx="8894618" cy="4525963"/>
          </a:xfrm>
        </p:spPr>
        <p:txBody>
          <a:bodyPr/>
          <a:lstStyle/>
          <a:p>
            <a:pPr marL="0" indent="0" algn="ctr">
              <a:buNone/>
            </a:pPr>
            <a:r>
              <a:rPr lang="en-GB" dirty="0">
                <a:latin typeface="Trebuchet MS" panose="020B0603020202020204" pitchFamily="34" charset="0"/>
              </a:rPr>
              <a:t>Express the following as a single fraction</a:t>
            </a:r>
          </a:p>
          <a:p>
            <a:pPr marL="0" indent="0" algn="ctr">
              <a:buNone/>
            </a:pPr>
            <a:endParaRPr lang="en-GB" dirty="0">
              <a:latin typeface="Trebuchet MS" panose="020B0603020202020204" pitchFamily="34" charset="0"/>
            </a:endParaRPr>
          </a:p>
          <a:p>
            <a:pPr marL="0" indent="0" algn="ctr">
              <a:buNone/>
            </a:pPr>
            <a:r>
              <a:rPr lang="en-GB" dirty="0">
                <a:solidFill>
                  <a:srgbClr val="C00000"/>
                </a:solidFill>
                <a:latin typeface="Trebuchet MS" panose="020B0603020202020204" pitchFamily="34" charset="0"/>
              </a:rPr>
              <a:t>Remember:</a:t>
            </a:r>
          </a:p>
          <a:p>
            <a:pPr marL="0" indent="0" algn="ctr">
              <a:buNone/>
            </a:pPr>
            <a:endParaRPr lang="en-GB" dirty="0">
              <a:solidFill>
                <a:srgbClr val="C00000"/>
              </a:solidFill>
              <a:latin typeface="Trebuchet MS" panose="020B0603020202020204" pitchFamily="34" charset="0"/>
            </a:endParaRPr>
          </a:p>
          <a:p>
            <a:pPr marL="0" indent="0" algn="ctr">
              <a:buNone/>
            </a:pPr>
            <a:r>
              <a:rPr lang="en-GB" dirty="0">
                <a:solidFill>
                  <a:srgbClr val="C00000"/>
                </a:solidFill>
                <a:latin typeface="Trebuchet MS" panose="020B0603020202020204" pitchFamily="34" charset="0"/>
              </a:rPr>
              <a:t>Once you have changed it to a multiplication</a:t>
            </a:r>
          </a:p>
          <a:p>
            <a:pPr marL="0" indent="0" algn="ctr">
              <a:buNone/>
            </a:pPr>
            <a:endParaRPr lang="en-GB" dirty="0">
              <a:solidFill>
                <a:srgbClr val="C00000"/>
              </a:solidFill>
              <a:latin typeface="Trebuchet MS" panose="020B0603020202020204" pitchFamily="34" charset="0"/>
            </a:endParaRPr>
          </a:p>
          <a:p>
            <a:pPr algn="ctr"/>
            <a:r>
              <a:rPr lang="en-GB" dirty="0">
                <a:solidFill>
                  <a:srgbClr val="C00000"/>
                </a:solidFill>
                <a:latin typeface="Trebuchet MS" panose="020B0603020202020204" pitchFamily="34" charset="0"/>
              </a:rPr>
              <a:t>Factorise where possible </a:t>
            </a:r>
          </a:p>
          <a:p>
            <a:pPr marL="0" indent="0" algn="ctr">
              <a:buNone/>
            </a:pPr>
            <a:r>
              <a:rPr lang="en-GB" dirty="0">
                <a:solidFill>
                  <a:srgbClr val="C00000"/>
                </a:solidFill>
                <a:latin typeface="Trebuchet MS" panose="020B0603020202020204" pitchFamily="34" charset="0"/>
              </a:rPr>
              <a:t>then</a:t>
            </a:r>
          </a:p>
          <a:p>
            <a:pPr algn="ctr"/>
            <a:r>
              <a:rPr lang="en-GB" dirty="0">
                <a:latin typeface="Trebuchet MS" panose="020B0603020202020204" pitchFamily="34" charset="0"/>
              </a:rPr>
              <a:t>Cancel where possible</a:t>
            </a:r>
          </a:p>
          <a:p>
            <a:pPr marL="0" indent="0" algn="ctr">
              <a:buNone/>
            </a:pPr>
            <a:endParaRPr lang="en-GB" dirty="0">
              <a:latin typeface="Trebuchet MS" panose="020B0603020202020204" pitchFamily="34" charset="0"/>
            </a:endParaRPr>
          </a:p>
          <a:p>
            <a:pPr marL="0" indent="0" algn="ctr">
              <a:buNone/>
            </a:pPr>
            <a:endParaRPr lang="en-GB" i="1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1740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2357444" y="1328279"/>
                <a:ext cx="3937039" cy="113306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36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3600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  <m:r>
                            <a:rPr lang="en-GB" sz="36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en-GB" sz="3600" b="0" i="1" smtClean="0">
                              <a:latin typeface="Cambria Math" panose="02040503050406030204" pitchFamily="18" charset="0"/>
                            </a:rPr>
                            <m:t>+9</m:t>
                          </m:r>
                        </m:num>
                        <m:den>
                          <m:r>
                            <a:rPr lang="en-GB" sz="36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r>
                        <a:rPr lang="en-GB" sz="3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</m:t>
                      </m:r>
                      <m:f>
                        <m:fPr>
                          <m:ctrlPr>
                            <a:rPr lang="en-GB" sz="3600" i="1">
                              <a:latin typeface="Cambria Math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18</m:t>
                          </m:r>
                          <m:r>
                            <a:rPr lang="en-GB" sz="3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</m:t>
                          </m:r>
                          <m:r>
                            <a:rPr lang="en-GB" sz="3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+27</m:t>
                          </m:r>
                        </m:num>
                        <m:den>
                          <m:r>
                            <a:rPr lang="en-GB" sz="3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8</m:t>
                          </m:r>
                        </m:den>
                      </m:f>
                    </m:oMath>
                  </m:oMathPara>
                </a14:m>
                <a:endParaRPr lang="en-GB" sz="3600" dirty="0">
                  <a:latin typeface="Trebuchet MS" panose="020B0603020202020204" pitchFamily="34" charset="0"/>
                </a:endParaRPr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57444" y="1328279"/>
                <a:ext cx="3937039" cy="113306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ectangle 5"/>
          <p:cNvSpPr/>
          <p:nvPr/>
        </p:nvSpPr>
        <p:spPr>
          <a:xfrm>
            <a:off x="1154542" y="246726"/>
            <a:ext cx="634284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en-GB" sz="3200" dirty="0">
                <a:latin typeface="Trebuchet MS" panose="020B0603020202020204" pitchFamily="34" charset="0"/>
              </a:rPr>
              <a:t>Express as a single fraction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xmlns="" id="{4687E72C-1B3C-4DBB-99DE-DB92A2963F8B}"/>
                  </a:ext>
                </a:extLst>
              </p:cNvPr>
              <p:cNvSpPr/>
              <p:nvPr/>
            </p:nvSpPr>
            <p:spPr>
              <a:xfrm>
                <a:off x="4036460" y="3623587"/>
                <a:ext cx="579005" cy="113306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3600" i="1" smtClean="0">
                              <a:solidFill>
                                <a:srgbClr val="92D05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3600" b="0" i="1" smtClean="0">
                              <a:solidFill>
                                <a:srgbClr val="92D05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GB" sz="3600" b="0" i="1" smtClean="0">
                              <a:solidFill>
                                <a:srgbClr val="92D05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GB" sz="3600" dirty="0">
                  <a:solidFill>
                    <a:srgbClr val="92D050"/>
                  </a:solidFill>
                  <a:latin typeface="Trebuchet MS" panose="020B0603020202020204" pitchFamily="34" charset="0"/>
                </a:endParaRPr>
              </a:p>
            </p:txBody>
          </p:sp>
        </mc:Choice>
        <mc:Fallback xmlns="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4687E72C-1B3C-4DBB-99DE-DB92A2963F8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36460" y="3623587"/>
                <a:ext cx="579005" cy="113306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1562571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2357444" y="1328279"/>
                <a:ext cx="3955442" cy="114435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36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36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  <m:r>
                            <a:rPr lang="en-GB" sz="36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  <m:r>
                            <a:rPr lang="en-GB" sz="3600" b="0" i="1" smtClean="0">
                              <a:latin typeface="Cambria Math" panose="02040503050406030204" pitchFamily="18" charset="0"/>
                            </a:rPr>
                            <m:t>+20</m:t>
                          </m:r>
                        </m:num>
                        <m:den>
                          <m:r>
                            <a:rPr lang="en-GB" sz="3600" b="0" i="1" smtClean="0">
                              <a:latin typeface="Cambria Math" panose="02040503050406030204" pitchFamily="18" charset="0"/>
                            </a:rPr>
                            <m:t>8</m:t>
                          </m:r>
                        </m:den>
                      </m:f>
                      <m:r>
                        <a:rPr lang="en-GB" sz="3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</m:t>
                      </m:r>
                      <m:f>
                        <m:fPr>
                          <m:ctrlPr>
                            <a:rPr lang="en-GB" sz="3600" i="1">
                              <a:latin typeface="Cambria Math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9</m:t>
                          </m:r>
                          <m:r>
                            <a:rPr lang="en-GB" sz="3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𝑐</m:t>
                          </m:r>
                          <m:r>
                            <a:rPr lang="en-GB" sz="3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+36</m:t>
                          </m:r>
                        </m:num>
                        <m:den>
                          <m:r>
                            <a:rPr lang="en-GB" sz="3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3600" dirty="0">
                  <a:latin typeface="Trebuchet MS" panose="020B0603020202020204" pitchFamily="34" charset="0"/>
                </a:endParaRPr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57444" y="1328279"/>
                <a:ext cx="3955442" cy="114435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ectangle 5"/>
          <p:cNvSpPr/>
          <p:nvPr/>
        </p:nvSpPr>
        <p:spPr>
          <a:xfrm>
            <a:off x="1154542" y="246726"/>
            <a:ext cx="634284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en-GB" sz="3200" dirty="0">
                <a:latin typeface="Trebuchet MS" panose="020B0603020202020204" pitchFamily="34" charset="0"/>
              </a:rPr>
              <a:t>Express as a single fraction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xmlns="" id="{56515494-F280-491B-A658-61C393CF6F21}"/>
                  </a:ext>
                </a:extLst>
              </p:cNvPr>
              <p:cNvSpPr/>
              <p:nvPr/>
            </p:nvSpPr>
            <p:spPr>
              <a:xfrm>
                <a:off x="4036460" y="3623587"/>
                <a:ext cx="833883" cy="114435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3600" i="1" smtClean="0">
                              <a:solidFill>
                                <a:srgbClr val="92D05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3600" b="0" i="1" smtClean="0">
                              <a:solidFill>
                                <a:srgbClr val="92D05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num>
                        <m:den>
                          <m:r>
                            <a:rPr lang="en-GB" sz="3600" b="0" i="1" smtClean="0">
                              <a:solidFill>
                                <a:srgbClr val="92D050"/>
                              </a:solidFill>
                              <a:latin typeface="Cambria Math" panose="02040503050406030204" pitchFamily="18" charset="0"/>
                            </a:rPr>
                            <m:t>36</m:t>
                          </m:r>
                        </m:den>
                      </m:f>
                    </m:oMath>
                  </m:oMathPara>
                </a14:m>
                <a:endParaRPr lang="en-GB" sz="3600" dirty="0">
                  <a:solidFill>
                    <a:srgbClr val="92D050"/>
                  </a:solidFill>
                  <a:latin typeface="Trebuchet MS" panose="020B0603020202020204" pitchFamily="34" charset="0"/>
                </a:endParaRPr>
              </a:p>
            </p:txBody>
          </p:sp>
        </mc:Choice>
        <mc:Fallback xmlns="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56515494-F280-491B-A658-61C393CF6F2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36460" y="3623587"/>
                <a:ext cx="833883" cy="114435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5518840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2357444" y="1328279"/>
                <a:ext cx="4291303" cy="114435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36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36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  <m:r>
                            <a:rPr lang="en-GB" sz="36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num>
                        <m:den>
                          <m:r>
                            <a:rPr lang="en-GB" sz="3600" b="0" i="1" smtClean="0">
                              <a:latin typeface="Cambria Math" panose="02040503050406030204" pitchFamily="18" charset="0"/>
                            </a:rPr>
                            <m:t>18</m:t>
                          </m:r>
                          <m:r>
                            <a:rPr lang="en-GB" sz="36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  <m:r>
                            <a:rPr lang="en-GB" sz="3600" b="0" i="1" smtClean="0">
                              <a:latin typeface="Cambria Math" panose="02040503050406030204" pitchFamily="18" charset="0"/>
                            </a:rPr>
                            <m:t>−27</m:t>
                          </m:r>
                        </m:den>
                      </m:f>
                      <m:r>
                        <a:rPr lang="en-GB" sz="3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</m:t>
                      </m:r>
                      <m:f>
                        <m:fPr>
                          <m:ctrlPr>
                            <a:rPr lang="en-GB" sz="3600" i="1">
                              <a:latin typeface="Cambria Math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8</m:t>
                          </m:r>
                        </m:num>
                        <m:den>
                          <m:r>
                            <a:rPr lang="en-GB" sz="3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6</m:t>
                          </m:r>
                          <m:r>
                            <a:rPr lang="en-GB" sz="3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</m:t>
                          </m:r>
                          <m:r>
                            <a:rPr lang="en-GB" sz="3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−9</m:t>
                          </m:r>
                        </m:den>
                      </m:f>
                    </m:oMath>
                  </m:oMathPara>
                </a14:m>
                <a:endParaRPr lang="en-GB" sz="3600" dirty="0">
                  <a:latin typeface="Trebuchet MS" panose="020B0603020202020204" pitchFamily="34" charset="0"/>
                </a:endParaRPr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57444" y="1328279"/>
                <a:ext cx="4291303" cy="114435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ectangle 5"/>
          <p:cNvSpPr/>
          <p:nvPr/>
        </p:nvSpPr>
        <p:spPr>
          <a:xfrm>
            <a:off x="1154542" y="246726"/>
            <a:ext cx="634284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en-GB" sz="3200" dirty="0">
                <a:latin typeface="Trebuchet MS" panose="020B0603020202020204" pitchFamily="34" charset="0"/>
              </a:rPr>
              <a:t>Express as a single fraction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xmlns="" id="{80D2A734-C4CE-4E2D-A4F9-9CAA5823C8BF}"/>
                  </a:ext>
                </a:extLst>
              </p:cNvPr>
              <p:cNvSpPr/>
              <p:nvPr/>
            </p:nvSpPr>
            <p:spPr>
              <a:xfrm>
                <a:off x="4036460" y="3614709"/>
                <a:ext cx="973215" cy="114435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3600" i="1" smtClean="0">
                              <a:solidFill>
                                <a:srgbClr val="92D05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3600" b="0" i="1" smtClean="0">
                              <a:solidFill>
                                <a:srgbClr val="92D05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  <m:r>
                            <a:rPr lang="en-GB" sz="3600" b="0" i="1" smtClean="0">
                              <a:solidFill>
                                <a:srgbClr val="92D05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num>
                        <m:den>
                          <m:r>
                            <a:rPr lang="en-GB" sz="3600" b="0" i="1" smtClean="0">
                              <a:solidFill>
                                <a:srgbClr val="92D050"/>
                              </a:solidFill>
                              <a:latin typeface="Cambria Math" panose="02040503050406030204" pitchFamily="18" charset="0"/>
                            </a:rPr>
                            <m:t>24</m:t>
                          </m:r>
                        </m:den>
                      </m:f>
                    </m:oMath>
                  </m:oMathPara>
                </a14:m>
                <a:endParaRPr lang="en-GB" sz="3600" dirty="0">
                  <a:solidFill>
                    <a:srgbClr val="92D050"/>
                  </a:solidFill>
                  <a:latin typeface="Trebuchet MS" panose="020B0603020202020204" pitchFamily="34" charset="0"/>
                </a:endParaRPr>
              </a:p>
            </p:txBody>
          </p:sp>
        </mc:Choice>
        <mc:Fallback xmlns="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80D2A734-C4CE-4E2D-A4F9-9CAA5823C8B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36460" y="3614709"/>
                <a:ext cx="973215" cy="114435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1921779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2357444" y="1328279"/>
                <a:ext cx="4266040" cy="113306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36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3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GB" sz="3600" b="0" i="1" smtClean="0">
                              <a:latin typeface="Cambria Math" panose="02040503050406030204" pitchFamily="18" charset="0"/>
                            </a:rPr>
                            <m:t>10</m:t>
                          </m:r>
                          <m:sSup>
                            <m:sSupPr>
                              <m:ctrlPr>
                                <a:rPr lang="en-GB" sz="3600" b="0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GB" sz="3600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p>
                              <m:r>
                                <a:rPr lang="en-GB" sz="36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sz="3600" b="0" i="1" smtClean="0">
                              <a:latin typeface="Cambria Math" panose="02040503050406030204" pitchFamily="18" charset="0"/>
                            </a:rPr>
                            <m:t>−5</m:t>
                          </m:r>
                          <m:r>
                            <a:rPr lang="en-GB" sz="36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den>
                      </m:f>
                      <m:r>
                        <a:rPr lang="en-GB" sz="3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</m:t>
                      </m:r>
                      <m:f>
                        <m:fPr>
                          <m:ctrlPr>
                            <a:rPr lang="en-GB" sz="3600" i="1">
                              <a:latin typeface="Cambria Math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9</m:t>
                          </m:r>
                          <m:r>
                            <a:rPr lang="en-GB" sz="3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𝑎</m:t>
                          </m:r>
                        </m:num>
                        <m:den>
                          <m:r>
                            <a:rPr lang="en-GB" sz="3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8</m:t>
                          </m:r>
                          <m:r>
                            <a:rPr lang="en-GB" sz="3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𝑎</m:t>
                          </m:r>
                          <m:r>
                            <a:rPr lang="en-GB" sz="3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−4</m:t>
                          </m:r>
                        </m:den>
                      </m:f>
                    </m:oMath>
                  </m:oMathPara>
                </a14:m>
                <a:endParaRPr lang="en-GB" sz="3600" dirty="0">
                  <a:latin typeface="Trebuchet MS" panose="020B0603020202020204" pitchFamily="34" charset="0"/>
                </a:endParaRPr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57444" y="1328279"/>
                <a:ext cx="4266040" cy="113306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ectangle 5"/>
          <p:cNvSpPr/>
          <p:nvPr/>
        </p:nvSpPr>
        <p:spPr>
          <a:xfrm>
            <a:off x="1154542" y="246726"/>
            <a:ext cx="634284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en-GB" sz="3200" dirty="0">
                <a:latin typeface="Trebuchet MS" panose="020B0603020202020204" pitchFamily="34" charset="0"/>
              </a:rPr>
              <a:t>Express as a single fraction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xmlns="" id="{5AC1CC0C-A5F1-4BB7-8528-7EA55AEA3082}"/>
                  </a:ext>
                </a:extLst>
              </p:cNvPr>
              <p:cNvSpPr/>
              <p:nvPr/>
            </p:nvSpPr>
            <p:spPr>
              <a:xfrm>
                <a:off x="4036460" y="3623587"/>
                <a:ext cx="1316386" cy="113306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3600" i="1" smtClean="0">
                              <a:solidFill>
                                <a:srgbClr val="92D05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3600" b="0" i="1" smtClean="0">
                              <a:solidFill>
                                <a:srgbClr val="92D050"/>
                              </a:solidFill>
                              <a:latin typeface="Cambria Math" panose="02040503050406030204" pitchFamily="18" charset="0"/>
                            </a:rPr>
                            <m:t>8</m:t>
                          </m:r>
                        </m:num>
                        <m:den>
                          <m:r>
                            <a:rPr lang="en-GB" sz="3600" b="0" i="1" smtClean="0">
                              <a:solidFill>
                                <a:srgbClr val="92D050"/>
                              </a:solidFill>
                              <a:latin typeface="Cambria Math" panose="02040503050406030204" pitchFamily="18" charset="0"/>
                            </a:rPr>
                            <m:t>45</m:t>
                          </m:r>
                          <m:sSup>
                            <m:sSupPr>
                              <m:ctrlPr>
                                <a:rPr lang="en-GB" sz="3600" b="0" i="1" smtClean="0">
                                  <a:solidFill>
                                    <a:srgbClr val="92D050"/>
                                  </a:solidFill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GB" sz="3600" b="0" i="1" smtClean="0">
                                  <a:solidFill>
                                    <a:srgbClr val="92D05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p>
                              <m:r>
                                <a:rPr lang="en-GB" sz="3600" b="0" i="1" smtClean="0">
                                  <a:solidFill>
                                    <a:srgbClr val="92D05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GB" sz="3600" dirty="0">
                  <a:solidFill>
                    <a:srgbClr val="92D050"/>
                  </a:solidFill>
                  <a:latin typeface="Trebuchet MS" panose="020B0603020202020204" pitchFamily="34" charset="0"/>
                </a:endParaRPr>
              </a:p>
            </p:txBody>
          </p:sp>
        </mc:Choice>
        <mc:Fallback xmlns="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5AC1CC0C-A5F1-4BB7-8528-7EA55AEA308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36460" y="3623587"/>
                <a:ext cx="1316386" cy="113306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5802408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8197"/>
            <a:ext cx="8229600" cy="1143000"/>
          </a:xfrm>
        </p:spPr>
        <p:txBody>
          <a:bodyPr/>
          <a:lstStyle/>
          <a:p>
            <a:r>
              <a:rPr lang="en-GB" dirty="0">
                <a:latin typeface="Trebuchet MS" panose="020B0603020202020204" pitchFamily="34" charset="0"/>
              </a:rPr>
              <a:t>Rally Coach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1600200"/>
            <a:ext cx="9067800" cy="4525963"/>
          </a:xfrm>
        </p:spPr>
        <p:txBody>
          <a:bodyPr/>
          <a:lstStyle/>
          <a:p>
            <a:pPr marL="0" indent="0" algn="ctr">
              <a:buNone/>
            </a:pPr>
            <a:r>
              <a:rPr lang="en-GB" dirty="0">
                <a:latin typeface="Trebuchet MS" panose="020B0603020202020204" pitchFamily="34" charset="0"/>
              </a:rPr>
              <a:t>In your pairs:</a:t>
            </a:r>
          </a:p>
          <a:p>
            <a:pPr marL="0" indent="0" algn="ctr">
              <a:buNone/>
            </a:pPr>
            <a:endParaRPr lang="en-GB" dirty="0">
              <a:latin typeface="Trebuchet MS" panose="020B0603020202020204" pitchFamily="34" charset="0"/>
            </a:endParaRPr>
          </a:p>
          <a:p>
            <a:pPr marL="0" indent="0" algn="ctr">
              <a:buNone/>
            </a:pPr>
            <a:r>
              <a:rPr lang="en-GB" i="1" dirty="0">
                <a:latin typeface="Trebuchet MS" panose="020B0603020202020204" pitchFamily="34" charset="0"/>
              </a:rPr>
              <a:t>Partner A has a go first, Partner B must </a:t>
            </a:r>
            <a:r>
              <a:rPr lang="en-GB" i="1" dirty="0">
                <a:solidFill>
                  <a:srgbClr val="C00000"/>
                </a:solidFill>
                <a:latin typeface="Trebuchet MS" panose="020B0603020202020204" pitchFamily="34" charset="0"/>
              </a:rPr>
              <a:t>watch</a:t>
            </a:r>
            <a:r>
              <a:rPr lang="en-GB" i="1" dirty="0">
                <a:latin typeface="Trebuchet MS" panose="020B0603020202020204" pitchFamily="34" charset="0"/>
              </a:rPr>
              <a:t>, </a:t>
            </a:r>
            <a:r>
              <a:rPr lang="en-GB" i="1" dirty="0">
                <a:solidFill>
                  <a:srgbClr val="C00000"/>
                </a:solidFill>
                <a:latin typeface="Trebuchet MS" panose="020B0603020202020204" pitchFamily="34" charset="0"/>
              </a:rPr>
              <a:t>help</a:t>
            </a:r>
            <a:r>
              <a:rPr lang="en-GB" i="1" dirty="0">
                <a:latin typeface="Trebuchet MS" panose="020B0603020202020204" pitchFamily="34" charset="0"/>
              </a:rPr>
              <a:t> if required, and </a:t>
            </a:r>
            <a:r>
              <a:rPr lang="en-GB" i="1" dirty="0">
                <a:solidFill>
                  <a:srgbClr val="C00000"/>
                </a:solidFill>
                <a:latin typeface="Trebuchet MS" panose="020B0603020202020204" pitchFamily="34" charset="0"/>
              </a:rPr>
              <a:t>mark</a:t>
            </a:r>
            <a:r>
              <a:rPr lang="en-GB" i="1" dirty="0">
                <a:latin typeface="Trebuchet MS" panose="020B0603020202020204" pitchFamily="34" charset="0"/>
              </a:rPr>
              <a:t> when finished. </a:t>
            </a:r>
          </a:p>
          <a:p>
            <a:pPr marL="0" indent="0" algn="ctr">
              <a:buNone/>
            </a:pPr>
            <a:endParaRPr lang="en-GB" i="1" dirty="0">
              <a:latin typeface="Trebuchet MS" panose="020B0603020202020204" pitchFamily="34" charset="0"/>
            </a:endParaRPr>
          </a:p>
          <a:p>
            <a:pPr marL="0" indent="0" algn="ctr">
              <a:buNone/>
            </a:pPr>
            <a:r>
              <a:rPr lang="en-GB" i="1" dirty="0">
                <a:latin typeface="Trebuchet MS" panose="020B0603020202020204" pitchFamily="34" charset="0"/>
              </a:rPr>
              <a:t>Partner B then takes a turn and Partner A becomes the coach. </a:t>
            </a:r>
            <a:endParaRPr lang="en-GB" i="1" dirty="0" smtClean="0">
              <a:latin typeface="Trebuchet MS" panose="020B0603020202020204" pitchFamily="34" charset="0"/>
            </a:endParaRPr>
          </a:p>
          <a:p>
            <a:pPr marL="0" indent="0" algn="ctr">
              <a:buNone/>
            </a:pPr>
            <a:r>
              <a:rPr lang="en-GB" sz="2800" i="1" dirty="0" smtClean="0">
                <a:solidFill>
                  <a:srgbClr val="C00000"/>
                </a:solidFill>
                <a:latin typeface="Trebuchet MS" panose="020B0603020202020204" pitchFamily="34" charset="0"/>
              </a:rPr>
              <a:t>If you finish, ask for the challenge </a:t>
            </a:r>
            <a:r>
              <a:rPr lang="en-GB" sz="2800" i="1" dirty="0">
                <a:solidFill>
                  <a:srgbClr val="C00000"/>
                </a:solidFill>
                <a:latin typeface="Trebuchet MS" panose="020B0603020202020204" pitchFamily="34" charset="0"/>
              </a:rPr>
              <a:t>q</a:t>
            </a:r>
            <a:r>
              <a:rPr lang="en-GB" sz="2800" i="1" dirty="0" smtClean="0">
                <a:solidFill>
                  <a:srgbClr val="C00000"/>
                </a:solidFill>
                <a:latin typeface="Trebuchet MS" panose="020B0603020202020204" pitchFamily="34" charset="0"/>
              </a:rPr>
              <a:t>uestions</a:t>
            </a:r>
            <a:endParaRPr lang="en-GB" sz="2800" i="1" dirty="0">
              <a:solidFill>
                <a:srgbClr val="C00000"/>
              </a:solidFill>
              <a:latin typeface="Trebuchet MS" panose="020B0603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97481016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339634" y="208313"/>
                <a:ext cx="8229600" cy="2430384"/>
              </a:xfrm>
            </p:spPr>
            <p:txBody>
              <a:bodyPr/>
              <a:lstStyle/>
              <a:p>
                <a:pPr marL="0" indent="0" algn="ctr">
                  <a:buNone/>
                </a:pPr>
                <a:r>
                  <a:rPr lang="en-GB" sz="2400" dirty="0">
                    <a:latin typeface="Trebuchet MS" panose="020B0603020202020204" pitchFamily="34" charset="0"/>
                  </a:rPr>
                  <a:t>The area of the rectangle is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4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 + 12</m:t>
                        </m:r>
                      </m:num>
                      <m:den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den>
                    </m:f>
                  </m:oMath>
                </a14:m>
                <a:r>
                  <a:rPr lang="en-GB" sz="2400" dirty="0">
                    <a:latin typeface="Trebuchet MS" panose="020B0603020202020204" pitchFamily="34" charset="0"/>
                  </a:rPr>
                  <a:t> cm</a:t>
                </a:r>
                <a:r>
                  <a:rPr lang="en-GB" sz="2400" baseline="30000" dirty="0">
                    <a:latin typeface="Trebuchet MS" panose="020B0603020202020204" pitchFamily="34" charset="0"/>
                  </a:rPr>
                  <a:t>2</a:t>
                </a:r>
              </a:p>
              <a:p>
                <a:pPr marL="0" indent="0" algn="ctr">
                  <a:buNone/>
                </a:pPr>
                <a:endParaRPr lang="en-GB" sz="2400" dirty="0">
                  <a:latin typeface="Trebuchet MS" panose="020B0603020202020204" pitchFamily="34" charset="0"/>
                </a:endParaRPr>
              </a:p>
              <a:p>
                <a:pPr marL="0" indent="0" algn="ctr">
                  <a:buNone/>
                </a:pPr>
                <a:r>
                  <a:rPr lang="en-GB" sz="2400" dirty="0">
                    <a:latin typeface="Trebuchet MS" panose="020B0603020202020204" pitchFamily="34" charset="0"/>
                  </a:rPr>
                  <a:t>One of its side lengths is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+3</m:t>
                    </m:r>
                  </m:oMath>
                </a14:m>
                <a:r>
                  <a:rPr lang="en-GB" sz="2400" dirty="0">
                    <a:latin typeface="Trebuchet MS" panose="020B0603020202020204" pitchFamily="34" charset="0"/>
                  </a:rPr>
                  <a:t> cm</a:t>
                </a:r>
              </a:p>
              <a:p>
                <a:pPr marL="0" indent="0" algn="ctr">
                  <a:buNone/>
                </a:pPr>
                <a:endParaRPr lang="en-GB" sz="2400" dirty="0">
                  <a:latin typeface="Trebuchet MS" panose="020B0603020202020204" pitchFamily="34" charset="0"/>
                </a:endParaRPr>
              </a:p>
              <a:p>
                <a:pPr marL="0" indent="0" algn="ctr">
                  <a:buNone/>
                </a:pPr>
                <a:r>
                  <a:rPr lang="en-GB" sz="2400" dirty="0">
                    <a:latin typeface="Trebuchet MS" panose="020B0603020202020204" pitchFamily="34" charset="0"/>
                  </a:rPr>
                  <a:t>Find the missing side length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39634" y="208313"/>
                <a:ext cx="8229600" cy="2430384"/>
              </a:xfrm>
              <a:blipFill>
                <a:blip r:embed="rId3"/>
                <a:stretch>
                  <a:fillRect b="-300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1131612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heme/theme1.xml><?xml version="1.0" encoding="utf-8"?>
<a:theme xmlns:a="http://schemas.openxmlformats.org/drawingml/2006/main" name="GSA Theme">
  <a:themeElements>
    <a:clrScheme name="Default Design 5">
      <a:dk1>
        <a:srgbClr val="000000"/>
      </a:dk1>
      <a:lt1>
        <a:srgbClr val="FFFFD9"/>
      </a:lt1>
      <a:dk2>
        <a:srgbClr val="000000"/>
      </a:dk2>
      <a:lt2>
        <a:srgbClr val="777777"/>
      </a:lt2>
      <a:accent1>
        <a:srgbClr val="FFFFF7"/>
      </a:accent1>
      <a:accent2>
        <a:srgbClr val="33CCCC"/>
      </a:accent2>
      <a:accent3>
        <a:srgbClr val="FFFFE9"/>
      </a:accent3>
      <a:accent4>
        <a:srgbClr val="000000"/>
      </a:accent4>
      <a:accent5>
        <a:srgbClr val="FFFFFA"/>
      </a:accent5>
      <a:accent6>
        <a:srgbClr val="2DB9B9"/>
      </a:accent6>
      <a:hlink>
        <a:srgbClr val="FF5050"/>
      </a:hlink>
      <a:folHlink>
        <a:srgbClr val="FF99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GSA Theme" id="{73897BFB-3DED-44BE-9EEF-AB5156B7C649}" vid="{B4ED47DF-D712-4D1E-836D-83D0E998DDE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 Theme</Template>
  <TotalTime>162</TotalTime>
  <Words>748</Words>
  <Application>Microsoft Office PowerPoint</Application>
  <PresentationFormat>On-screen Show (4:3)</PresentationFormat>
  <Paragraphs>114</Paragraphs>
  <Slides>24</Slides>
  <Notes>22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5" baseType="lpstr">
      <vt:lpstr>GSA Theme</vt:lpstr>
      <vt:lpstr>PowerPoint Presentation</vt:lpstr>
      <vt:lpstr>PowerPoint Presentation</vt:lpstr>
      <vt:lpstr> 5/7÷30/14</vt:lpstr>
      <vt:lpstr> 5/7÷30/14</vt:lpstr>
      <vt:lpstr> 5/7÷30/14</vt:lpstr>
      <vt:lpstr> 5/7÷30/14</vt:lpstr>
      <vt:lpstr>How is this calculation different?   5x/7÷30/14</vt:lpstr>
      <vt:lpstr>On your whiteboards, complete the calculations and find out what John will be able to cancel each time?</vt:lpstr>
      <vt:lpstr>On your whiteboards …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On your whiteboards, complete the calculations and find out what John will be able to cancel each time after he has factorised?</vt:lpstr>
      <vt:lpstr>On your whiteboards …</vt:lpstr>
      <vt:lpstr>PowerPoint Presentation</vt:lpstr>
      <vt:lpstr>PowerPoint Presentation</vt:lpstr>
      <vt:lpstr>PowerPoint Presentation</vt:lpstr>
      <vt:lpstr>PowerPoint Presentation</vt:lpstr>
      <vt:lpstr>Rally Coach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Lucy Moss</dc:creator>
  <cp:lastModifiedBy>Warden, M</cp:lastModifiedBy>
  <cp:revision>48</cp:revision>
  <dcterms:created xsi:type="dcterms:W3CDTF">2016-09-25T14:53:29Z</dcterms:created>
  <dcterms:modified xsi:type="dcterms:W3CDTF">2017-10-05T10:27:59Z</dcterms:modified>
</cp:coreProperties>
</file>