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notesSlides/notesSlide8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85" r:id="rId2"/>
    <p:sldId id="286" r:id="rId3"/>
    <p:sldId id="259" r:id="rId4"/>
    <p:sldId id="257" r:id="rId5"/>
    <p:sldId id="258" r:id="rId6"/>
    <p:sldId id="260" r:id="rId7"/>
    <p:sldId id="261" r:id="rId8"/>
    <p:sldId id="262" r:id="rId9"/>
    <p:sldId id="263" r:id="rId10"/>
    <p:sldId id="268" r:id="rId11"/>
    <p:sldId id="276" r:id="rId12"/>
    <p:sldId id="277" r:id="rId13"/>
    <p:sldId id="278" r:id="rId14"/>
    <p:sldId id="279" r:id="rId15"/>
    <p:sldId id="280" r:id="rId16"/>
    <p:sldId id="281" r:id="rId17"/>
    <p:sldId id="265" r:id="rId18"/>
    <p:sldId id="266" r:id="rId19"/>
    <p:sldId id="267" r:id="rId20"/>
    <p:sldId id="288" r:id="rId21"/>
    <p:sldId id="264" r:id="rId22"/>
    <p:sldId id="270" r:id="rId23"/>
    <p:sldId id="287" r:id="rId24"/>
    <p:sldId id="273" r:id="rId25"/>
    <p:sldId id="274" r:id="rId26"/>
    <p:sldId id="271" r:id="rId27"/>
    <p:sldId id="272" r:id="rId28"/>
    <p:sldId id="269" r:id="rId2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0305" autoAdjust="0"/>
  </p:normalViewPr>
  <p:slideViewPr>
    <p:cSldViewPr snapToGrid="0">
      <p:cViewPr>
        <p:scale>
          <a:sx n="69" d="100"/>
          <a:sy n="69" d="100"/>
        </p:scale>
        <p:origin x="-79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B9BFAC-6067-4F64-B3F1-E64BB3CAA397}" type="datetimeFigureOut">
              <a:rPr lang="en-GB" smtClean="0"/>
              <a:t>25/09/2017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75480A-5CAE-4B40-9E5E-26B7613CFC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678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5480A-5CAE-4B40-9E5E-26B7613CFC1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804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5480A-5CAE-4B40-9E5E-26B7613CFC1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032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5480A-5CAE-4B40-9E5E-26B7613CFC1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107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5480A-5CAE-4B40-9E5E-26B7613CFC1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033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5480A-5CAE-4B40-9E5E-26B7613CFC1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344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5480A-5CAE-4B40-9E5E-26B7613CFC1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462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5480A-5CAE-4B40-9E5E-26B7613CFC1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143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Pupils may notice</a:t>
            </a:r>
            <a:r>
              <a:rPr lang="en-GB" baseline="0" dirty="0"/>
              <a:t> to factorise the denominator – hopefully they do. If so the next slide isn’t needed.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5480A-5CAE-4B40-9E5E-26B7613CFC1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7659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5480A-5CAE-4B40-9E5E-26B7613CFC1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455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5" Type="http://schemas.openxmlformats.org/officeDocument/2006/relationships/image" Target="../media/image26.png"/><Relationship Id="rId4" Type="http://schemas.openxmlformats.org/officeDocument/2006/relationships/image" Target="../media/image1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13530"/>
            <a:ext cx="7772400" cy="1470025"/>
          </a:xfrm>
        </p:spPr>
        <p:txBody>
          <a:bodyPr/>
          <a:lstStyle/>
          <a:p>
            <a:r>
              <a:rPr lang="en-GB" sz="4000" dirty="0">
                <a:latin typeface="Trebuchet MS" panose="020B0603020202020204" pitchFamily="34" charset="0"/>
              </a:rPr>
              <a:t>On your whiteboards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662904" y="1049247"/>
                <a:ext cx="6400800" cy="1752600"/>
              </a:xfrm>
            </p:spPr>
            <p:txBody>
              <a:bodyPr/>
              <a:lstStyle/>
              <a:p>
                <a:r>
                  <a:rPr lang="en-GB" dirty="0">
                    <a:latin typeface="Trebuchet MS" panose="020B0603020202020204" pitchFamily="34" charset="0"/>
                  </a:rPr>
                  <a:t>Calculate </a:t>
                </a:r>
              </a:p>
              <a:p>
                <a:endParaRPr lang="en-GB" dirty="0">
                  <a:latin typeface="Trebuchet MS" panose="020B0603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27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662904" y="1049247"/>
                <a:ext cx="6400800" cy="1752600"/>
              </a:xfrm>
              <a:blipFill>
                <a:blip r:embed="rId4"/>
                <a:stretch>
                  <a:fillRect t="-4514" b="-170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内容占位符 1">
            <a:extLst>
              <a:ext uri="{FF2B5EF4-FFF2-40B4-BE49-F238E27FC236}">
                <a16:creationId xmlns:a16="http://schemas.microsoft.com/office/drawing/2014/main" xmlns="" id="{BCEF8456-ACF0-4B77-A063-4EFB9C7FAF38}"/>
              </a:ext>
            </a:extLst>
          </p:cNvPr>
          <p:cNvSpPr txBox="1">
            <a:spLocks/>
          </p:cNvSpPr>
          <p:nvPr/>
        </p:nvSpPr>
        <p:spPr bwMode="auto">
          <a:xfrm>
            <a:off x="108155" y="3575913"/>
            <a:ext cx="8908025" cy="128588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wo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FontTx/>
              <a:buNone/>
            </a:pPr>
            <a:r>
              <a:rPr lang="en-US" altLang="zh-CN" sz="2400" kern="0" dirty="0">
                <a:latin typeface="Trebuchet MS" panose="020B0603020202020204" pitchFamily="34" charset="0"/>
              </a:rPr>
              <a:t>When two fractions are multiplied</a:t>
            </a:r>
          </a:p>
          <a:p>
            <a:pPr algn="ctr">
              <a:buFontTx/>
              <a:buNone/>
            </a:pPr>
            <a:r>
              <a:rPr lang="en-US" altLang="zh-CN" sz="2400" kern="0" dirty="0">
                <a:latin typeface="Trebuchet MS" panose="020B0603020202020204" pitchFamily="34" charset="0"/>
              </a:rPr>
              <a:t>we </a:t>
            </a:r>
            <a:r>
              <a:rPr lang="en-US" altLang="zh-CN" sz="2400" b="1" kern="0" dirty="0">
                <a:solidFill>
                  <a:srgbClr val="C00000"/>
                </a:solidFill>
                <a:latin typeface="Trebuchet MS" panose="020B0603020202020204" pitchFamily="34" charset="0"/>
              </a:rPr>
              <a:t>multiply the two numerators </a:t>
            </a:r>
            <a:r>
              <a:rPr lang="en-US" altLang="zh-CN" sz="2400" kern="0" dirty="0">
                <a:latin typeface="Trebuchet MS" panose="020B0603020202020204" pitchFamily="34" charset="0"/>
              </a:rPr>
              <a:t>to make the new numerator</a:t>
            </a:r>
          </a:p>
          <a:p>
            <a:pPr algn="ctr">
              <a:buFontTx/>
              <a:buNone/>
            </a:pPr>
            <a:r>
              <a:rPr lang="en-US" altLang="zh-CN" sz="2400" kern="0" dirty="0">
                <a:latin typeface="Trebuchet MS" panose="020B0603020202020204" pitchFamily="34" charset="0"/>
              </a:rPr>
              <a:t>we </a:t>
            </a:r>
            <a:r>
              <a:rPr lang="en-US" altLang="zh-CN" sz="2400" b="1" kern="0" dirty="0">
                <a:solidFill>
                  <a:srgbClr val="C00000"/>
                </a:solidFill>
                <a:latin typeface="Trebuchet MS" panose="020B0603020202020204" pitchFamily="34" charset="0"/>
              </a:rPr>
              <a:t>multiply the two denominators</a:t>
            </a:r>
            <a:r>
              <a:rPr lang="en-US" altLang="zh-CN" sz="2400" kern="0" dirty="0">
                <a:latin typeface="Trebuchet MS" panose="020B0603020202020204" pitchFamily="34" charset="0"/>
              </a:rPr>
              <a:t> to make the new denominator.</a:t>
            </a:r>
          </a:p>
          <a:p>
            <a:pPr algn="ctr"/>
            <a:endParaRPr lang="zh-CN" altLang="en-US" sz="2400" kern="0" dirty="0">
              <a:latin typeface="Trebuchet MS" panose="020B0603020202020204" pitchFamily="34" charset="0"/>
            </a:endParaRPr>
          </a:p>
        </p:txBody>
      </p:sp>
      <p:graphicFrame>
        <p:nvGraphicFramePr>
          <p:cNvPr id="21" name="对象 20">
            <a:extLst>
              <a:ext uri="{FF2B5EF4-FFF2-40B4-BE49-F238E27FC236}">
                <a16:creationId xmlns:a16="http://schemas.microsoft.com/office/drawing/2014/main" xmlns="" id="{49E6BB33-28D7-4E34-9657-42AA5FDB619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863533614"/>
              </p:ext>
            </p:extLst>
          </p:nvPr>
        </p:nvGraphicFramePr>
        <p:xfrm>
          <a:off x="3439498" y="5513695"/>
          <a:ext cx="2686050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Equation" r:id="rId5" imgW="939600" imgH="419040" progId="Equation.3">
                  <p:embed/>
                </p:oleObj>
              </mc:Choice>
              <mc:Fallback>
                <p:oleObj name="Equation" r:id="rId5" imgW="939600" imgH="419040" progId="Equation.3">
                  <p:embed/>
                  <p:pic>
                    <p:nvPicPr>
                      <p:cNvPr id="15" name="对象 2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9498" y="5513695"/>
                        <a:ext cx="2686050" cy="1196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4527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13530"/>
            <a:ext cx="7772400" cy="1470025"/>
          </a:xfrm>
        </p:spPr>
        <p:txBody>
          <a:bodyPr/>
          <a:lstStyle/>
          <a:p>
            <a:r>
              <a:rPr lang="en-GB" sz="4000" dirty="0">
                <a:latin typeface="Trebuchet MS" panose="020B0603020202020204" pitchFamily="34" charset="0"/>
              </a:rPr>
              <a:t>On your whiteboards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633407" y="1688343"/>
                <a:ext cx="6400800" cy="1752600"/>
              </a:xfrm>
            </p:spPr>
            <p:txBody>
              <a:bodyPr/>
              <a:lstStyle/>
              <a:p>
                <a:endParaRPr lang="en-GB" sz="4000" dirty="0">
                  <a:latin typeface="Trebuchet MS" panose="020B0603020202020204" pitchFamily="34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r>
                      <a:rPr lang="en-GB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40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27</m:t>
                        </m:r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 × 25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 × 27 </m:t>
                        </m:r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40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225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405</m:t>
                        </m:r>
                      </m:den>
                    </m:f>
                  </m:oMath>
                </a14:m>
                <a:r>
                  <a:rPr lang="en-GB" sz="4000" dirty="0">
                    <a:latin typeface="Trebuchet MS" panose="020B0603020202020204" pitchFamily="34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633407" y="1688343"/>
                <a:ext cx="6400800" cy="17526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24815C5-0263-42B2-9823-F9ABE1A84179}"/>
              </a:ext>
            </a:extLst>
          </p:cNvPr>
          <p:cNvSpPr/>
          <p:nvPr/>
        </p:nvSpPr>
        <p:spPr bwMode="auto">
          <a:xfrm>
            <a:off x="4326194" y="2290916"/>
            <a:ext cx="1720645" cy="1533832"/>
          </a:xfrm>
          <a:prstGeom prst="rect">
            <a:avLst/>
          </a:prstGeom>
          <a:solidFill>
            <a:srgbClr val="FFFFFA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1FEAE28-0B99-417F-8A90-8F139E2F9F9E}"/>
              </a:ext>
            </a:extLst>
          </p:cNvPr>
          <p:cNvSpPr/>
          <p:nvPr/>
        </p:nvSpPr>
        <p:spPr bwMode="auto">
          <a:xfrm>
            <a:off x="6037007" y="2310233"/>
            <a:ext cx="1720645" cy="1533832"/>
          </a:xfrm>
          <a:prstGeom prst="rect">
            <a:avLst/>
          </a:prstGeom>
          <a:solidFill>
            <a:srgbClr val="FFFFFA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47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99" y="0"/>
            <a:ext cx="8229600" cy="1143000"/>
          </a:xfrm>
        </p:spPr>
        <p:txBody>
          <a:bodyPr/>
          <a:lstStyle/>
          <a:p>
            <a:r>
              <a:rPr lang="en-GB" sz="3200" dirty="0">
                <a:latin typeface="Trebuchet MS" panose="020B0603020202020204" pitchFamily="34" charset="0"/>
              </a:rPr>
              <a:t>Here are 3 methods from </a:t>
            </a:r>
            <a:r>
              <a:rPr lang="en-GB" sz="3200" dirty="0" smtClean="0">
                <a:latin typeface="Trebuchet MS" panose="020B0603020202020204" pitchFamily="34" charset="0"/>
              </a:rPr>
              <a:t>another </a:t>
            </a:r>
            <a:r>
              <a:rPr lang="en-GB" sz="3200" dirty="0">
                <a:latin typeface="Trebuchet MS" panose="020B0603020202020204" pitchFamily="34" charset="0"/>
              </a:rPr>
              <a:t>class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80" y="4330716"/>
            <a:ext cx="8925059" cy="1781117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sz="2800" dirty="0">
                <a:latin typeface="Trebuchet MS" panose="020B0603020202020204" pitchFamily="34" charset="0"/>
              </a:rPr>
              <a:t>Are any of them the same as yours? Are any similar?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sz="2800" dirty="0">
                <a:latin typeface="Trebuchet MS" panose="020B0603020202020204" pitchFamily="34" charset="0"/>
              </a:rPr>
              <a:t>If any are different, can you tell what they have done?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8237" r="9578"/>
          <a:stretch/>
        </p:blipFill>
        <p:spPr>
          <a:xfrm>
            <a:off x="6091720" y="1026235"/>
            <a:ext cx="2923504" cy="28670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8364" r="12647"/>
          <a:stretch/>
        </p:blipFill>
        <p:spPr>
          <a:xfrm>
            <a:off x="3670479" y="1026235"/>
            <a:ext cx="2189409" cy="28670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2877" r="6189"/>
          <a:stretch/>
        </p:blipFill>
        <p:spPr>
          <a:xfrm>
            <a:off x="128780" y="1026235"/>
            <a:ext cx="3322751" cy="28670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353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195" y="4426430"/>
            <a:ext cx="8925059" cy="729915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sz="2800" dirty="0">
                <a:latin typeface="Trebuchet MS" panose="020B0603020202020204" pitchFamily="34" charset="0"/>
              </a:rPr>
              <a:t>Which method </a:t>
            </a:r>
            <a:r>
              <a:rPr lang="en-GB" sz="2800" dirty="0" smtClean="0">
                <a:latin typeface="Trebuchet MS" panose="020B0603020202020204" pitchFamily="34" charset="0"/>
              </a:rPr>
              <a:t>is the </a:t>
            </a:r>
            <a:r>
              <a:rPr lang="en-GB" sz="2800" dirty="0">
                <a:latin typeface="Trebuchet MS" panose="020B0603020202020204" pitchFamily="34" charset="0"/>
              </a:rPr>
              <a:t>most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efficient</a:t>
            </a:r>
            <a:r>
              <a:rPr lang="en-GB" sz="2800" dirty="0" smtClean="0">
                <a:latin typeface="Trebuchet MS" panose="020B0603020202020204" pitchFamily="34" charset="0"/>
              </a:rPr>
              <a:t>?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01899" y="0"/>
            <a:ext cx="8229600" cy="1143000"/>
          </a:xfrm>
        </p:spPr>
        <p:txBody>
          <a:bodyPr/>
          <a:lstStyle/>
          <a:p>
            <a:r>
              <a:rPr lang="en-GB" sz="3200" dirty="0">
                <a:latin typeface="Trebuchet MS" panose="020B0603020202020204" pitchFamily="34" charset="0"/>
              </a:rPr>
              <a:t>Here are 3 methods from </a:t>
            </a:r>
            <a:r>
              <a:rPr lang="en-GB" sz="3200" dirty="0" smtClean="0">
                <a:latin typeface="Trebuchet MS" panose="020B0603020202020204" pitchFamily="34" charset="0"/>
              </a:rPr>
              <a:t>another </a:t>
            </a:r>
            <a:r>
              <a:rPr lang="en-GB" sz="3200" dirty="0">
                <a:latin typeface="Trebuchet MS" panose="020B0603020202020204" pitchFamily="34" charset="0"/>
              </a:rPr>
              <a:t>class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t="8237" r="9578"/>
          <a:stretch/>
        </p:blipFill>
        <p:spPr>
          <a:xfrm>
            <a:off x="6091720" y="1026235"/>
            <a:ext cx="2923504" cy="28670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8364" r="12647"/>
          <a:stretch/>
        </p:blipFill>
        <p:spPr>
          <a:xfrm>
            <a:off x="3670479" y="1026235"/>
            <a:ext cx="2189409" cy="28670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2877" r="6189"/>
          <a:stretch/>
        </p:blipFill>
        <p:spPr>
          <a:xfrm>
            <a:off x="128780" y="1026235"/>
            <a:ext cx="3322751" cy="28670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238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97891"/>
            <a:ext cx="9043987" cy="5057217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When we multiply algebraic fractions, we use the same principals as when we multiply numerical fractions.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It is usually easier to cancel fractions before multiplying them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Remember – when cancelling fractions we must cancel a numerator and a denominator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43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sz="3600" dirty="0">
                <a:latin typeface="Trebuchet MS" panose="020B0603020202020204" pitchFamily="34" charset="0"/>
              </a:rPr>
              <a:t>Is there anything we can cancel?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4809253"/>
            <a:ext cx="8229600" cy="52385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solidFill>
                  <a:srgbClr val="C00000"/>
                </a:solidFill>
                <a:latin typeface="Trebuchet MS" panose="020B0603020202020204" pitchFamily="34" charset="0"/>
              </a:rPr>
              <a:t>Discuss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617700" y="2461714"/>
                <a:ext cx="1908599" cy="14027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4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7700" y="2461714"/>
                <a:ext cx="1908599" cy="140275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87104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sz="3600" dirty="0">
                <a:latin typeface="Trebuchet MS" panose="020B0603020202020204" pitchFamily="34" charset="0"/>
              </a:rPr>
              <a:t>Is there anything we can cancel?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360120" y="2461714"/>
                <a:ext cx="2609432" cy="14027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4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120" y="2461714"/>
                <a:ext cx="2609432" cy="140275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50036" y="4441058"/>
            <a:ext cx="8229600" cy="523853"/>
          </a:xfrm>
          <a:prstGeom prst="rect">
            <a:avLst/>
          </a:prstGeom>
          <a:solidFill>
            <a:srgbClr val="FFFFFA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>
                <a:latin typeface="Trebuchet MS" panose="020B0603020202020204" pitchFamily="34" charset="0"/>
              </a:rPr>
              <a:t>What about now?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6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sz="3600" dirty="0">
                <a:latin typeface="Trebuchet MS" panose="020B0603020202020204" pitchFamily="34" charset="0"/>
              </a:rPr>
              <a:t>Is there anything we can cancel?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4809253"/>
            <a:ext cx="8229600" cy="52385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solidFill>
                  <a:srgbClr val="C00000"/>
                </a:solidFill>
                <a:latin typeface="Trebuchet MS" panose="020B0603020202020204" pitchFamily="34" charset="0"/>
              </a:rPr>
              <a:t>Discuss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617700" y="2461714"/>
                <a:ext cx="1908599" cy="13876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GB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4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7700" y="2461714"/>
                <a:ext cx="1908599" cy="13876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2098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sz="3600" dirty="0">
                <a:latin typeface="Trebuchet MS" panose="020B0603020202020204" pitchFamily="34" charset="0"/>
              </a:rPr>
              <a:t>Is there anything we can cancel?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360120" y="2461714"/>
                <a:ext cx="2900153" cy="15139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4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4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  <m:sSup>
                            <m:sSupPr>
                              <m:ctrlPr>
                                <a:rPr lang="en-GB" sz="48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4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120" y="2461714"/>
                <a:ext cx="2900153" cy="151394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8715" y="4441058"/>
            <a:ext cx="8229600" cy="523853"/>
          </a:xfrm>
          <a:prstGeom prst="rect">
            <a:avLst/>
          </a:prstGeom>
          <a:solidFill>
            <a:srgbClr val="FFFFFA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>
                <a:latin typeface="Trebuchet MS" panose="020B0603020202020204" pitchFamily="34" charset="0"/>
              </a:rPr>
              <a:t>What about now?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791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21543" y="2000245"/>
                <a:ext cx="2785058" cy="988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43" y="2000245"/>
                <a:ext cx="2785058" cy="98815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504" y="246399"/>
            <a:ext cx="8229600" cy="67151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Fill in </a:t>
            </a:r>
            <a:r>
              <a:rPr lang="en-GB" dirty="0">
                <a:latin typeface="Trebuchet MS" panose="020B0603020202020204" pitchFamily="34" charset="0"/>
              </a:rPr>
              <a:t>the missing </a:t>
            </a:r>
            <a:r>
              <a:rPr lang="en-GB" dirty="0" smtClean="0">
                <a:latin typeface="Trebuchet MS" panose="020B0603020202020204" pitchFamily="34" charset="0"/>
              </a:rPr>
              <a:t>gaps.</a:t>
            </a: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You may need to cancel first.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171157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1)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935830" y="2686052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21543" y="3765930"/>
                <a:ext cx="257564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 6 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43" y="3765930"/>
                <a:ext cx="2575641" cy="92519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0" y="3936842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92966" y="5528626"/>
                <a:ext cx="2760371" cy="1072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𝑧𝑦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66" y="5528626"/>
                <a:ext cx="2760371" cy="107228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-28577" y="5699538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049606" y="5465138"/>
                <a:ext cx="3035831" cy="1072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606" y="5465138"/>
                <a:ext cx="3035831" cy="107228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21048" y="1997255"/>
                <a:ext cx="3644779" cy="988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FFFA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rgbClr val="FFFFFA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1048" y="1997255"/>
                <a:ext cx="3644779" cy="98815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313809" y="2168167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092471" y="3722929"/>
                <a:ext cx="4008661" cy="10075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𝑥𝑦𝑧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2471" y="3722929"/>
                <a:ext cx="4008661" cy="10075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4285232" y="3893841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5)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42367" y="5636050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6)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1859758" y="1895462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935831" y="4414332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1931198" y="3652318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935830" y="6217850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1916910" y="5455836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6474641" y="2695574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5141130" y="1933560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7027103" y="4362462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5422122" y="3600448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6311677" y="6189274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5063894" y="5427260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99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21543" y="2000245"/>
                <a:ext cx="2785058" cy="988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43" y="2000245"/>
                <a:ext cx="2785058" cy="98815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0" y="2171157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1)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935830" y="2686051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21543" y="3765930"/>
                <a:ext cx="257564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 6 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43" y="3765930"/>
                <a:ext cx="2575641" cy="92519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0" y="3936842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92966" y="5528626"/>
                <a:ext cx="2760371" cy="1072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𝑧𝑦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66" y="5528626"/>
                <a:ext cx="2760371" cy="107228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-28577" y="5699538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049606" y="5465138"/>
                <a:ext cx="3035831" cy="1072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606" y="5465138"/>
                <a:ext cx="3035831" cy="107228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21048" y="1997255"/>
                <a:ext cx="3644779" cy="988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FFFA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rgbClr val="FFFFFA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1048" y="1997255"/>
                <a:ext cx="3644779" cy="98815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313809" y="2168167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092471" y="3722929"/>
                <a:ext cx="4008661" cy="10075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𝑥𝑦𝑧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2471" y="3722929"/>
                <a:ext cx="4008661" cy="10075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4285232" y="3893841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5)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42367" y="5636050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6)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1859758" y="1895461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3x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935831" y="4414332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1931198" y="3652318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935830" y="6217850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1916910" y="5455836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6474641" y="2695574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5141130" y="1933560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7027103" y="4362462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5422122" y="3600448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6311677" y="6189274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5063894" y="5427260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7" name="Content Placeholder 2"/>
          <p:cNvSpPr>
            <a:spLocks noGrp="1"/>
          </p:cNvSpPr>
          <p:nvPr>
            <p:ph idx="1"/>
          </p:nvPr>
        </p:nvSpPr>
        <p:spPr>
          <a:xfrm>
            <a:off x="621504" y="246399"/>
            <a:ext cx="8229600" cy="67151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Fill in </a:t>
            </a:r>
            <a:r>
              <a:rPr lang="en-GB" dirty="0">
                <a:latin typeface="Trebuchet MS" panose="020B0603020202020204" pitchFamily="34" charset="0"/>
              </a:rPr>
              <a:t>the missing </a:t>
            </a:r>
            <a:r>
              <a:rPr lang="en-GB" dirty="0" smtClean="0">
                <a:latin typeface="Trebuchet MS" panose="020B0603020202020204" pitchFamily="34" charset="0"/>
              </a:rPr>
              <a:t>gaps.</a:t>
            </a: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You may need to cancel first.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115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21543" y="2000245"/>
                <a:ext cx="2785058" cy="988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43" y="2000245"/>
                <a:ext cx="2785058" cy="98815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0" y="2171157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1)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935830" y="2686051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21543" y="3765930"/>
                <a:ext cx="257564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 6 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43" y="3765930"/>
                <a:ext cx="2575641" cy="92519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0" y="3936842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92966" y="5528626"/>
                <a:ext cx="2760371" cy="1072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𝑧𝑦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66" y="5528626"/>
                <a:ext cx="2760371" cy="107228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-28577" y="5699538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049606" y="5465138"/>
                <a:ext cx="3035831" cy="1072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606" y="5465138"/>
                <a:ext cx="3035831" cy="107228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21048" y="1997255"/>
                <a:ext cx="3644779" cy="988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FFFA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rgbClr val="FFFFFA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1048" y="1997255"/>
                <a:ext cx="3644779" cy="98815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313809" y="2168167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092471" y="3722929"/>
                <a:ext cx="4008661" cy="10075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𝑥𝑦𝑧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2471" y="3722929"/>
                <a:ext cx="4008661" cy="10075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4285232" y="3893841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5)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42367" y="5636050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6)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1845470" y="1924037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3x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935831" y="4414331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x</a:t>
            </a:r>
            <a:r>
              <a:rPr kumimoji="0" lang="en-GB" sz="2400" b="0" i="0" u="none" strike="noStrike" cap="none" normalizeH="0" baseline="3000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2</a:t>
            </a:r>
            <a:endParaRPr kumimoji="0" lang="en-GB" sz="1800" b="0" i="0" u="none" strike="noStrike" cap="none" normalizeH="0" baseline="30000" dirty="0">
              <a:ln>
                <a:noFill/>
              </a:ln>
              <a:solidFill>
                <a:srgbClr val="92D050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1931198" y="3652317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5</a:t>
            </a:r>
          </a:p>
        </p:txBody>
      </p:sp>
      <p:sp>
        <p:nvSpPr>
          <p:cNvPr id="39" name="Rectangle 38"/>
          <p:cNvSpPr/>
          <p:nvPr/>
        </p:nvSpPr>
        <p:spPr bwMode="auto">
          <a:xfrm>
            <a:off x="935830" y="6217850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1916910" y="5455836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6474641" y="2695574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5141130" y="1933560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7027103" y="4362462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5422122" y="3600448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6311677" y="6189274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5063894" y="5427260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7" name="Content Placeholder 2"/>
          <p:cNvSpPr>
            <a:spLocks noGrp="1"/>
          </p:cNvSpPr>
          <p:nvPr>
            <p:ph idx="1"/>
          </p:nvPr>
        </p:nvSpPr>
        <p:spPr>
          <a:xfrm>
            <a:off x="621504" y="246399"/>
            <a:ext cx="8229600" cy="67151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Fill in </a:t>
            </a:r>
            <a:r>
              <a:rPr lang="en-GB" dirty="0">
                <a:latin typeface="Trebuchet MS" panose="020B0603020202020204" pitchFamily="34" charset="0"/>
              </a:rPr>
              <a:t>the missing </a:t>
            </a:r>
            <a:r>
              <a:rPr lang="en-GB" dirty="0" smtClean="0">
                <a:latin typeface="Trebuchet MS" panose="020B0603020202020204" pitchFamily="34" charset="0"/>
              </a:rPr>
              <a:t>gaps.</a:t>
            </a: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You may need to cancel first.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170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21543" y="2000245"/>
                <a:ext cx="2785058" cy="988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43" y="2000245"/>
                <a:ext cx="2785058" cy="98815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0" y="2171157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1)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935830" y="2686051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21543" y="3765930"/>
                <a:ext cx="257564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 6 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43" y="3765930"/>
                <a:ext cx="2575641" cy="92519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0" y="3936842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92966" y="5528626"/>
                <a:ext cx="2760371" cy="1072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𝑧𝑦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66" y="5528626"/>
                <a:ext cx="2760371" cy="107228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-28577" y="5699538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049606" y="5465138"/>
                <a:ext cx="3035831" cy="1072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606" y="5465138"/>
                <a:ext cx="3035831" cy="107228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21048" y="1997255"/>
                <a:ext cx="3644779" cy="988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FFFA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rgbClr val="FFFFFA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1048" y="1997255"/>
                <a:ext cx="3644779" cy="98815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313809" y="2168167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092471" y="3722929"/>
                <a:ext cx="4008661" cy="10075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𝑥𝑦𝑧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2471" y="3722929"/>
                <a:ext cx="4008661" cy="10075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4285232" y="3893841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5)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42367" y="5636050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6)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1845470" y="1924037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3x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935831" y="4414331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x</a:t>
            </a:r>
            <a:r>
              <a:rPr kumimoji="0" lang="en-GB" sz="2400" b="0" i="0" u="none" strike="noStrike" cap="none" normalizeH="0" baseline="3000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2</a:t>
            </a:r>
            <a:endParaRPr kumimoji="0" lang="en-GB" sz="1800" b="0" i="0" u="none" strike="noStrike" cap="none" normalizeH="0" baseline="30000" dirty="0">
              <a:ln>
                <a:noFill/>
              </a:ln>
              <a:solidFill>
                <a:srgbClr val="92D050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1931198" y="3652317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5</a:t>
            </a:r>
          </a:p>
        </p:txBody>
      </p:sp>
      <p:sp>
        <p:nvSpPr>
          <p:cNvPr id="39" name="Rectangle 38"/>
          <p:cNvSpPr/>
          <p:nvPr/>
        </p:nvSpPr>
        <p:spPr bwMode="auto">
          <a:xfrm>
            <a:off x="935830" y="6217849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1916910" y="5455835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>
                <a:solidFill>
                  <a:srgbClr val="92D050"/>
                </a:solidFill>
                <a:latin typeface="Trebuchet MS" panose="020B0603020202020204" pitchFamily="34" charset="0"/>
              </a:rPr>
              <a:t>x</a:t>
            </a:r>
            <a:r>
              <a:rPr lang="en-GB" sz="2400" baseline="30000" dirty="0">
                <a:solidFill>
                  <a:srgbClr val="92D050"/>
                </a:solidFill>
                <a:latin typeface="Trebuchet MS" panose="020B0603020202020204" pitchFamily="34" charset="0"/>
              </a:rPr>
              <a:t>2</a:t>
            </a:r>
            <a:endParaRPr lang="en-GB" baseline="300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6474641" y="2695574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5141130" y="1933560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7027103" y="4362462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5422122" y="3600448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6311677" y="6189274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5063894" y="5427260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7" name="Content Placeholder 2"/>
          <p:cNvSpPr>
            <a:spLocks noGrp="1"/>
          </p:cNvSpPr>
          <p:nvPr>
            <p:ph idx="1"/>
          </p:nvPr>
        </p:nvSpPr>
        <p:spPr>
          <a:xfrm>
            <a:off x="621504" y="246399"/>
            <a:ext cx="8229600" cy="67151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Fill in </a:t>
            </a:r>
            <a:r>
              <a:rPr lang="en-GB" dirty="0">
                <a:latin typeface="Trebuchet MS" panose="020B0603020202020204" pitchFamily="34" charset="0"/>
              </a:rPr>
              <a:t>the missing </a:t>
            </a:r>
            <a:r>
              <a:rPr lang="en-GB" dirty="0" smtClean="0">
                <a:latin typeface="Trebuchet MS" panose="020B0603020202020204" pitchFamily="34" charset="0"/>
              </a:rPr>
              <a:t>gaps.</a:t>
            </a: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You may need to cancel first.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607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21543" y="2000245"/>
                <a:ext cx="2785058" cy="988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43" y="2000245"/>
                <a:ext cx="2785058" cy="98815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0" y="2171157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1)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935830" y="2686051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21543" y="3765930"/>
                <a:ext cx="257564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 6 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43" y="3765930"/>
                <a:ext cx="2575641" cy="92519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0" y="3936842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92966" y="5528626"/>
                <a:ext cx="2760371" cy="1072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𝑧𝑦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66" y="5528626"/>
                <a:ext cx="2760371" cy="107228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-28577" y="5699538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049606" y="5465138"/>
                <a:ext cx="3035831" cy="1072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606" y="5465138"/>
                <a:ext cx="3035831" cy="107228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21048" y="1997255"/>
                <a:ext cx="3644779" cy="988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FFFA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rgbClr val="FFFFFA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1048" y="1997255"/>
                <a:ext cx="3644779" cy="98815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313809" y="2168167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092471" y="3722929"/>
                <a:ext cx="4008661" cy="10075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𝑥𝑦𝑧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2471" y="3722929"/>
                <a:ext cx="4008661" cy="10075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4285232" y="3893841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5)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42367" y="5636050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6)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1845470" y="1924037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3x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935831" y="4414331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x</a:t>
            </a:r>
            <a:r>
              <a:rPr kumimoji="0" lang="en-GB" sz="2400" b="0" i="0" u="none" strike="noStrike" cap="none" normalizeH="0" baseline="3000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2</a:t>
            </a:r>
            <a:endParaRPr kumimoji="0" lang="en-GB" sz="1800" b="0" i="0" u="none" strike="noStrike" cap="none" normalizeH="0" baseline="30000" dirty="0">
              <a:ln>
                <a:noFill/>
              </a:ln>
              <a:solidFill>
                <a:srgbClr val="92D050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1931198" y="3652317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5</a:t>
            </a:r>
          </a:p>
        </p:txBody>
      </p:sp>
      <p:sp>
        <p:nvSpPr>
          <p:cNvPr id="39" name="Rectangle 38"/>
          <p:cNvSpPr/>
          <p:nvPr/>
        </p:nvSpPr>
        <p:spPr bwMode="auto">
          <a:xfrm>
            <a:off x="935830" y="6217849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1916910" y="5455835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>
                <a:solidFill>
                  <a:srgbClr val="92D050"/>
                </a:solidFill>
                <a:latin typeface="Trebuchet MS" panose="020B0603020202020204" pitchFamily="34" charset="0"/>
              </a:rPr>
              <a:t>x</a:t>
            </a:r>
            <a:r>
              <a:rPr lang="en-GB" sz="2400" baseline="30000" dirty="0">
                <a:solidFill>
                  <a:srgbClr val="92D050"/>
                </a:solidFill>
                <a:latin typeface="Trebuchet MS" panose="020B0603020202020204" pitchFamily="34" charset="0"/>
              </a:rPr>
              <a:t>2</a:t>
            </a:r>
            <a:endParaRPr lang="en-GB" baseline="300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6474641" y="2695573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5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5141130" y="1933559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4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7027103" y="4362462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5422122" y="3600448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6311677" y="6189274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5063894" y="5427260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31" name="Content Placeholder 2"/>
          <p:cNvSpPr>
            <a:spLocks noGrp="1"/>
          </p:cNvSpPr>
          <p:nvPr>
            <p:ph idx="1"/>
          </p:nvPr>
        </p:nvSpPr>
        <p:spPr>
          <a:xfrm>
            <a:off x="621504" y="246399"/>
            <a:ext cx="8229600" cy="67151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Fill in </a:t>
            </a:r>
            <a:r>
              <a:rPr lang="en-GB" dirty="0">
                <a:latin typeface="Trebuchet MS" panose="020B0603020202020204" pitchFamily="34" charset="0"/>
              </a:rPr>
              <a:t>the missing </a:t>
            </a:r>
            <a:r>
              <a:rPr lang="en-GB" dirty="0" smtClean="0">
                <a:latin typeface="Trebuchet MS" panose="020B0603020202020204" pitchFamily="34" charset="0"/>
              </a:rPr>
              <a:t>gaps.</a:t>
            </a: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You may need to cancel first.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661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21543" y="2000245"/>
                <a:ext cx="2785058" cy="988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43" y="2000245"/>
                <a:ext cx="2785058" cy="98815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0" y="2171157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1)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935830" y="2686051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21543" y="3765930"/>
                <a:ext cx="257564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 6 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43" y="3765930"/>
                <a:ext cx="2575641" cy="92519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0" y="3936842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92966" y="5528626"/>
                <a:ext cx="2760371" cy="1072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𝑧𝑦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66" y="5528626"/>
                <a:ext cx="2760371" cy="107228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-28577" y="5699538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049606" y="5465138"/>
                <a:ext cx="3035831" cy="1072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606" y="5465138"/>
                <a:ext cx="3035831" cy="107228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21048" y="1997255"/>
                <a:ext cx="3644779" cy="988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FFFA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rgbClr val="FFFFFA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1048" y="1997255"/>
                <a:ext cx="3644779" cy="98815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313809" y="2168167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092471" y="3722929"/>
                <a:ext cx="4008661" cy="10075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𝑥𝑦𝑧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2471" y="3722929"/>
                <a:ext cx="4008661" cy="10075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4285232" y="3893841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5)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42367" y="5636050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6)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1845470" y="1924037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3x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935831" y="4414331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x</a:t>
            </a:r>
            <a:r>
              <a:rPr kumimoji="0" lang="en-GB" sz="2400" b="0" i="0" u="none" strike="noStrike" cap="none" normalizeH="0" baseline="3000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2</a:t>
            </a:r>
            <a:endParaRPr kumimoji="0" lang="en-GB" sz="1800" b="0" i="0" u="none" strike="noStrike" cap="none" normalizeH="0" baseline="30000" dirty="0">
              <a:ln>
                <a:noFill/>
              </a:ln>
              <a:solidFill>
                <a:srgbClr val="92D050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1931198" y="3652317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5</a:t>
            </a:r>
          </a:p>
        </p:txBody>
      </p:sp>
      <p:sp>
        <p:nvSpPr>
          <p:cNvPr id="39" name="Rectangle 38"/>
          <p:cNvSpPr/>
          <p:nvPr/>
        </p:nvSpPr>
        <p:spPr bwMode="auto">
          <a:xfrm>
            <a:off x="935830" y="6217849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1916910" y="5455835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>
                <a:solidFill>
                  <a:srgbClr val="92D050"/>
                </a:solidFill>
                <a:latin typeface="Trebuchet MS" panose="020B0603020202020204" pitchFamily="34" charset="0"/>
              </a:rPr>
              <a:t>x</a:t>
            </a:r>
            <a:r>
              <a:rPr lang="en-GB" sz="2400" baseline="30000" dirty="0">
                <a:solidFill>
                  <a:srgbClr val="92D050"/>
                </a:solidFill>
                <a:latin typeface="Trebuchet MS" panose="020B0603020202020204" pitchFamily="34" charset="0"/>
              </a:rPr>
              <a:t>2</a:t>
            </a:r>
            <a:endParaRPr lang="en-GB" baseline="300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6474641" y="2695573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5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5141130" y="1933559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4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7027103" y="4362461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z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5422122" y="3600447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4</a:t>
            </a:r>
          </a:p>
        </p:txBody>
      </p:sp>
      <p:sp>
        <p:nvSpPr>
          <p:cNvPr id="45" name="Rectangle 44"/>
          <p:cNvSpPr/>
          <p:nvPr/>
        </p:nvSpPr>
        <p:spPr bwMode="auto">
          <a:xfrm>
            <a:off x="6311677" y="6189274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5063894" y="5427260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31" name="Content Placeholder 2"/>
          <p:cNvSpPr>
            <a:spLocks noGrp="1"/>
          </p:cNvSpPr>
          <p:nvPr>
            <p:ph idx="1"/>
          </p:nvPr>
        </p:nvSpPr>
        <p:spPr>
          <a:xfrm>
            <a:off x="621504" y="246399"/>
            <a:ext cx="8229600" cy="67151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Fill in </a:t>
            </a:r>
            <a:r>
              <a:rPr lang="en-GB" dirty="0">
                <a:latin typeface="Trebuchet MS" panose="020B0603020202020204" pitchFamily="34" charset="0"/>
              </a:rPr>
              <a:t>the missing </a:t>
            </a:r>
            <a:r>
              <a:rPr lang="en-GB" dirty="0" smtClean="0">
                <a:latin typeface="Trebuchet MS" panose="020B0603020202020204" pitchFamily="34" charset="0"/>
              </a:rPr>
              <a:t>gaps.</a:t>
            </a: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You may need to cancel first.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600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21543" y="2000245"/>
                <a:ext cx="2785058" cy="988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43" y="2000245"/>
                <a:ext cx="2785058" cy="98815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0" y="2171157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1)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935830" y="2686051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21543" y="3765930"/>
                <a:ext cx="257564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 6 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43" y="3765930"/>
                <a:ext cx="2575641" cy="92519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0" y="3936842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92966" y="5528626"/>
                <a:ext cx="2760371" cy="1072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𝑧𝑦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66" y="5528626"/>
                <a:ext cx="2760371" cy="107228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-28577" y="5699538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049606" y="5465138"/>
                <a:ext cx="3035831" cy="1072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606" y="5465138"/>
                <a:ext cx="3035831" cy="107228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21048" y="1997255"/>
                <a:ext cx="3644779" cy="988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FFFA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rgbClr val="FFFFFA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1048" y="1997255"/>
                <a:ext cx="3644779" cy="98815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313809" y="2168167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092471" y="3722929"/>
                <a:ext cx="4008661" cy="10075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𝑥𝑦𝑧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2471" y="3722929"/>
                <a:ext cx="4008661" cy="100752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4285232" y="3893841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5)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42367" y="5636050"/>
            <a:ext cx="130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6)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1845470" y="1924037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3x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935831" y="4414331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x</a:t>
            </a:r>
            <a:r>
              <a:rPr kumimoji="0" lang="en-GB" sz="2400" b="0" i="0" u="none" strike="noStrike" cap="none" normalizeH="0" baseline="3000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2</a:t>
            </a:r>
            <a:endParaRPr kumimoji="0" lang="en-GB" sz="1800" b="0" i="0" u="none" strike="noStrike" cap="none" normalizeH="0" baseline="30000" dirty="0">
              <a:ln>
                <a:noFill/>
              </a:ln>
              <a:solidFill>
                <a:srgbClr val="92D050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1931198" y="3652317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5</a:t>
            </a:r>
          </a:p>
        </p:txBody>
      </p:sp>
      <p:sp>
        <p:nvSpPr>
          <p:cNvPr id="39" name="Rectangle 38"/>
          <p:cNvSpPr/>
          <p:nvPr/>
        </p:nvSpPr>
        <p:spPr bwMode="auto">
          <a:xfrm>
            <a:off x="935830" y="6217849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1916910" y="5455835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>
                <a:solidFill>
                  <a:srgbClr val="92D050"/>
                </a:solidFill>
                <a:latin typeface="Trebuchet MS" panose="020B0603020202020204" pitchFamily="34" charset="0"/>
              </a:rPr>
              <a:t>x</a:t>
            </a:r>
            <a:r>
              <a:rPr lang="en-GB" sz="2400" baseline="30000" dirty="0">
                <a:solidFill>
                  <a:srgbClr val="92D050"/>
                </a:solidFill>
                <a:latin typeface="Trebuchet MS" panose="020B0603020202020204" pitchFamily="34" charset="0"/>
              </a:rPr>
              <a:t>2</a:t>
            </a:r>
            <a:endParaRPr lang="en-GB" baseline="3000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6474641" y="2695573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5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5141130" y="1933559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4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7027103" y="4362461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z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5422122" y="3600447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4</a:t>
            </a:r>
          </a:p>
        </p:txBody>
      </p:sp>
      <p:sp>
        <p:nvSpPr>
          <p:cNvPr id="45" name="Rectangle 44"/>
          <p:cNvSpPr/>
          <p:nvPr/>
        </p:nvSpPr>
        <p:spPr bwMode="auto">
          <a:xfrm>
            <a:off x="6311677" y="6189273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2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5063894" y="5427259"/>
            <a:ext cx="540000" cy="54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Trebuchet MS" panose="020B0603020202020204" pitchFamily="34" charset="0"/>
              </a:rPr>
              <a:t>1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"/>
          </p:nvPr>
        </p:nvSpPr>
        <p:spPr>
          <a:xfrm>
            <a:off x="621504" y="246399"/>
            <a:ext cx="8229600" cy="67151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Fill in </a:t>
            </a:r>
            <a:r>
              <a:rPr lang="en-GB" dirty="0">
                <a:latin typeface="Trebuchet MS" panose="020B0603020202020204" pitchFamily="34" charset="0"/>
              </a:rPr>
              <a:t>the missing </a:t>
            </a:r>
            <a:r>
              <a:rPr lang="en-GB" dirty="0" smtClean="0">
                <a:latin typeface="Trebuchet MS" panose="020B0603020202020204" pitchFamily="34" charset="0"/>
              </a:rPr>
              <a:t>gaps.</a:t>
            </a: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You may need to cancel first.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581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sz="3600" dirty="0">
                <a:latin typeface="Trebuchet MS" panose="020B0603020202020204" pitchFamily="34" charset="0"/>
              </a:rPr>
              <a:t>Is there anything we can cancel?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4403" y="2384441"/>
                <a:ext cx="4129079" cy="14326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  <m:r>
                        <a:rPr lang="en-GB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sSup>
                            <m:sSupPr>
                              <m:ctrlPr>
                                <a:rPr lang="en-GB" sz="48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4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4403" y="2384441"/>
                <a:ext cx="4129079" cy="14326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199" y="4809253"/>
            <a:ext cx="8229600" cy="523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>
                <a:solidFill>
                  <a:srgbClr val="FF0000"/>
                </a:solidFill>
                <a:latin typeface="Trebuchet MS" panose="020B0603020202020204" pitchFamily="34" charset="0"/>
              </a:rPr>
              <a:t>Discuss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34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sz="3600" dirty="0">
                <a:latin typeface="Trebuchet MS" panose="020B0603020202020204" pitchFamily="34" charset="0"/>
              </a:rPr>
              <a:t>Is there anything we can cancel?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283552" y="2493245"/>
                <a:ext cx="4576894" cy="15187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3(</m:t>
                          </m:r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+2)</m:t>
                          </m:r>
                        </m:den>
                      </m:f>
                      <m:r>
                        <a:rPr lang="en-GB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sSup>
                            <m:sSupPr>
                              <m:ctrlPr>
                                <a:rPr lang="en-GB" sz="48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4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3552" y="2493245"/>
                <a:ext cx="4576894" cy="151874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8715" y="4943715"/>
            <a:ext cx="8229600" cy="523853"/>
          </a:xfrm>
          <a:prstGeom prst="rect">
            <a:avLst/>
          </a:prstGeom>
          <a:solidFill>
            <a:srgbClr val="FFFFFA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>
                <a:latin typeface="Trebuchet MS" panose="020B0603020202020204" pitchFamily="34" charset="0"/>
              </a:rPr>
              <a:t>What about now?</a:t>
            </a:r>
          </a:p>
          <a:p>
            <a:pPr marL="0" indent="0" algn="ctr">
              <a:buFontTx/>
              <a:buNone/>
            </a:pPr>
            <a:endParaRPr lang="en-GB" kern="0" dirty="0">
              <a:latin typeface="Trebuchet MS" panose="020B0603020202020204" pitchFamily="34" charset="0"/>
            </a:endParaRPr>
          </a:p>
          <a:p>
            <a:pPr marL="0" indent="0" algn="ctr">
              <a:buFontTx/>
              <a:buNone/>
            </a:pPr>
            <a:r>
              <a:rPr lang="en-GB" kern="0" dirty="0">
                <a:latin typeface="Trebuchet MS" panose="020B0603020202020204" pitchFamily="34" charset="0"/>
              </a:rPr>
              <a:t>How is this different?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041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sz="3600" dirty="0">
                <a:latin typeface="Trebuchet MS" panose="020B0603020202020204" pitchFamily="34" charset="0"/>
              </a:rPr>
              <a:t>Is there anything we can cancel?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283552" y="2493245"/>
                <a:ext cx="4576894" cy="15187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3(</m:t>
                          </m:r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+2)</m:t>
                          </m:r>
                        </m:den>
                      </m:f>
                      <m:r>
                        <a:rPr lang="en-GB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sSup>
                            <m:sSupPr>
                              <m:ctrlPr>
                                <a:rPr lang="en-GB" sz="48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4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4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3552" y="2493245"/>
                <a:ext cx="4576894" cy="151874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8715" y="4745858"/>
            <a:ext cx="8229600" cy="523853"/>
          </a:xfrm>
          <a:prstGeom prst="rect">
            <a:avLst/>
          </a:prstGeom>
          <a:solidFill>
            <a:srgbClr val="FFFFFA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>
                <a:latin typeface="Trebuchet MS" panose="020B0603020202020204" pitchFamily="34" charset="0"/>
              </a:rPr>
              <a:t>Sometimes, it helps to </a:t>
            </a:r>
            <a:r>
              <a:rPr lang="en-GB" kern="0" dirty="0">
                <a:solidFill>
                  <a:srgbClr val="FF0000"/>
                </a:solidFill>
                <a:latin typeface="Trebuchet MS" panose="020B0603020202020204" pitchFamily="34" charset="0"/>
              </a:rPr>
              <a:t>factorise</a:t>
            </a:r>
            <a:r>
              <a:rPr lang="en-GB" kern="0" dirty="0">
                <a:latin typeface="Trebuchet MS" panose="020B0603020202020204" pitchFamily="34" charset="0"/>
              </a:rPr>
              <a:t> some of the expressions to check if we can cancel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20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845" y="0"/>
            <a:ext cx="8229600" cy="1143000"/>
          </a:xfrm>
        </p:spPr>
        <p:txBody>
          <a:bodyPr/>
          <a:lstStyle/>
          <a:p>
            <a:r>
              <a:rPr lang="en-GB" sz="3200" dirty="0">
                <a:latin typeface="Trebuchet MS" panose="020B0603020202020204" pitchFamily="34" charset="0"/>
              </a:rPr>
              <a:t>Joey and James are trying to simplify the calculation: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3303235"/>
                <a:ext cx="4340942" cy="127298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+ 2</m:t>
                        </m:r>
                      </m:den>
                    </m:f>
                    <m:r>
                      <a:rPr lang="en-GB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36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36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+ 2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3600" dirty="0">
                    <a:latin typeface="Trebuchet MS" panose="020B0603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3303235"/>
                <a:ext cx="4340942" cy="127298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xmlns="" id="{FDC01901-C090-4FE2-8D6B-9CA32BF1BD0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17025" y="3303235"/>
                <a:ext cx="4660490" cy="11045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ctr">
                  <a:buFontTx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3600" i="1" kern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i="1" kern="0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3600" i="1" kern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 kern="0" smtClean="0">
                            <a:latin typeface="Cambria Math" panose="02040503050406030204" pitchFamily="18" charset="0"/>
                          </a:rPr>
                          <m:t> + 2</m:t>
                        </m:r>
                      </m:den>
                    </m:f>
                    <m:r>
                      <a:rPr lang="en-GB" sz="36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3600" i="1" kern="0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36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36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3600" i="1" kern="0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sSup>
                          <m:sSupPr>
                            <m:ctrlPr>
                              <a:rPr lang="en-GB" sz="3600" b="0" i="1" kern="0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i="1" kern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1" kern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36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+ 2</m:t>
                        </m:r>
                        <m:r>
                          <a:rPr lang="en-GB" sz="36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3600" kern="0" dirty="0">
                    <a:latin typeface="Trebuchet MS" panose="020B0603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FDC01901-C090-4FE2-8D6B-9CA32BF1B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17025" y="3303235"/>
                <a:ext cx="4660490" cy="11045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C1FBD33D-CB44-431C-8573-4F9B42A1E5D4}"/>
              </a:ext>
            </a:extLst>
          </p:cNvPr>
          <p:cNvSpPr txBox="1">
            <a:spLocks/>
          </p:cNvSpPr>
          <p:nvPr/>
        </p:nvSpPr>
        <p:spPr bwMode="auto">
          <a:xfrm>
            <a:off x="570271" y="6090609"/>
            <a:ext cx="8229600" cy="523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>
                <a:solidFill>
                  <a:srgbClr val="FF0000"/>
                </a:solidFill>
                <a:latin typeface="Trebuchet MS" panose="020B0603020202020204" pitchFamily="34" charset="0"/>
              </a:rPr>
              <a:t>Discuss – who do you agree with?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xmlns="" id="{517E0B88-3D05-4295-A4EE-DC8240B03C3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598174" y="1143000"/>
                <a:ext cx="4340942" cy="12729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ctr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 + 2</m:t>
                          </m:r>
                        </m:den>
                      </m:f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17E0B88-3D05-4295-A4EE-DC8240B03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8174" y="1143000"/>
                <a:ext cx="4340942" cy="12729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>
            <a:extLst>
              <a:ext uri="{FF2B5EF4-FFF2-40B4-BE49-F238E27FC236}">
                <a16:creationId xmlns:a16="http://schemas.microsoft.com/office/drawing/2014/main" xmlns="" id="{554AD07C-7879-4DC5-ACE4-5CF15DF5A2C3}"/>
              </a:ext>
            </a:extLst>
          </p:cNvPr>
          <p:cNvSpPr txBox="1">
            <a:spLocks/>
          </p:cNvSpPr>
          <p:nvPr/>
        </p:nvSpPr>
        <p:spPr bwMode="auto">
          <a:xfrm>
            <a:off x="376084" y="2319273"/>
            <a:ext cx="339950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>
                <a:latin typeface="Trebuchet MS" panose="020B0603020202020204" pitchFamily="34" charset="0"/>
              </a:rPr>
              <a:t>Joey thinks that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29413635-F313-4EC9-A5AC-CC4EE3901FE3}"/>
              </a:ext>
            </a:extLst>
          </p:cNvPr>
          <p:cNvSpPr txBox="1">
            <a:spLocks/>
          </p:cNvSpPr>
          <p:nvPr/>
        </p:nvSpPr>
        <p:spPr bwMode="auto">
          <a:xfrm>
            <a:off x="27039" y="4446235"/>
            <a:ext cx="431390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sz="2400" kern="0" dirty="0">
                <a:latin typeface="Trebuchet MS" panose="020B0603020202020204" pitchFamily="34" charset="0"/>
              </a:rPr>
              <a:t>Because x + 2 multiplied by x gives you x + 2x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762520E3-25F3-4F2F-9E57-91ACE5982D20}"/>
              </a:ext>
            </a:extLst>
          </p:cNvPr>
          <p:cNvSpPr txBox="1">
            <a:spLocks/>
          </p:cNvSpPr>
          <p:nvPr/>
        </p:nvSpPr>
        <p:spPr bwMode="auto">
          <a:xfrm>
            <a:off x="5239364" y="2319273"/>
            <a:ext cx="339950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>
                <a:latin typeface="Trebuchet MS" panose="020B0603020202020204" pitchFamily="34" charset="0"/>
              </a:rPr>
              <a:t>James thinks that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3C4003AC-7FFA-4CBC-B191-A639078E5352}"/>
              </a:ext>
            </a:extLst>
          </p:cNvPr>
          <p:cNvSpPr txBox="1">
            <a:spLocks/>
          </p:cNvSpPr>
          <p:nvPr/>
        </p:nvSpPr>
        <p:spPr bwMode="auto">
          <a:xfrm>
            <a:off x="4890319" y="4446235"/>
            <a:ext cx="431390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sz="2400" kern="0" dirty="0">
                <a:latin typeface="Trebuchet MS" panose="020B0603020202020204" pitchFamily="34" charset="0"/>
              </a:rPr>
              <a:t>Because when you multiply   x + 2 by x you must multiply the x and the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351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845" y="0"/>
            <a:ext cx="8229600" cy="1143000"/>
          </a:xfrm>
        </p:spPr>
        <p:txBody>
          <a:bodyPr/>
          <a:lstStyle/>
          <a:p>
            <a:r>
              <a:rPr lang="en-GB" sz="3200" dirty="0">
                <a:latin typeface="Trebuchet MS" panose="020B0603020202020204" pitchFamily="34" charset="0"/>
              </a:rPr>
              <a:t>Joey and James are trying to simplify the calculation: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xmlns="" id="{517E0B88-3D05-4295-A4EE-DC8240B03C3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598174" y="1143000"/>
                <a:ext cx="4340942" cy="12729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ctr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 + 2</m:t>
                          </m:r>
                        </m:den>
                      </m:f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17E0B88-3D05-4295-A4EE-DC8240B03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8174" y="1143000"/>
                <a:ext cx="4340942" cy="12729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xmlns="" id="{752D0A6F-4AA5-461A-B645-A1066AB5670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721078" y="2968023"/>
                <a:ext cx="4340942" cy="12729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ctr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 + 2</m:t>
                          </m:r>
                        </m:den>
                      </m:f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+2)</m:t>
                          </m:r>
                        </m:den>
                      </m:f>
                    </m:oMath>
                  </m:oMathPara>
                </a14:m>
                <a:endParaRPr lang="en-GB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752D0A6F-4AA5-461A-B645-A1066AB56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21078" y="2968023"/>
                <a:ext cx="4340942" cy="12729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xmlns="" id="{7D12A4E9-BAD1-4F43-8FD8-A287444E85D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721078" y="5429537"/>
                <a:ext cx="4340942" cy="12729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ctr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 + 2</m:t>
                          </m:r>
                        </m:den>
                      </m:f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kern="0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7D12A4E9-BAD1-4F43-8FD8-A287444E8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21078" y="5429537"/>
                <a:ext cx="4340942" cy="12729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>
            <a:extLst>
              <a:ext uri="{FF2B5EF4-FFF2-40B4-BE49-F238E27FC236}">
                <a16:creationId xmlns:a16="http://schemas.microsoft.com/office/drawing/2014/main" xmlns="" id="{03A8A7BE-0763-447B-B13C-65BC1E237543}"/>
              </a:ext>
            </a:extLst>
          </p:cNvPr>
          <p:cNvSpPr txBox="1">
            <a:spLocks/>
          </p:cNvSpPr>
          <p:nvPr/>
        </p:nvSpPr>
        <p:spPr bwMode="auto">
          <a:xfrm>
            <a:off x="653845" y="419676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 smtClean="0">
                <a:latin typeface="Trebuchet MS" panose="020B0603020202020204" pitchFamily="34" charset="0"/>
              </a:rPr>
              <a:t>Which </a:t>
            </a:r>
            <a:r>
              <a:rPr lang="en-GB" sz="2400" kern="0" dirty="0">
                <a:latin typeface="Trebuchet MS" panose="020B0603020202020204" pitchFamily="34" charset="0"/>
              </a:rPr>
              <a:t>method can we use to expand the brackets?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618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 bwMode="auto">
              <a:xfrm>
                <a:off x="457200" y="1552395"/>
                <a:ext cx="8229600" cy="11715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GB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552395"/>
                <a:ext cx="8229600" cy="11715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itle 1">
            <a:extLst>
              <a:ext uri="{FF2B5EF4-FFF2-40B4-BE49-F238E27FC236}">
                <a16:creationId xmlns:a16="http://schemas.microsoft.com/office/drawing/2014/main" xmlns="" id="{717B5395-159F-4DC6-AC4F-1BAD2F9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True or false …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AC2967C4-73DA-4BEF-97E4-5E013E8654F7}"/>
              </a:ext>
            </a:extLst>
          </p:cNvPr>
          <p:cNvSpPr txBox="1">
            <a:spLocks/>
          </p:cNvSpPr>
          <p:nvPr/>
        </p:nvSpPr>
        <p:spPr bwMode="auto">
          <a:xfrm>
            <a:off x="457200" y="3199448"/>
            <a:ext cx="8229600" cy="523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>
                <a:solidFill>
                  <a:srgbClr val="FF0000"/>
                </a:solidFill>
                <a:latin typeface="Trebuchet MS" panose="020B0603020202020204" pitchFamily="34" charset="0"/>
              </a:rPr>
              <a:t>Discuss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xmlns="" id="{B3A3F81B-739E-4DE9-AFC6-F45A8A7720D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80103" y="4354530"/>
                <a:ext cx="8229600" cy="11715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GB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−1)</m:t>
                          </m:r>
                        </m:den>
                      </m:f>
                    </m:oMath>
                  </m:oMathPara>
                </a14:m>
                <a:endParaRPr lang="en-GB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B3A3F81B-739E-4DE9-AFC6-F45A8A7720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103" y="4354530"/>
                <a:ext cx="8229600" cy="11715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xmlns="" id="{72B943CC-5830-4DC7-A66D-4E883C4BBEDB}"/>
              </a:ext>
            </a:extLst>
          </p:cNvPr>
          <p:cNvSpPr txBox="1">
            <a:spLocks/>
          </p:cNvSpPr>
          <p:nvPr/>
        </p:nvSpPr>
        <p:spPr bwMode="auto">
          <a:xfrm>
            <a:off x="457200" y="6014158"/>
            <a:ext cx="8229600" cy="523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>
                <a:solidFill>
                  <a:srgbClr val="FF0000"/>
                </a:solidFill>
                <a:latin typeface="Trebuchet MS" panose="020B0603020202020204" pitchFamily="34" charset="0"/>
              </a:rPr>
              <a:t>Discuss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63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 bwMode="auto">
              <a:xfrm>
                <a:off x="457200" y="1552395"/>
                <a:ext cx="8229600" cy="11715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GB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552395"/>
                <a:ext cx="8229600" cy="11715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itle 1">
            <a:extLst>
              <a:ext uri="{FF2B5EF4-FFF2-40B4-BE49-F238E27FC236}">
                <a16:creationId xmlns:a16="http://schemas.microsoft.com/office/drawing/2014/main" xmlns="" id="{717B5395-159F-4DC6-AC4F-1BAD2F9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True or false …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AC2967C4-73DA-4BEF-97E4-5E013E8654F7}"/>
              </a:ext>
            </a:extLst>
          </p:cNvPr>
          <p:cNvSpPr txBox="1">
            <a:spLocks/>
          </p:cNvSpPr>
          <p:nvPr/>
        </p:nvSpPr>
        <p:spPr bwMode="auto">
          <a:xfrm>
            <a:off x="457200" y="3199448"/>
            <a:ext cx="8229600" cy="523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>
                <a:solidFill>
                  <a:srgbClr val="FF0000"/>
                </a:solidFill>
                <a:latin typeface="Trebuchet MS" panose="020B0603020202020204" pitchFamily="34" charset="0"/>
              </a:rPr>
              <a:t>Discuss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xmlns="" id="{B3A3F81B-739E-4DE9-AFC6-F45A8A7720D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80103" y="4354530"/>
                <a:ext cx="8229600" cy="11715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GB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−1)</m:t>
                          </m:r>
                        </m:den>
                      </m:f>
                    </m:oMath>
                  </m:oMathPara>
                </a14:m>
                <a:endParaRPr lang="en-GB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B3A3F81B-739E-4DE9-AFC6-F45A8A7720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103" y="4354530"/>
                <a:ext cx="8229600" cy="11715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xmlns="" id="{72B943CC-5830-4DC7-A66D-4E883C4BBEDB}"/>
              </a:ext>
            </a:extLst>
          </p:cNvPr>
          <p:cNvSpPr txBox="1">
            <a:spLocks/>
          </p:cNvSpPr>
          <p:nvPr/>
        </p:nvSpPr>
        <p:spPr bwMode="auto">
          <a:xfrm>
            <a:off x="580103" y="5935500"/>
            <a:ext cx="8229600" cy="523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>
                <a:solidFill>
                  <a:srgbClr val="FF0000"/>
                </a:solidFill>
                <a:latin typeface="Trebuchet MS" panose="020B0603020202020204" pitchFamily="34" charset="0"/>
              </a:rPr>
              <a:t>How can they both be correct?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080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To finish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628650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On your whiteboard, 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 bwMode="auto">
              <a:xfrm>
                <a:off x="457200" y="2142331"/>
                <a:ext cx="8229600" cy="11715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142331"/>
                <a:ext cx="8229600" cy="11715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21805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To finish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628650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On your whiteboard, factorise and 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 bwMode="auto">
              <a:xfrm>
                <a:off x="457200" y="2142331"/>
                <a:ext cx="8229600" cy="11715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−10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142331"/>
                <a:ext cx="8229600" cy="11715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78020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To finish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628650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On your whiteboard, factorise and 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 bwMode="auto">
              <a:xfrm>
                <a:off x="457200" y="2142331"/>
                <a:ext cx="8229600" cy="11715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GB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142331"/>
                <a:ext cx="8229600" cy="11715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04225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To finish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628650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On your whiteboard, factorise and 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 bwMode="auto">
              <a:xfrm>
                <a:off x="457200" y="2142331"/>
                <a:ext cx="8229600" cy="11715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kern="0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kern="0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kern="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142331"/>
                <a:ext cx="8229600" cy="11715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0464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-111124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Challenge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142331"/>
                <a:ext cx="8229600" cy="117157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+12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−10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6−9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142331"/>
                <a:ext cx="8229600" cy="1171575"/>
              </a:xfr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/>
              <p:cNvSpPr txBox="1">
                <a:spLocks/>
              </p:cNvSpPr>
              <p:nvPr/>
            </p:nvSpPr>
            <p:spPr bwMode="auto">
              <a:xfrm>
                <a:off x="542928" y="4795837"/>
                <a:ext cx="8229600" cy="11715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kern="0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10(</m:t>
                          </m:r>
                          <m:r>
                            <a:rPr lang="en-GB" b="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+3)</m:t>
                          </m:r>
                        </m:num>
                        <m:den>
                          <m:r>
                            <a:rPr lang="en-GB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b="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kern="0" dirty="0">
                  <a:solidFill>
                    <a:srgbClr val="FF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2928" y="4795837"/>
                <a:ext cx="8229600" cy="11715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814513" y="1300163"/>
            <a:ext cx="5357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Show that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93094" y="3901141"/>
            <a:ext cx="5357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Can be written as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384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GSA Theme">
  <a:themeElements>
    <a:clrScheme name="GSA Comic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777777"/>
      </a:accent2>
      <a:accent3>
        <a:srgbClr val="FFFFE9"/>
      </a:accent3>
      <a:accent4>
        <a:srgbClr val="000000"/>
      </a:accent4>
      <a:accent5>
        <a:srgbClr val="FFFFFA"/>
      </a:accent5>
      <a:accent6>
        <a:srgbClr val="777777"/>
      </a:accent6>
      <a:hlink>
        <a:srgbClr val="C00000"/>
      </a:hlink>
      <a:folHlink>
        <a:srgbClr val="C00000"/>
      </a:folHlink>
    </a:clrScheme>
    <a:fontScheme name="GSA Comic">
      <a:majorFont>
        <a:latin typeface="Comic Sans MS"/>
        <a:ea typeface=""/>
        <a:cs typeface="Arial"/>
      </a:majorFont>
      <a:minorFont>
        <a:latin typeface="Comic Sans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GSA Theme" id="{73897BFB-3DED-44BE-9EEF-AB5156B7C649}" vid="{B4ED47DF-D712-4D1E-836D-83D0E998DD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290</TotalTime>
  <Words>1824</Words>
  <Application>Microsoft Office PowerPoint</Application>
  <PresentationFormat>On-screen Show (4:3)</PresentationFormat>
  <Paragraphs>234</Paragraphs>
  <Slides>28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GSA Theme</vt:lpstr>
      <vt:lpstr>Equation</vt:lpstr>
      <vt:lpstr>On your whiteboards …</vt:lpstr>
      <vt:lpstr>On your whiteboards …</vt:lpstr>
      <vt:lpstr>Here are 3 methods from another class </vt:lpstr>
      <vt:lpstr>Here are 3 methods from another class </vt:lpstr>
      <vt:lpstr>PowerPoint Presentation</vt:lpstr>
      <vt:lpstr>Is there anything we can cancel?</vt:lpstr>
      <vt:lpstr>Is there anything we can cancel?</vt:lpstr>
      <vt:lpstr>Is there anything we can cancel?</vt:lpstr>
      <vt:lpstr>Is there anything we can cancel?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Is there anything we can cancel?</vt:lpstr>
      <vt:lpstr>Is there anything we can cancel?</vt:lpstr>
      <vt:lpstr>Is there anything we can cancel?</vt:lpstr>
      <vt:lpstr>Joey and James are trying to simplify the calculation:</vt:lpstr>
      <vt:lpstr>Joey and James are trying to simplify the calculation:</vt:lpstr>
      <vt:lpstr>True or false …</vt:lpstr>
      <vt:lpstr>True or false …</vt:lpstr>
      <vt:lpstr>To finish …</vt:lpstr>
      <vt:lpstr>To finish …</vt:lpstr>
      <vt:lpstr>To finish …</vt:lpstr>
      <vt:lpstr>To finish …</vt:lpstr>
      <vt:lpstr>Challenge Problem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Moss</dc:creator>
  <cp:lastModifiedBy>Warden, M</cp:lastModifiedBy>
  <cp:revision>52</cp:revision>
  <cp:lastPrinted>2016-09-29T06:50:36Z</cp:lastPrinted>
  <dcterms:created xsi:type="dcterms:W3CDTF">2016-09-18T15:22:26Z</dcterms:created>
  <dcterms:modified xsi:type="dcterms:W3CDTF">2017-09-25T20:58:06Z</dcterms:modified>
</cp:coreProperties>
</file>