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8" r:id="rId3"/>
    <p:sldId id="259" r:id="rId4"/>
    <p:sldId id="260" r:id="rId5"/>
    <p:sldId id="261" r:id="rId6"/>
    <p:sldId id="262" r:id="rId7"/>
    <p:sldId id="263" r:id="rId8"/>
    <p:sldId id="270" r:id="rId9"/>
    <p:sldId id="264" r:id="rId10"/>
    <p:sldId id="272" r:id="rId11"/>
    <p:sldId id="273" r:id="rId12"/>
    <p:sldId id="274" r:id="rId13"/>
    <p:sldId id="269" r:id="rId14"/>
    <p:sldId id="268" r:id="rId15"/>
    <p:sldId id="257" r:id="rId16"/>
    <p:sldId id="266" r:id="rId17"/>
    <p:sldId id="267"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7" autoAdjust="0"/>
    <p:restoredTop sz="78995" autoAdjust="0"/>
  </p:normalViewPr>
  <p:slideViewPr>
    <p:cSldViewPr>
      <p:cViewPr varScale="1">
        <p:scale>
          <a:sx n="54" d="100"/>
          <a:sy n="54" d="100"/>
        </p:scale>
        <p:origin x="-171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D59403-2AC4-4440-A57F-1AAF5847DA89}" type="datetimeFigureOut">
              <a:rPr lang="en-GB" smtClean="0"/>
              <a:t>19/09/2017</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D63807-BA29-41AD-8123-25389EBB11C7}" type="slidenum">
              <a:rPr lang="en-GB" smtClean="0"/>
              <a:t>‹#›</a:t>
            </a:fld>
            <a:endParaRPr lang="en-GB" dirty="0"/>
          </a:p>
        </p:txBody>
      </p:sp>
    </p:spTree>
    <p:extLst>
      <p:ext uri="{BB962C8B-B14F-4D97-AF65-F5344CB8AC3E}">
        <p14:creationId xmlns:p14="http://schemas.microsoft.com/office/powerpoint/2010/main" val="684545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Please make it clear the bottom row is a CHALLENGE and not many are expected to be able to complete the</a:t>
            </a:r>
            <a:r>
              <a:rPr lang="en-GB" baseline="0" dirty="0" smtClean="0"/>
              <a:t> full table</a:t>
            </a:r>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9</a:t>
            </a:fld>
            <a:endParaRPr lang="en-GB" dirty="0"/>
          </a:p>
        </p:txBody>
      </p:sp>
    </p:spTree>
    <p:extLst>
      <p:ext uri="{BB962C8B-B14F-4D97-AF65-F5344CB8AC3E}">
        <p14:creationId xmlns:p14="http://schemas.microsoft.com/office/powerpoint/2010/main" val="3473645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10</a:t>
            </a:fld>
            <a:endParaRPr lang="en-GB" dirty="0"/>
          </a:p>
        </p:txBody>
      </p:sp>
    </p:spTree>
    <p:extLst>
      <p:ext uri="{BB962C8B-B14F-4D97-AF65-F5344CB8AC3E}">
        <p14:creationId xmlns:p14="http://schemas.microsoft.com/office/powerpoint/2010/main" val="542185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11</a:t>
            </a:fld>
            <a:endParaRPr lang="en-GB" dirty="0"/>
          </a:p>
        </p:txBody>
      </p:sp>
    </p:spTree>
    <p:extLst>
      <p:ext uri="{BB962C8B-B14F-4D97-AF65-F5344CB8AC3E}">
        <p14:creationId xmlns:p14="http://schemas.microsoft.com/office/powerpoint/2010/main" val="713891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12</a:t>
            </a:fld>
            <a:endParaRPr lang="en-GB" dirty="0"/>
          </a:p>
        </p:txBody>
      </p:sp>
    </p:spTree>
    <p:extLst>
      <p:ext uri="{BB962C8B-B14F-4D97-AF65-F5344CB8AC3E}">
        <p14:creationId xmlns:p14="http://schemas.microsoft.com/office/powerpoint/2010/main" val="389240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lower will not get past this point. That is not</a:t>
            </a:r>
            <a:r>
              <a:rPr lang="en-GB" baseline="0" dirty="0" smtClean="0"/>
              <a:t> an issue, move to fractions consolidation and next lessons</a:t>
            </a:r>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13</a:t>
            </a:fld>
            <a:endParaRPr lang="en-GB" dirty="0"/>
          </a:p>
        </p:txBody>
      </p:sp>
    </p:spTree>
    <p:extLst>
      <p:ext uri="{BB962C8B-B14F-4D97-AF65-F5344CB8AC3E}">
        <p14:creationId xmlns:p14="http://schemas.microsoft.com/office/powerpoint/2010/main" val="3671095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 vital for</a:t>
            </a:r>
            <a:r>
              <a:rPr lang="en-GB" baseline="0" dirty="0" smtClean="0"/>
              <a:t> the next set of lessons that pupils are confident using the four operations with fractions. It is worth spending the time to recap these if it is required with your group before moving on to the next set of lessons. </a:t>
            </a:r>
          </a:p>
          <a:p>
            <a:endParaRPr lang="en-GB" baseline="0" dirty="0" smtClean="0"/>
          </a:p>
          <a:p>
            <a:r>
              <a:rPr lang="en-GB" baseline="0" dirty="0" smtClean="0"/>
              <a:t>Use this exit ticket to determine where you begin with the next lessons. I predict most pupils will be confident with multiplying and dividing, but may need some refreshing on the addition and subtraction.  </a:t>
            </a:r>
            <a:endParaRPr lang="en-GB" dirty="0"/>
          </a:p>
        </p:txBody>
      </p:sp>
      <p:sp>
        <p:nvSpPr>
          <p:cNvPr id="4" name="Slide Number Placeholder 3"/>
          <p:cNvSpPr>
            <a:spLocks noGrp="1"/>
          </p:cNvSpPr>
          <p:nvPr>
            <p:ph type="sldNum" sz="quarter" idx="10"/>
          </p:nvPr>
        </p:nvSpPr>
        <p:spPr/>
        <p:txBody>
          <a:bodyPr/>
          <a:lstStyle/>
          <a:p>
            <a:fld id="{8ED63807-BA29-41AD-8123-25389EBB11C7}" type="slidenum">
              <a:rPr lang="en-GB" smtClean="0"/>
              <a:t>17</a:t>
            </a:fld>
            <a:endParaRPr lang="en-GB" dirty="0"/>
          </a:p>
        </p:txBody>
      </p:sp>
    </p:spTree>
    <p:extLst>
      <p:ext uri="{BB962C8B-B14F-4D97-AF65-F5344CB8AC3E}">
        <p14:creationId xmlns:p14="http://schemas.microsoft.com/office/powerpoint/2010/main" val="1059750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BDD6A609-8187-4CB5-94D5-DF277E6A631B}" type="slidenum">
              <a:rPr lang="en-GB"/>
              <a:pPr>
                <a:defRPr/>
              </a:pPr>
              <a:t>‹#›</a:t>
            </a:fld>
            <a:endParaRPr lang="en-GB" dirty="0"/>
          </a:p>
        </p:txBody>
      </p:sp>
    </p:spTree>
    <p:extLst>
      <p:ext uri="{BB962C8B-B14F-4D97-AF65-F5344CB8AC3E}">
        <p14:creationId xmlns:p14="http://schemas.microsoft.com/office/powerpoint/2010/main" val="22919403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D2AB36EB-0382-43E4-8065-F0BE3325CA4D}" type="slidenum">
              <a:rPr lang="en-GB"/>
              <a:pPr>
                <a:defRPr/>
              </a:pPr>
              <a:t>‹#›</a:t>
            </a:fld>
            <a:endParaRPr lang="en-GB" dirty="0"/>
          </a:p>
        </p:txBody>
      </p:sp>
    </p:spTree>
    <p:extLst>
      <p:ext uri="{BB962C8B-B14F-4D97-AF65-F5344CB8AC3E}">
        <p14:creationId xmlns:p14="http://schemas.microsoft.com/office/powerpoint/2010/main" val="13257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23374A7B-D5CD-4124-A076-6B72649CE2FF}" type="slidenum">
              <a:rPr lang="en-GB"/>
              <a:pPr>
                <a:defRPr/>
              </a:pPr>
              <a:t>‹#›</a:t>
            </a:fld>
            <a:endParaRPr lang="en-GB" dirty="0"/>
          </a:p>
        </p:txBody>
      </p:sp>
    </p:spTree>
    <p:extLst>
      <p:ext uri="{BB962C8B-B14F-4D97-AF65-F5344CB8AC3E}">
        <p14:creationId xmlns:p14="http://schemas.microsoft.com/office/powerpoint/2010/main" val="366612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3A0E1B3B-1198-4D0A-ACA6-E8D8D6AAE5C7}" type="slidenum">
              <a:rPr lang="en-GB"/>
              <a:pPr>
                <a:defRPr/>
              </a:pPr>
              <a:t>‹#›</a:t>
            </a:fld>
            <a:endParaRPr lang="en-GB" dirty="0"/>
          </a:p>
        </p:txBody>
      </p:sp>
    </p:spTree>
    <p:extLst>
      <p:ext uri="{BB962C8B-B14F-4D97-AF65-F5344CB8AC3E}">
        <p14:creationId xmlns:p14="http://schemas.microsoft.com/office/powerpoint/2010/main" val="1482742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9" name="Rectangle 6"/>
          <p:cNvSpPr>
            <a:spLocks noGrp="1" noChangeArrowheads="1"/>
          </p:cNvSpPr>
          <p:nvPr>
            <p:ph type="sldNum" sz="quarter" idx="12"/>
          </p:nvPr>
        </p:nvSpPr>
        <p:spPr>
          <a:ln/>
        </p:spPr>
        <p:txBody>
          <a:bodyPr/>
          <a:lstStyle>
            <a:lvl1pPr>
              <a:defRPr/>
            </a:lvl1pPr>
          </a:lstStyle>
          <a:p>
            <a:pPr>
              <a:defRPr/>
            </a:pPr>
            <a:fld id="{2AD6C6AB-6310-4CFF-8091-02A786CBA96D}" type="slidenum">
              <a:rPr lang="en-GB"/>
              <a:pPr>
                <a:defRPr/>
              </a:pPr>
              <a:t>‹#›</a:t>
            </a:fld>
            <a:endParaRPr lang="en-GB" dirty="0"/>
          </a:p>
        </p:txBody>
      </p:sp>
    </p:spTree>
    <p:extLst>
      <p:ext uri="{BB962C8B-B14F-4D97-AF65-F5344CB8AC3E}">
        <p14:creationId xmlns:p14="http://schemas.microsoft.com/office/powerpoint/2010/main" val="974252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5" name="Rectangle 6"/>
          <p:cNvSpPr>
            <a:spLocks noGrp="1" noChangeArrowheads="1"/>
          </p:cNvSpPr>
          <p:nvPr>
            <p:ph type="sldNum" sz="quarter" idx="12"/>
          </p:nvPr>
        </p:nvSpPr>
        <p:spPr>
          <a:ln/>
        </p:spPr>
        <p:txBody>
          <a:bodyPr/>
          <a:lstStyle>
            <a:lvl1pPr>
              <a:defRPr/>
            </a:lvl1pPr>
          </a:lstStyle>
          <a:p>
            <a:pPr>
              <a:defRPr/>
            </a:pPr>
            <a:fld id="{74B414F8-8348-4B19-8534-718A0CEFC94F}" type="slidenum">
              <a:rPr lang="en-GB"/>
              <a:pPr>
                <a:defRPr/>
              </a:pPr>
              <a:t>‹#›</a:t>
            </a:fld>
            <a:endParaRPr lang="en-GB" dirty="0"/>
          </a:p>
        </p:txBody>
      </p:sp>
    </p:spTree>
    <p:extLst>
      <p:ext uri="{BB962C8B-B14F-4D97-AF65-F5344CB8AC3E}">
        <p14:creationId xmlns:p14="http://schemas.microsoft.com/office/powerpoint/2010/main" val="1584215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4" name="Rectangle 6"/>
          <p:cNvSpPr>
            <a:spLocks noGrp="1" noChangeArrowheads="1"/>
          </p:cNvSpPr>
          <p:nvPr>
            <p:ph type="sldNum" sz="quarter" idx="12"/>
          </p:nvPr>
        </p:nvSpPr>
        <p:spPr>
          <a:ln/>
        </p:spPr>
        <p:txBody>
          <a:bodyPr/>
          <a:lstStyle>
            <a:lvl1pPr>
              <a:defRPr/>
            </a:lvl1pPr>
          </a:lstStyle>
          <a:p>
            <a:pPr>
              <a:defRPr/>
            </a:pPr>
            <a:fld id="{934AE141-21D5-4281-9F22-3ED4745BE01C}" type="slidenum">
              <a:rPr lang="en-GB"/>
              <a:pPr>
                <a:defRPr/>
              </a:pPr>
              <a:t>‹#›</a:t>
            </a:fld>
            <a:endParaRPr lang="en-GB" dirty="0"/>
          </a:p>
        </p:txBody>
      </p:sp>
    </p:spTree>
    <p:extLst>
      <p:ext uri="{BB962C8B-B14F-4D97-AF65-F5344CB8AC3E}">
        <p14:creationId xmlns:p14="http://schemas.microsoft.com/office/powerpoint/2010/main" val="9908992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3AABED02-69AC-4CF7-811D-519C9DAD1BE5}" type="slidenum">
              <a:rPr lang="en-GB"/>
              <a:pPr>
                <a:defRPr/>
              </a:pPr>
              <a:t>‹#›</a:t>
            </a:fld>
            <a:endParaRPr lang="en-GB" dirty="0"/>
          </a:p>
        </p:txBody>
      </p:sp>
    </p:spTree>
    <p:extLst>
      <p:ext uri="{BB962C8B-B14F-4D97-AF65-F5344CB8AC3E}">
        <p14:creationId xmlns:p14="http://schemas.microsoft.com/office/powerpoint/2010/main" val="4099497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B308215A-2683-4D40-93B3-1695D49E3676}" type="slidenum">
              <a:rPr lang="en-GB"/>
              <a:pPr>
                <a:defRPr/>
              </a:pPr>
              <a:t>‹#›</a:t>
            </a:fld>
            <a:endParaRPr lang="en-GB" dirty="0"/>
          </a:p>
        </p:txBody>
      </p:sp>
    </p:spTree>
    <p:extLst>
      <p:ext uri="{BB962C8B-B14F-4D97-AF65-F5344CB8AC3E}">
        <p14:creationId xmlns:p14="http://schemas.microsoft.com/office/powerpoint/2010/main" val="401334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4B99CC74-8E89-4B12-AD9A-FD695D0919FB}" type="slidenum">
              <a:rPr lang="en-GB"/>
              <a:pPr>
                <a:defRPr/>
              </a:pPr>
              <a:t>‹#›</a:t>
            </a:fld>
            <a:endParaRPr lang="en-GB" dirty="0"/>
          </a:p>
        </p:txBody>
      </p:sp>
    </p:spTree>
    <p:extLst>
      <p:ext uri="{BB962C8B-B14F-4D97-AF65-F5344CB8AC3E}">
        <p14:creationId xmlns:p14="http://schemas.microsoft.com/office/powerpoint/2010/main" val="4163325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AC8543FF-A07B-429E-A3FE-1E5AB634DA45}" type="slidenum">
              <a:rPr lang="en-GB"/>
              <a:pPr>
                <a:defRPr/>
              </a:pPr>
              <a:t>‹#›</a:t>
            </a:fld>
            <a:endParaRPr lang="en-GB" dirty="0"/>
          </a:p>
        </p:txBody>
      </p:sp>
    </p:spTree>
    <p:extLst>
      <p:ext uri="{BB962C8B-B14F-4D97-AF65-F5344CB8AC3E}">
        <p14:creationId xmlns:p14="http://schemas.microsoft.com/office/powerpoint/2010/main" val="1833565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400" smtClean="0"/>
            </a:lvl1pPr>
          </a:lstStyle>
          <a:p>
            <a:pPr>
              <a:defRPr/>
            </a:pPr>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smtClean="0"/>
            </a:lvl1pPr>
          </a:lstStyle>
          <a:p>
            <a:pPr>
              <a:defRPr/>
            </a:pPr>
            <a:endParaRPr lang="en-GB"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smtClean="0"/>
            </a:lvl1pPr>
          </a:lstStyle>
          <a:p>
            <a:pPr>
              <a:defRPr/>
            </a:pPr>
            <a:fld id="{07CFB874-0697-4B5B-81B9-7325BB74ABC0}" type="slidenum">
              <a:rPr lang="en-GB"/>
              <a:pPr>
                <a:defRPr/>
              </a:pPr>
              <a:t>‹#›</a:t>
            </a:fld>
            <a:endParaRPr lang="en-GB" dirty="0"/>
          </a:p>
        </p:txBody>
      </p:sp>
      <p:sp>
        <p:nvSpPr>
          <p:cNvPr id="10" name="Rectangle 7"/>
          <p:cNvSpPr>
            <a:spLocks noChangeArrowheads="1"/>
          </p:cNvSpPr>
          <p:nvPr userDrawn="1"/>
        </p:nvSpPr>
        <p:spPr bwMode="auto">
          <a:xfrm>
            <a:off x="0" y="0"/>
            <a:ext cx="9144000" cy="6858000"/>
          </a:xfrm>
          <a:prstGeom prst="rect">
            <a:avLst/>
          </a:prstGeom>
          <a:noFill/>
          <a:ln w="152400" algn="ctr">
            <a:solidFill>
              <a:srgbClr val="2D2D8A">
                <a:lumMod val="75000"/>
              </a:srgb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srgbClr val="FFFFFF"/>
              </a:solidFill>
              <a:effectLst/>
              <a:uLnTx/>
              <a:uFillTx/>
              <a:latin typeface="Comic Sans MS" pitchFamily="66" charset="0"/>
              <a:cs typeface="Arial" charset="0"/>
            </a:endParaRPr>
          </a:p>
        </p:txBody>
      </p:sp>
      <p:pic>
        <p:nvPicPr>
          <p:cNvPr id="11" name="Picture 10"/>
          <p:cNvPicPr>
            <a:picLocks noChangeAspect="1"/>
          </p:cNvPicPr>
          <p:nvPr userDrawn="1"/>
        </p:nvPicPr>
        <p:blipFill rotWithShape="1">
          <a:blip r:embed="rId13">
            <a:extLst>
              <a:ext uri="{28A0092B-C50C-407E-A947-70E740481C1C}">
                <a14:useLocalDpi xmlns:a14="http://schemas.microsoft.com/office/drawing/2010/main" val="0"/>
              </a:ext>
            </a:extLst>
          </a:blip>
          <a:srcRect r="84527"/>
          <a:stretch/>
        </p:blipFill>
        <p:spPr>
          <a:xfrm>
            <a:off x="8172400" y="5800491"/>
            <a:ext cx="813547" cy="933450"/>
          </a:xfrm>
          <a:prstGeom prst="rect">
            <a:avLst/>
          </a:prstGeom>
        </p:spPr>
      </p:pic>
    </p:spTree>
    <p:extLst>
      <p:ext uri="{BB962C8B-B14F-4D97-AF65-F5344CB8AC3E}">
        <p14:creationId xmlns:p14="http://schemas.microsoft.com/office/powerpoint/2010/main" val="187546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notesSlide" Target="../notesSlides/notesSlide2.xml"/><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notesSlide" Target="../notesSlides/notesSlide3.xml"/><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slideLayout" Target="../slideLayouts/slideLayout2.xml"/><Relationship Id="rId16" Type="http://schemas.openxmlformats.org/officeDocument/2006/relationships/image" Target="../media/image28.png"/><Relationship Id="rId1" Type="http://schemas.openxmlformats.org/officeDocument/2006/relationships/tags" Target="../tags/tag1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notesSlide" Target="../notesSlides/notesSlide4.xml"/><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slideLayout" Target="../slideLayouts/slideLayout2.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tags" Target="../tags/tag1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23" Type="http://schemas.openxmlformats.org/officeDocument/2006/relationships/image" Target="../media/image35.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notesSlide" Target="../notesSlides/notesSlide6.xml"/><Relationship Id="rId7"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5.jpeg"/><Relationship Id="rId4" Type="http://schemas.openxmlformats.org/officeDocument/2006/relationships/image" Target="../media/image40.png"/><Relationship Id="rId9"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GB" dirty="0" smtClean="0">
                <a:latin typeface="+mn-lt"/>
              </a:rPr>
              <a:t>On your whiteboards …</a:t>
            </a:r>
            <a:endParaRPr lang="en-GB" dirty="0">
              <a:latin typeface="+mn-lt"/>
            </a:endParaRPr>
          </a:p>
        </p:txBody>
      </p:sp>
      <p:sp>
        <p:nvSpPr>
          <p:cNvPr id="3" name="Subtitle 2"/>
          <p:cNvSpPr>
            <a:spLocks noGrp="1"/>
          </p:cNvSpPr>
          <p:nvPr>
            <p:ph type="subTitle" idx="1"/>
          </p:nvPr>
        </p:nvSpPr>
        <p:spPr>
          <a:xfrm>
            <a:off x="1219200" y="1371600"/>
            <a:ext cx="6400800" cy="1752600"/>
          </a:xfrm>
        </p:spPr>
        <p:txBody>
          <a:bodyPr/>
          <a:lstStyle/>
          <a:p>
            <a:r>
              <a:rPr lang="en-GB" dirty="0" smtClean="0"/>
              <a:t>Simplify fully:</a:t>
            </a:r>
            <a:endParaRPr lang="en-GB" dirty="0"/>
          </a:p>
        </p:txBody>
      </p:sp>
      <mc:AlternateContent xmlns:mc="http://schemas.openxmlformats.org/markup-compatibility/2006" xmlns:a14="http://schemas.microsoft.com/office/drawing/2010/main">
        <mc:Choice Requires="a14">
          <p:sp>
            <p:nvSpPr>
              <p:cNvPr id="4" name="TextBox 3"/>
              <p:cNvSpPr txBox="1"/>
              <p:nvPr/>
            </p:nvSpPr>
            <p:spPr>
              <a:xfrm>
                <a:off x="1447800" y="2514600"/>
                <a:ext cx="6324600" cy="122777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3600" i="1" smtClean="0">
                              <a:latin typeface="Cambria Math"/>
                            </a:rPr>
                          </m:ctrlPr>
                        </m:fPr>
                        <m:num>
                          <m:r>
                            <a:rPr lang="en-GB" sz="3600" b="0" i="1" smtClean="0">
                              <a:latin typeface="Cambria Math" panose="02040503050406030204" pitchFamily="18" charset="0"/>
                            </a:rPr>
                            <m:t>6</m:t>
                          </m:r>
                          <m:r>
                            <a:rPr lang="en-GB" sz="3600" b="0" i="1" smtClean="0">
                              <a:latin typeface="Cambria Math" panose="02040503050406030204" pitchFamily="18" charset="0"/>
                            </a:rPr>
                            <m:t>𝑦</m:t>
                          </m:r>
                        </m:num>
                        <m:den>
                          <m:r>
                            <a:rPr lang="en-GB" sz="3600" b="0" i="1" smtClean="0">
                              <a:latin typeface="Cambria Math" panose="02040503050406030204" pitchFamily="18" charset="0"/>
                            </a:rPr>
                            <m:t>18</m:t>
                          </m:r>
                          <m:r>
                            <a:rPr lang="en-GB" sz="3600" b="0" i="1" smtClean="0">
                              <a:latin typeface="Cambria Math" panose="02040503050406030204" pitchFamily="18" charset="0"/>
                            </a:rPr>
                            <m:t>𝑥𝑦</m:t>
                          </m:r>
                        </m:den>
                      </m:f>
                    </m:oMath>
                  </m:oMathPara>
                </a14:m>
                <a:endParaRPr lang="en-GB" sz="3600" dirty="0">
                  <a:latin typeface="Trebuchet MS" panose="020B0603020202020204" pitchFamily="34"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447800" y="2514600"/>
                <a:ext cx="6324600" cy="122777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420504" y="4437087"/>
                <a:ext cx="6324600" cy="122777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3600" i="1">
                              <a:latin typeface="Cambria Math"/>
                            </a:rPr>
                          </m:ctrlPr>
                        </m:fPr>
                        <m:num>
                          <m:r>
                            <a:rPr lang="en-GB" sz="3600" i="1">
                              <a:latin typeface="Cambria Math" panose="02040503050406030204" pitchFamily="18" charset="0"/>
                            </a:rPr>
                            <m:t>6</m:t>
                          </m:r>
                          <m:r>
                            <a:rPr lang="en-GB" sz="3600" i="1">
                              <a:latin typeface="Cambria Math" panose="02040503050406030204" pitchFamily="18" charset="0"/>
                            </a:rPr>
                            <m:t>𝑦</m:t>
                          </m:r>
                        </m:num>
                        <m:den>
                          <m:sSup>
                            <m:sSupPr>
                              <m:ctrlPr>
                                <a:rPr lang="en-GB" sz="3600" i="1">
                                  <a:latin typeface="Cambria Math"/>
                                </a:rPr>
                              </m:ctrlPr>
                            </m:sSupPr>
                            <m:e>
                              <m:r>
                                <a:rPr lang="en-GB" sz="3600" i="1">
                                  <a:latin typeface="Cambria Math" panose="02040503050406030204" pitchFamily="18" charset="0"/>
                                </a:rPr>
                                <m:t>𝑦</m:t>
                              </m:r>
                            </m:e>
                            <m:sup>
                              <m:r>
                                <a:rPr lang="en-GB" sz="3600" i="1">
                                  <a:latin typeface="Cambria Math" panose="02040503050406030204" pitchFamily="18" charset="0"/>
                                </a:rPr>
                                <m:t>2</m:t>
                              </m:r>
                            </m:sup>
                          </m:sSup>
                          <m:r>
                            <a:rPr lang="en-GB" sz="3600" i="1">
                              <a:latin typeface="Cambria Math" panose="02040503050406030204" pitchFamily="18" charset="0"/>
                            </a:rPr>
                            <m:t>−</m:t>
                          </m:r>
                          <m:r>
                            <a:rPr lang="en-GB" sz="3600" i="1">
                              <a:latin typeface="Cambria Math" panose="02040503050406030204" pitchFamily="18" charset="0"/>
                            </a:rPr>
                            <m:t>𝑦</m:t>
                          </m:r>
                        </m:den>
                      </m:f>
                    </m:oMath>
                  </m:oMathPara>
                </a14:m>
                <a:endParaRPr lang="en-GB" sz="3600" dirty="0">
                  <a:latin typeface="Trebuchet MS" panose="020B0603020202020204" pitchFamily="34"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420504" y="4437087"/>
                <a:ext cx="6324600" cy="1227772"/>
              </a:xfrm>
              <a:prstGeom prst="rect">
                <a:avLst/>
              </a:prstGeom>
              <a:blipFill>
                <a:blip r:embed="rId4"/>
                <a:stretch>
                  <a:fillRect/>
                </a:stretch>
              </a:blipFill>
            </p:spPr>
            <p:txBody>
              <a:bodyPr/>
              <a:lstStyle/>
              <a:p>
                <a:r>
                  <a:rPr lang="en-GB">
                    <a:noFill/>
                  </a:rPr>
                  <a:t> </a:t>
                </a:r>
              </a:p>
            </p:txBody>
          </p:sp>
        </mc:Fallback>
      </mc:AlternateContent>
      <p:sp>
        <p:nvSpPr>
          <p:cNvPr id="6" name="TextBox 5"/>
          <p:cNvSpPr txBox="1"/>
          <p:nvPr/>
        </p:nvSpPr>
        <p:spPr>
          <a:xfrm>
            <a:off x="2209800" y="2893367"/>
            <a:ext cx="459475" cy="461665"/>
          </a:xfrm>
          <a:prstGeom prst="rect">
            <a:avLst/>
          </a:prstGeom>
          <a:noFill/>
        </p:spPr>
        <p:txBody>
          <a:bodyPr wrap="square" rtlCol="0">
            <a:spAutoFit/>
          </a:bodyPr>
          <a:lstStyle/>
          <a:p>
            <a:r>
              <a:rPr lang="en-GB" sz="2400" dirty="0" smtClean="0">
                <a:latin typeface="Trebuchet MS" panose="020B0603020202020204" pitchFamily="34" charset="0"/>
              </a:rPr>
              <a:t>a)</a:t>
            </a:r>
            <a:endParaRPr lang="en-GB" sz="2400" dirty="0">
              <a:latin typeface="Trebuchet MS" panose="020B0603020202020204" pitchFamily="34" charset="0"/>
            </a:endParaRPr>
          </a:p>
        </p:txBody>
      </p:sp>
      <p:sp>
        <p:nvSpPr>
          <p:cNvPr id="7" name="TextBox 6"/>
          <p:cNvSpPr txBox="1"/>
          <p:nvPr/>
        </p:nvSpPr>
        <p:spPr>
          <a:xfrm>
            <a:off x="2209800" y="4800600"/>
            <a:ext cx="685800" cy="461665"/>
          </a:xfrm>
          <a:prstGeom prst="rect">
            <a:avLst/>
          </a:prstGeom>
          <a:noFill/>
        </p:spPr>
        <p:txBody>
          <a:bodyPr wrap="square" rtlCol="0">
            <a:spAutoFit/>
          </a:bodyPr>
          <a:lstStyle/>
          <a:p>
            <a:r>
              <a:rPr lang="en-GB" sz="2400" dirty="0" smtClean="0">
                <a:latin typeface="Trebuchet MS" panose="020B0603020202020204" pitchFamily="34" charset="0"/>
              </a:rPr>
              <a:t>b)</a:t>
            </a:r>
            <a:endParaRPr lang="en-GB" sz="2400"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17767987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49" y="152400"/>
            <a:ext cx="8229600" cy="1143000"/>
          </a:xfrm>
        </p:spPr>
        <p:txBody>
          <a:bodyPr/>
          <a:lstStyle/>
          <a:p>
            <a:r>
              <a:rPr lang="en-GB" sz="3200" dirty="0" smtClean="0">
                <a:latin typeface="+mn-lt"/>
              </a:rPr>
              <a:t>How is the following more difficult to simplify than last lesson?</a:t>
            </a:r>
            <a:endParaRPr lang="en-GB" sz="3200" dirty="0">
              <a:latin typeface="+mn-lt"/>
            </a:endParaRPr>
          </a:p>
        </p:txBody>
      </p:sp>
      <mc:AlternateContent xmlns:mc="http://schemas.openxmlformats.org/markup-compatibility/2006">
        <mc:Choice xmlns:a14="http://schemas.microsoft.com/office/drawing/2010/main" Requires="a14">
          <p:sp>
            <p:nvSpPr>
              <p:cNvPr id="4" name="Rectangle 3"/>
              <p:cNvSpPr/>
              <p:nvPr/>
            </p:nvSpPr>
            <p:spPr>
              <a:xfrm>
                <a:off x="3192641" y="1752600"/>
                <a:ext cx="2767809" cy="11567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3600" i="1" smtClean="0">
                              <a:solidFill>
                                <a:schemeClr val="tx1"/>
                              </a:solidFill>
                              <a:latin typeface="Cambria Math"/>
                            </a:rPr>
                          </m:ctrlPr>
                        </m:fPr>
                        <m:num>
                          <m:r>
                            <a:rPr lang="en-GB" sz="3600" b="0" i="1" smtClean="0">
                              <a:solidFill>
                                <a:schemeClr val="tx1"/>
                              </a:solidFill>
                              <a:latin typeface="Cambria Math" panose="02040503050406030204" pitchFamily="18" charset="0"/>
                            </a:rPr>
                            <m:t>2</m:t>
                          </m:r>
                          <m:r>
                            <a:rPr lang="en-GB" sz="3600" b="0" i="1" smtClean="0">
                              <a:solidFill>
                                <a:schemeClr val="tx1"/>
                              </a:solidFill>
                              <a:latin typeface="Cambria Math" panose="02040503050406030204" pitchFamily="18" charset="0"/>
                            </a:rPr>
                            <m:t>𝑥</m:t>
                          </m:r>
                          <m:r>
                            <a:rPr lang="en-GB" sz="3600" b="0" i="1" smtClean="0">
                              <a:solidFill>
                                <a:schemeClr val="tx1"/>
                              </a:solidFill>
                              <a:latin typeface="Cambria Math" panose="02040503050406030204" pitchFamily="18" charset="0"/>
                            </a:rPr>
                            <m:t>+6</m:t>
                          </m:r>
                        </m:num>
                        <m:den>
                          <m:sSup>
                            <m:sSupPr>
                              <m:ctrlPr>
                                <a:rPr lang="en-GB" sz="3600" i="1">
                                  <a:solidFill>
                                    <a:schemeClr val="tx1"/>
                                  </a:solidFill>
                                  <a:latin typeface="Cambria Math"/>
                                </a:rPr>
                              </m:ctrlPr>
                            </m:sSupPr>
                            <m:e>
                              <m:r>
                                <a:rPr lang="en-GB" sz="3600" i="1">
                                  <a:solidFill>
                                    <a:schemeClr val="tx1"/>
                                  </a:solidFill>
                                  <a:latin typeface="Cambria Math" panose="02040503050406030204" pitchFamily="18" charset="0"/>
                                </a:rPr>
                                <m:t>𝑥</m:t>
                              </m:r>
                            </m:e>
                            <m:sup>
                              <m:r>
                                <a:rPr lang="en-GB" sz="3600" i="0">
                                  <a:solidFill>
                                    <a:schemeClr val="tx1"/>
                                  </a:solidFill>
                                  <a:latin typeface="Cambria Math" panose="02040503050406030204" pitchFamily="18" charset="0"/>
                                </a:rPr>
                                <m:t>2</m:t>
                              </m:r>
                            </m:sup>
                          </m:sSup>
                          <m:r>
                            <a:rPr lang="en-GB" sz="3600" i="0">
                              <a:solidFill>
                                <a:schemeClr val="tx1"/>
                              </a:solidFill>
                              <a:latin typeface="Cambria Math" panose="02040503050406030204" pitchFamily="18" charset="0"/>
                            </a:rPr>
                            <m:t>+5</m:t>
                          </m:r>
                          <m:r>
                            <a:rPr lang="en-GB" sz="3600" i="1">
                              <a:solidFill>
                                <a:schemeClr val="tx1"/>
                              </a:solidFill>
                              <a:latin typeface="Cambria Math" panose="02040503050406030204" pitchFamily="18" charset="0"/>
                            </a:rPr>
                            <m:t>𝑥</m:t>
                          </m:r>
                          <m:r>
                            <a:rPr lang="en-GB" sz="3600" i="0">
                              <a:solidFill>
                                <a:schemeClr val="tx1"/>
                              </a:solidFill>
                              <a:latin typeface="Cambria Math" panose="02040503050406030204" pitchFamily="18" charset="0"/>
                            </a:rPr>
                            <m:t>+6</m:t>
                          </m:r>
                        </m:den>
                      </m:f>
                      <m:r>
                        <a:rPr lang="en-GB" sz="3600" i="0">
                          <a:solidFill>
                            <a:schemeClr val="tx1"/>
                          </a:solidFill>
                          <a:latin typeface="Cambria Math" panose="02040503050406030204" pitchFamily="18" charset="0"/>
                        </a:rPr>
                        <m:t> </m:t>
                      </m:r>
                    </m:oMath>
                  </m:oMathPara>
                </a14:m>
                <a:endParaRPr lang="en-GB" sz="3600" dirty="0">
                  <a:solidFill>
                    <a:schemeClr val="tx1"/>
                  </a:solidFill>
                  <a:latin typeface="Trebuchet MS" panose="020B0603020202020204" pitchFamily="34" charset="0"/>
                </a:endParaRPr>
              </a:p>
            </p:txBody>
          </p:sp>
        </mc:Choice>
        <mc:Fallback>
          <p:sp>
            <p:nvSpPr>
              <p:cNvPr id="4" name="Rectangle 3"/>
              <p:cNvSpPr>
                <a:spLocks noRot="1" noChangeAspect="1" noMove="1" noResize="1" noEditPoints="1" noAdjustHandles="1" noChangeArrowheads="1" noChangeShapeType="1" noTextEdit="1"/>
              </p:cNvSpPr>
              <p:nvPr/>
            </p:nvSpPr>
            <p:spPr>
              <a:xfrm>
                <a:off x="3192641" y="1752600"/>
                <a:ext cx="2767809" cy="1156792"/>
              </a:xfrm>
              <a:prstGeom prst="rect">
                <a:avLst/>
              </a:prstGeom>
              <a:blipFill rotWithShape="1">
                <a:blip r:embed="rId3"/>
                <a:stretch>
                  <a:fillRect/>
                </a:stretch>
              </a:blipFill>
            </p:spPr>
            <p:txBody>
              <a:bodyPr/>
              <a:lstStyle/>
              <a:p>
                <a:r>
                  <a:rPr lang="en-GB">
                    <a:noFill/>
                  </a:rPr>
                  <a:t> </a:t>
                </a:r>
              </a:p>
            </p:txBody>
          </p:sp>
        </mc:Fallback>
      </mc:AlternateContent>
      <p:sp>
        <p:nvSpPr>
          <p:cNvPr id="5" name="Title 1"/>
          <p:cNvSpPr txBox="1">
            <a:spLocks/>
          </p:cNvSpPr>
          <p:nvPr/>
        </p:nvSpPr>
        <p:spPr bwMode="auto">
          <a:xfrm>
            <a:off x="289793" y="3429000"/>
            <a:ext cx="857350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GB" sz="2800" kern="0" dirty="0" smtClean="0">
                <a:latin typeface="+mn-lt"/>
              </a:rPr>
              <a:t>It is very important to notice which factorising method to use before simplifying the algebraic fraction</a:t>
            </a:r>
            <a:endParaRPr lang="en-GB" sz="2800" kern="0" dirty="0">
              <a:latin typeface="+mn-lt"/>
            </a:endParaRPr>
          </a:p>
        </p:txBody>
      </p:sp>
      <p:sp>
        <p:nvSpPr>
          <p:cNvPr id="6" name="Title 1"/>
          <p:cNvSpPr txBox="1">
            <a:spLocks/>
          </p:cNvSpPr>
          <p:nvPr/>
        </p:nvSpPr>
        <p:spPr bwMode="auto">
          <a:xfrm>
            <a:off x="450025" y="5105400"/>
            <a:ext cx="857350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GB" sz="2800" kern="0" dirty="0" smtClean="0">
                <a:latin typeface="+mn-lt"/>
              </a:rPr>
              <a:t>How many types of factorising do you know?</a:t>
            </a:r>
          </a:p>
          <a:p>
            <a:endParaRPr lang="en-GB" sz="2800" kern="0" dirty="0">
              <a:latin typeface="+mn-lt"/>
            </a:endParaRPr>
          </a:p>
          <a:p>
            <a:r>
              <a:rPr lang="en-GB" sz="2800" kern="0" dirty="0" smtClean="0">
                <a:latin typeface="+mn-lt"/>
              </a:rPr>
              <a:t>What are they?</a:t>
            </a:r>
            <a:endParaRPr lang="en-GB" sz="2800" kern="0" dirty="0">
              <a:latin typeface="+mn-lt"/>
            </a:endParaRPr>
          </a:p>
        </p:txBody>
      </p:sp>
    </p:spTree>
    <p:custDataLst>
      <p:tags r:id="rId1"/>
    </p:custDataLst>
    <p:extLst>
      <p:ext uri="{BB962C8B-B14F-4D97-AF65-F5344CB8AC3E}">
        <p14:creationId xmlns:p14="http://schemas.microsoft.com/office/powerpoint/2010/main" val="332138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89037"/>
            <a:ext cx="8229600" cy="1143000"/>
          </a:xfrm>
        </p:spPr>
        <p:txBody>
          <a:bodyPr/>
          <a:lstStyle/>
          <a:p>
            <a:r>
              <a:rPr lang="en-GB" sz="2800" dirty="0" smtClean="0">
                <a:latin typeface="+mn-lt"/>
              </a:rPr>
              <a:t>Decide which factorising method to use for the numerator and denominator</a:t>
            </a:r>
            <a:endParaRPr lang="en-GB" sz="2800" dirty="0">
              <a:latin typeface="+mn-lt"/>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2865437"/>
                <a:ext cx="8229600" cy="4525963"/>
              </a:xfrm>
            </p:spPr>
            <p:txBody>
              <a:bodyPr/>
              <a:lstStyle/>
              <a:p>
                <a:pPr marL="0" indent="0">
                  <a:buNone/>
                </a:pPr>
                <a14:m>
                  <m:oMathPara xmlns:m="http://schemas.openxmlformats.org/officeDocument/2006/math">
                    <m:oMathParaPr>
                      <m:jc m:val="centerGroup"/>
                    </m:oMathParaPr>
                    <m:oMath xmlns:m="http://schemas.openxmlformats.org/officeDocument/2006/math">
                      <m:f>
                        <m:fPr>
                          <m:ctrlPr>
                            <a:rPr lang="en-GB" i="1">
                              <a:latin typeface="Cambria Math"/>
                            </a:rPr>
                          </m:ctrlPr>
                        </m:fPr>
                        <m:num>
                          <m:sSup>
                            <m:sSupPr>
                              <m:ctrlPr>
                                <a:rPr lang="en-GB" i="1">
                                  <a:latin typeface="Cambria Math"/>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+ 6</m:t>
                          </m:r>
                          <m:r>
                            <a:rPr lang="en-GB" i="1">
                              <a:latin typeface="Cambria Math" panose="02040503050406030204" pitchFamily="18" charset="0"/>
                            </a:rPr>
                            <m:t>𝑥</m:t>
                          </m:r>
                          <m:r>
                            <a:rPr lang="en-GB" i="1">
                              <a:latin typeface="Cambria Math" panose="02040503050406030204" pitchFamily="18" charset="0"/>
                            </a:rPr>
                            <m:t> +5</m:t>
                          </m:r>
                        </m:num>
                        <m:den>
                          <m:sSup>
                            <m:sSupPr>
                              <m:ctrlPr>
                                <a:rPr lang="en-GB" i="1">
                                  <a:latin typeface="Cambria Math"/>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+5</m:t>
                          </m:r>
                          <m:r>
                            <a:rPr lang="en-GB" i="1">
                              <a:latin typeface="Cambria Math" panose="02040503050406030204" pitchFamily="18" charset="0"/>
                            </a:rPr>
                            <m:t>𝑥</m:t>
                          </m:r>
                        </m:den>
                      </m:f>
                    </m:oMath>
                  </m:oMathPara>
                </a14:m>
                <a:endParaRPr lang="en-GB" dirty="0">
                  <a:latin typeface="Trebuchet MS" panose="020B0603020202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2865437"/>
                <a:ext cx="8229600" cy="4525963"/>
              </a:xfrm>
              <a:blipFill>
                <a:blip r:embed="rId3"/>
                <a:stretch>
                  <a:fillRect/>
                </a:stretch>
              </a:blipFill>
            </p:spPr>
            <p:txBody>
              <a:bodyPr/>
              <a:lstStyle/>
              <a:p>
                <a:r>
                  <a:rPr lang="en-GB">
                    <a:noFill/>
                  </a:rPr>
                  <a:t> </a:t>
                </a:r>
              </a:p>
            </p:txBody>
          </p:sp>
        </mc:Fallback>
      </mc:AlternateContent>
      <p:sp>
        <p:nvSpPr>
          <p:cNvPr id="4" name="Title 1"/>
          <p:cNvSpPr txBox="1">
            <a:spLocks/>
          </p:cNvSpPr>
          <p:nvPr/>
        </p:nvSpPr>
        <p:spPr bwMode="auto">
          <a:xfrm>
            <a:off x="5334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GB" sz="4000" kern="0" dirty="0" smtClean="0">
                <a:latin typeface="+mn-lt"/>
              </a:rPr>
              <a:t>On your whiteboards …</a:t>
            </a:r>
            <a:endParaRPr lang="en-GB" sz="4000" kern="0" dirty="0">
              <a:latin typeface="+mn-lt"/>
            </a:endParaRPr>
          </a:p>
        </p:txBody>
      </p:sp>
      <mc:AlternateContent xmlns:mc="http://schemas.openxmlformats.org/markup-compatibility/2006" xmlns:a14="http://schemas.microsoft.com/office/drawing/2010/main">
        <mc:Choice Requires="a14">
          <p:sp>
            <p:nvSpPr>
              <p:cNvPr id="5" name="Content Placeholder 2"/>
              <p:cNvSpPr txBox="1">
                <a:spLocks/>
              </p:cNvSpPr>
              <p:nvPr/>
            </p:nvSpPr>
            <p:spPr bwMode="auto">
              <a:xfrm>
                <a:off x="457200" y="5257800"/>
                <a:ext cx="8229600" cy="14478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14:m>
                  <m:oMathPara xmlns:m="http://schemas.openxmlformats.org/officeDocument/2006/math">
                    <m:oMathParaPr>
                      <m:jc m:val="centerGroup"/>
                    </m:oMathParaPr>
                    <m:oMath xmlns:m="http://schemas.openxmlformats.org/officeDocument/2006/math">
                      <m:f>
                        <m:fPr>
                          <m:ctrlPr>
                            <a:rPr lang="en-GB" i="1" kern="0" smtClean="0">
                              <a:solidFill>
                                <a:srgbClr val="C00000"/>
                              </a:solidFill>
                              <a:latin typeface="Cambria Math"/>
                            </a:rPr>
                          </m:ctrlPr>
                        </m:fPr>
                        <m:num>
                          <m:r>
                            <a:rPr lang="en-GB" b="0" i="1" kern="0" smtClean="0">
                              <a:solidFill>
                                <a:srgbClr val="C00000"/>
                              </a:solidFill>
                              <a:latin typeface="Cambria Math" panose="02040503050406030204" pitchFamily="18" charset="0"/>
                            </a:rPr>
                            <m:t>𝐷𝑜𝑢𝑏𝑙𝑒</m:t>
                          </m:r>
                        </m:num>
                        <m:den>
                          <m:r>
                            <a:rPr lang="en-GB" b="0" i="1" kern="0" smtClean="0">
                              <a:solidFill>
                                <a:srgbClr val="C00000"/>
                              </a:solidFill>
                              <a:latin typeface="Cambria Math" panose="02040503050406030204" pitchFamily="18" charset="0"/>
                            </a:rPr>
                            <m:t>𝑆𝑖𝑛𝑔𝑙𝑒</m:t>
                          </m:r>
                          <m:r>
                            <a:rPr lang="en-GB" b="0" i="1" kern="0" smtClean="0">
                              <a:solidFill>
                                <a:srgbClr val="C00000"/>
                              </a:solidFill>
                              <a:latin typeface="Cambria Math" panose="02040503050406030204" pitchFamily="18" charset="0"/>
                            </a:rPr>
                            <m:t> </m:t>
                          </m:r>
                        </m:den>
                      </m:f>
                    </m:oMath>
                  </m:oMathPara>
                </a14:m>
                <a:endParaRPr lang="en-GB" kern="0" dirty="0">
                  <a:solidFill>
                    <a:srgbClr val="C00000"/>
                  </a:solidFill>
                  <a:latin typeface="Trebuchet MS" panose="020B0603020202020204" pitchFamily="34" charset="0"/>
                </a:endParaRPr>
              </a:p>
            </p:txBody>
          </p:sp>
        </mc:Choice>
        <mc:Fallback xmlns="">
          <p:sp>
            <p:nvSpPr>
              <p:cNvPr id="5" name="Content Placeholder 2"/>
              <p:cNvSpPr txBox="1">
                <a:spLocks noRot="1" noChangeAspect="1" noMove="1" noResize="1" noEditPoints="1" noAdjustHandles="1" noChangeArrowheads="1" noChangeShapeType="1" noTextEdit="1"/>
              </p:cNvSpPr>
              <p:nvPr/>
            </p:nvSpPr>
            <p:spPr bwMode="auto">
              <a:xfrm>
                <a:off x="457200" y="5257800"/>
                <a:ext cx="8229600" cy="1447800"/>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337982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89037"/>
            <a:ext cx="8229600" cy="1143000"/>
          </a:xfrm>
        </p:spPr>
        <p:txBody>
          <a:bodyPr/>
          <a:lstStyle/>
          <a:p>
            <a:r>
              <a:rPr lang="en-GB" sz="2800" dirty="0" smtClean="0">
                <a:latin typeface="+mn-lt"/>
              </a:rPr>
              <a:t>Decide which factorising method to use for the numerator and denominator</a:t>
            </a:r>
            <a:endParaRPr lang="en-GB" sz="2800" dirty="0">
              <a:latin typeface="+mn-lt"/>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2865437"/>
                <a:ext cx="8229600" cy="4525963"/>
              </a:xfrm>
            </p:spPr>
            <p:txBody>
              <a:bodyPr/>
              <a:lstStyle/>
              <a:p>
                <a:pPr marL="0" indent="0">
                  <a:buNone/>
                </a:pPr>
                <a14:m>
                  <m:oMathPara xmlns:m="http://schemas.openxmlformats.org/officeDocument/2006/math">
                    <m:oMathParaPr>
                      <m:jc m:val="centerGroup"/>
                    </m:oMathParaPr>
                    <m:oMath xmlns:m="http://schemas.openxmlformats.org/officeDocument/2006/math">
                      <m:f>
                        <m:fPr>
                          <m:ctrlPr>
                            <a:rPr lang="en-GB" i="1">
                              <a:latin typeface="Cambria Math"/>
                            </a:rPr>
                          </m:ctrlPr>
                        </m:fPr>
                        <m:num>
                          <m:sSup>
                            <m:sSupPr>
                              <m:ctrlPr>
                                <a:rPr lang="en-GB" i="1">
                                  <a:latin typeface="Cambria Math"/>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m:t>
                          </m:r>
                          <m:r>
                            <a:rPr lang="en-GB" i="1">
                              <a:latin typeface="Cambria Math" panose="02040503050406030204" pitchFamily="18" charset="0"/>
                            </a:rPr>
                            <m:t>𝑥</m:t>
                          </m:r>
                          <m:r>
                            <a:rPr lang="en-GB" i="1">
                              <a:latin typeface="Cambria Math" panose="02040503050406030204" pitchFamily="18" charset="0"/>
                            </a:rPr>
                            <m:t>−12</m:t>
                          </m:r>
                        </m:num>
                        <m:den>
                          <m:sSup>
                            <m:sSupPr>
                              <m:ctrlPr>
                                <a:rPr lang="en-GB" i="1">
                                  <a:latin typeface="Cambria Math"/>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+6</m:t>
                          </m:r>
                          <m:r>
                            <a:rPr lang="en-GB" i="1">
                              <a:latin typeface="Cambria Math" panose="02040503050406030204" pitchFamily="18" charset="0"/>
                            </a:rPr>
                            <m:t>𝑥</m:t>
                          </m:r>
                          <m:r>
                            <a:rPr lang="en-GB" i="1">
                              <a:latin typeface="Cambria Math" panose="02040503050406030204" pitchFamily="18" charset="0"/>
                            </a:rPr>
                            <m:t>+9</m:t>
                          </m:r>
                        </m:den>
                      </m:f>
                    </m:oMath>
                  </m:oMathPara>
                </a14:m>
                <a:endParaRPr lang="en-GB" dirty="0">
                  <a:latin typeface="Trebuchet MS" panose="020B0603020202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2865437"/>
                <a:ext cx="8229600" cy="4525963"/>
              </a:xfrm>
              <a:blipFill>
                <a:blip r:embed="rId3"/>
                <a:stretch>
                  <a:fillRect/>
                </a:stretch>
              </a:blipFill>
            </p:spPr>
            <p:txBody>
              <a:bodyPr/>
              <a:lstStyle/>
              <a:p>
                <a:r>
                  <a:rPr lang="en-GB">
                    <a:noFill/>
                  </a:rPr>
                  <a:t> </a:t>
                </a:r>
              </a:p>
            </p:txBody>
          </p:sp>
        </mc:Fallback>
      </mc:AlternateContent>
      <p:sp>
        <p:nvSpPr>
          <p:cNvPr id="4" name="Title 1"/>
          <p:cNvSpPr txBox="1">
            <a:spLocks/>
          </p:cNvSpPr>
          <p:nvPr/>
        </p:nvSpPr>
        <p:spPr bwMode="auto">
          <a:xfrm>
            <a:off x="5334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GB" sz="4000" kern="0" dirty="0" smtClean="0">
                <a:latin typeface="+mn-lt"/>
              </a:rPr>
              <a:t>On your whiteboards …</a:t>
            </a:r>
            <a:endParaRPr lang="en-GB" sz="4000" kern="0" dirty="0">
              <a:latin typeface="+mn-lt"/>
            </a:endParaRPr>
          </a:p>
        </p:txBody>
      </p:sp>
      <mc:AlternateContent xmlns:mc="http://schemas.openxmlformats.org/markup-compatibility/2006" xmlns:a14="http://schemas.microsoft.com/office/drawing/2010/main">
        <mc:Choice Requires="a14">
          <p:sp>
            <p:nvSpPr>
              <p:cNvPr id="5" name="Content Placeholder 2"/>
              <p:cNvSpPr txBox="1">
                <a:spLocks/>
              </p:cNvSpPr>
              <p:nvPr/>
            </p:nvSpPr>
            <p:spPr bwMode="auto">
              <a:xfrm>
                <a:off x="457200" y="5257800"/>
                <a:ext cx="8229600" cy="14478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14:m>
                  <m:oMathPara xmlns:m="http://schemas.openxmlformats.org/officeDocument/2006/math">
                    <m:oMathParaPr>
                      <m:jc m:val="centerGroup"/>
                    </m:oMathParaPr>
                    <m:oMath xmlns:m="http://schemas.openxmlformats.org/officeDocument/2006/math">
                      <m:f>
                        <m:fPr>
                          <m:ctrlPr>
                            <a:rPr lang="en-GB" i="1" kern="0" smtClean="0">
                              <a:solidFill>
                                <a:srgbClr val="C00000"/>
                              </a:solidFill>
                              <a:latin typeface="Cambria Math"/>
                            </a:rPr>
                          </m:ctrlPr>
                        </m:fPr>
                        <m:num>
                          <m:r>
                            <a:rPr lang="en-GB" b="0" i="1" kern="0" smtClean="0">
                              <a:solidFill>
                                <a:srgbClr val="C00000"/>
                              </a:solidFill>
                              <a:latin typeface="Cambria Math" panose="02040503050406030204" pitchFamily="18" charset="0"/>
                            </a:rPr>
                            <m:t>𝐷𝑜𝑢𝑏𝑙𝑒</m:t>
                          </m:r>
                        </m:num>
                        <m:den>
                          <m:r>
                            <a:rPr lang="en-GB" b="0" i="1" kern="0" smtClean="0">
                              <a:solidFill>
                                <a:srgbClr val="C00000"/>
                              </a:solidFill>
                              <a:latin typeface="Cambria Math" panose="02040503050406030204" pitchFamily="18" charset="0"/>
                            </a:rPr>
                            <m:t>𝐷𝑜𝑢𝑏𝑙𝑒</m:t>
                          </m:r>
                          <m:r>
                            <a:rPr lang="en-GB" b="0" i="1" kern="0" smtClean="0">
                              <a:solidFill>
                                <a:srgbClr val="C00000"/>
                              </a:solidFill>
                              <a:latin typeface="Cambria Math" panose="02040503050406030204" pitchFamily="18" charset="0"/>
                            </a:rPr>
                            <m:t> </m:t>
                          </m:r>
                        </m:den>
                      </m:f>
                    </m:oMath>
                  </m:oMathPara>
                </a14:m>
                <a:endParaRPr lang="en-GB" kern="0" dirty="0">
                  <a:solidFill>
                    <a:srgbClr val="C00000"/>
                  </a:solidFill>
                  <a:latin typeface="Trebuchet MS" panose="020B0603020202020204" pitchFamily="34" charset="0"/>
                </a:endParaRPr>
              </a:p>
            </p:txBody>
          </p:sp>
        </mc:Choice>
        <mc:Fallback xmlns="">
          <p:sp>
            <p:nvSpPr>
              <p:cNvPr id="5" name="Content Placeholder 2"/>
              <p:cNvSpPr txBox="1">
                <a:spLocks noRot="1" noChangeAspect="1" noMove="1" noResize="1" noEditPoints="1" noAdjustHandles="1" noChangeArrowheads="1" noChangeShapeType="1" noTextEdit="1"/>
              </p:cNvSpPr>
              <p:nvPr/>
            </p:nvSpPr>
            <p:spPr bwMode="auto">
              <a:xfrm>
                <a:off x="457200" y="5257800"/>
                <a:ext cx="8229600" cy="1447800"/>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171715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89037"/>
            <a:ext cx="8229600" cy="1143000"/>
          </a:xfrm>
        </p:spPr>
        <p:txBody>
          <a:bodyPr/>
          <a:lstStyle/>
          <a:p>
            <a:r>
              <a:rPr lang="en-GB" sz="2800" dirty="0" smtClean="0">
                <a:latin typeface="+mn-lt"/>
              </a:rPr>
              <a:t>Decide which factorising method to use for the numerator and denominator</a:t>
            </a:r>
            <a:endParaRPr lang="en-GB" sz="2800" dirty="0">
              <a:latin typeface="+mn-lt"/>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2865437"/>
                <a:ext cx="8229600" cy="4525963"/>
              </a:xfrm>
            </p:spPr>
            <p:txBody>
              <a:bodyPr/>
              <a:lstStyle/>
              <a:p>
                <a:pPr marL="0" indent="0">
                  <a:buNone/>
                </a:pPr>
                <a14:m>
                  <m:oMathPara xmlns:m="http://schemas.openxmlformats.org/officeDocument/2006/math">
                    <m:oMathParaPr>
                      <m:jc m:val="centerGroup"/>
                    </m:oMathParaPr>
                    <m:oMath xmlns:m="http://schemas.openxmlformats.org/officeDocument/2006/math">
                      <m:f>
                        <m:fPr>
                          <m:ctrlPr>
                            <a:rPr lang="en-GB" i="1" smtClean="0">
                              <a:latin typeface="Cambria Math"/>
                            </a:rPr>
                          </m:ctrlPr>
                        </m:fPr>
                        <m:num>
                          <m:r>
                            <a:rPr lang="en-GB" b="0" i="1" smtClean="0">
                              <a:latin typeface="Cambria Math" panose="02040503050406030204" pitchFamily="18" charset="0"/>
                            </a:rPr>
                            <m:t>4</m:t>
                          </m:r>
                          <m:r>
                            <a:rPr lang="en-GB" b="0" i="1" smtClean="0">
                              <a:latin typeface="Cambria Math" panose="02040503050406030204" pitchFamily="18" charset="0"/>
                            </a:rPr>
                            <m:t>𝑥</m:t>
                          </m:r>
                          <m:r>
                            <a:rPr lang="en-GB" b="0" i="1" smtClean="0">
                              <a:latin typeface="Cambria Math" panose="02040503050406030204" pitchFamily="18" charset="0"/>
                            </a:rPr>
                            <m:t>+8</m:t>
                          </m:r>
                        </m:num>
                        <m:den>
                          <m:sSup>
                            <m:sSupPr>
                              <m:ctrlPr>
                                <a:rPr lang="en-GB" i="1">
                                  <a:latin typeface="Cambria Math"/>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+4</m:t>
                          </m:r>
                          <m:r>
                            <a:rPr lang="en-GB" i="1">
                              <a:latin typeface="Cambria Math" panose="02040503050406030204" pitchFamily="18" charset="0"/>
                            </a:rPr>
                            <m:t>𝑥</m:t>
                          </m:r>
                          <m:r>
                            <a:rPr lang="en-GB" i="1">
                              <a:latin typeface="Cambria Math" panose="02040503050406030204" pitchFamily="18" charset="0"/>
                            </a:rPr>
                            <m:t>+4</m:t>
                          </m:r>
                        </m:den>
                      </m:f>
                    </m:oMath>
                  </m:oMathPara>
                </a14:m>
                <a:endParaRPr lang="en-GB" dirty="0">
                  <a:latin typeface="Trebuchet MS" panose="020B0603020202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2865437"/>
                <a:ext cx="8229600" cy="4525963"/>
              </a:xfrm>
              <a:blipFill>
                <a:blip r:embed="rId3"/>
                <a:stretch>
                  <a:fillRect/>
                </a:stretch>
              </a:blipFill>
            </p:spPr>
            <p:txBody>
              <a:bodyPr/>
              <a:lstStyle/>
              <a:p>
                <a:r>
                  <a:rPr lang="en-GB">
                    <a:noFill/>
                  </a:rPr>
                  <a:t> </a:t>
                </a:r>
              </a:p>
            </p:txBody>
          </p:sp>
        </mc:Fallback>
      </mc:AlternateContent>
      <p:sp>
        <p:nvSpPr>
          <p:cNvPr id="4" name="Title 1"/>
          <p:cNvSpPr txBox="1">
            <a:spLocks/>
          </p:cNvSpPr>
          <p:nvPr/>
        </p:nvSpPr>
        <p:spPr bwMode="auto">
          <a:xfrm>
            <a:off x="5334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GB" sz="4000" kern="0" dirty="0" smtClean="0">
                <a:latin typeface="+mn-lt"/>
              </a:rPr>
              <a:t>On your whiteboards …</a:t>
            </a:r>
            <a:endParaRPr lang="en-GB" sz="4000" kern="0" dirty="0">
              <a:latin typeface="+mn-lt"/>
            </a:endParaRPr>
          </a:p>
        </p:txBody>
      </p:sp>
      <mc:AlternateContent xmlns:mc="http://schemas.openxmlformats.org/markup-compatibility/2006" xmlns:a14="http://schemas.microsoft.com/office/drawing/2010/main">
        <mc:Choice Requires="a14">
          <p:sp>
            <p:nvSpPr>
              <p:cNvPr id="5" name="Content Placeholder 2"/>
              <p:cNvSpPr txBox="1">
                <a:spLocks/>
              </p:cNvSpPr>
              <p:nvPr/>
            </p:nvSpPr>
            <p:spPr bwMode="auto">
              <a:xfrm>
                <a:off x="457200" y="5257800"/>
                <a:ext cx="8229600" cy="14478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14:m>
                  <m:oMathPara xmlns:m="http://schemas.openxmlformats.org/officeDocument/2006/math">
                    <m:oMathParaPr>
                      <m:jc m:val="centerGroup"/>
                    </m:oMathParaPr>
                    <m:oMath xmlns:m="http://schemas.openxmlformats.org/officeDocument/2006/math">
                      <m:f>
                        <m:fPr>
                          <m:ctrlPr>
                            <a:rPr lang="en-GB" i="1" kern="0" smtClean="0">
                              <a:solidFill>
                                <a:srgbClr val="C00000"/>
                              </a:solidFill>
                              <a:latin typeface="Cambria Math"/>
                            </a:rPr>
                          </m:ctrlPr>
                        </m:fPr>
                        <m:num>
                          <m:r>
                            <a:rPr lang="en-GB" b="0" i="1" kern="0" smtClean="0">
                              <a:solidFill>
                                <a:srgbClr val="C00000"/>
                              </a:solidFill>
                              <a:latin typeface="Cambria Math" panose="02040503050406030204" pitchFamily="18" charset="0"/>
                            </a:rPr>
                            <m:t>𝑆𝑖𝑛𝑔𝑙𝑒</m:t>
                          </m:r>
                        </m:num>
                        <m:den>
                          <m:r>
                            <a:rPr lang="en-GB" b="0" i="1" kern="0" smtClean="0">
                              <a:solidFill>
                                <a:srgbClr val="C00000"/>
                              </a:solidFill>
                              <a:latin typeface="Cambria Math" panose="02040503050406030204" pitchFamily="18" charset="0"/>
                            </a:rPr>
                            <m:t>𝐷𝑜𝑢𝑏𝑙𝑒</m:t>
                          </m:r>
                          <m:r>
                            <a:rPr lang="en-GB" b="0" i="1" kern="0" smtClean="0">
                              <a:solidFill>
                                <a:srgbClr val="C00000"/>
                              </a:solidFill>
                              <a:latin typeface="Cambria Math" panose="02040503050406030204" pitchFamily="18" charset="0"/>
                            </a:rPr>
                            <m:t> </m:t>
                          </m:r>
                        </m:den>
                      </m:f>
                    </m:oMath>
                  </m:oMathPara>
                </a14:m>
                <a:endParaRPr lang="en-GB" kern="0" dirty="0">
                  <a:solidFill>
                    <a:srgbClr val="C00000"/>
                  </a:solidFill>
                  <a:latin typeface="Trebuchet MS" panose="020B0603020202020204" pitchFamily="34" charset="0"/>
                </a:endParaRPr>
              </a:p>
            </p:txBody>
          </p:sp>
        </mc:Choice>
        <mc:Fallback xmlns="">
          <p:sp>
            <p:nvSpPr>
              <p:cNvPr id="5" name="Content Placeholder 2"/>
              <p:cNvSpPr txBox="1">
                <a:spLocks noRot="1" noChangeAspect="1" noMove="1" noResize="1" noEditPoints="1" noAdjustHandles="1" noChangeArrowheads="1" noChangeShapeType="1" noTextEdit="1"/>
              </p:cNvSpPr>
              <p:nvPr/>
            </p:nvSpPr>
            <p:spPr bwMode="auto">
              <a:xfrm>
                <a:off x="457200" y="5257800"/>
                <a:ext cx="8229600" cy="1447800"/>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397932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89037"/>
            <a:ext cx="8229600" cy="1143000"/>
          </a:xfrm>
        </p:spPr>
        <p:txBody>
          <a:bodyPr/>
          <a:lstStyle/>
          <a:p>
            <a:r>
              <a:rPr lang="en-GB" sz="2800" dirty="0" smtClean="0">
                <a:latin typeface="+mn-lt"/>
              </a:rPr>
              <a:t>Decide which factorising method to use for the numerator and denominator</a:t>
            </a:r>
            <a:endParaRPr lang="en-GB" sz="2800" dirty="0">
              <a:latin typeface="+mn-lt"/>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2865437"/>
                <a:ext cx="8229600" cy="4525963"/>
              </a:xfrm>
            </p:spPr>
            <p:txBody>
              <a:bodyPr/>
              <a:lstStyle/>
              <a:p>
                <a:pPr marL="0" indent="0">
                  <a:buNone/>
                </a:pPr>
                <a14:m>
                  <m:oMathPara xmlns:m="http://schemas.openxmlformats.org/officeDocument/2006/math">
                    <m:oMathParaPr>
                      <m:jc m:val="centerGroup"/>
                    </m:oMathParaPr>
                    <m:oMath xmlns:m="http://schemas.openxmlformats.org/officeDocument/2006/math">
                      <m:f>
                        <m:fPr>
                          <m:ctrlPr>
                            <a:rPr lang="en-GB" i="1">
                              <a:latin typeface="Cambria Math"/>
                            </a:rPr>
                          </m:ctrlPr>
                        </m:fPr>
                        <m:num>
                          <m:sSup>
                            <m:sSupPr>
                              <m:ctrlPr>
                                <a:rPr lang="en-GB" i="1">
                                  <a:latin typeface="Cambria Math"/>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−1</m:t>
                          </m:r>
                        </m:num>
                        <m:den>
                          <m:sSup>
                            <m:sSupPr>
                              <m:ctrlPr>
                                <a:rPr lang="en-GB" i="1">
                                  <a:latin typeface="Cambria Math"/>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m:t>
                          </m:r>
                          <m:r>
                            <a:rPr lang="en-GB" i="1">
                              <a:latin typeface="Cambria Math" panose="02040503050406030204" pitchFamily="18" charset="0"/>
                            </a:rPr>
                            <m:t>𝑥</m:t>
                          </m:r>
                        </m:den>
                      </m:f>
                    </m:oMath>
                  </m:oMathPara>
                </a14:m>
                <a:endParaRPr lang="en-GB" dirty="0">
                  <a:latin typeface="Trebuchet MS" panose="020B0603020202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2865437"/>
                <a:ext cx="8229600" cy="4525963"/>
              </a:xfrm>
              <a:blipFill>
                <a:blip r:embed="rId3"/>
                <a:stretch>
                  <a:fillRect/>
                </a:stretch>
              </a:blipFill>
            </p:spPr>
            <p:txBody>
              <a:bodyPr/>
              <a:lstStyle/>
              <a:p>
                <a:r>
                  <a:rPr lang="en-GB">
                    <a:noFill/>
                  </a:rPr>
                  <a:t> </a:t>
                </a:r>
              </a:p>
            </p:txBody>
          </p:sp>
        </mc:Fallback>
      </mc:AlternateContent>
      <p:sp>
        <p:nvSpPr>
          <p:cNvPr id="4" name="Title 1"/>
          <p:cNvSpPr txBox="1">
            <a:spLocks/>
          </p:cNvSpPr>
          <p:nvPr/>
        </p:nvSpPr>
        <p:spPr bwMode="auto">
          <a:xfrm>
            <a:off x="5334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GB" sz="4000" kern="0" dirty="0" smtClean="0">
                <a:latin typeface="+mn-lt"/>
              </a:rPr>
              <a:t>On </a:t>
            </a:r>
            <a:r>
              <a:rPr lang="en-GB" sz="4000" kern="0" dirty="0" smtClean="0">
                <a:latin typeface="+mn-lt"/>
              </a:rPr>
              <a:t>your whiteboards …</a:t>
            </a:r>
            <a:endParaRPr lang="en-GB" sz="4000" kern="0" dirty="0">
              <a:latin typeface="+mn-lt"/>
            </a:endParaRPr>
          </a:p>
        </p:txBody>
      </p:sp>
      <mc:AlternateContent xmlns:mc="http://schemas.openxmlformats.org/markup-compatibility/2006" xmlns:a14="http://schemas.microsoft.com/office/drawing/2010/main">
        <mc:Choice Requires="a14">
          <p:sp>
            <p:nvSpPr>
              <p:cNvPr id="5" name="Content Placeholder 2"/>
              <p:cNvSpPr txBox="1">
                <a:spLocks/>
              </p:cNvSpPr>
              <p:nvPr/>
            </p:nvSpPr>
            <p:spPr bwMode="auto">
              <a:xfrm>
                <a:off x="457200" y="5257800"/>
                <a:ext cx="8229600" cy="14478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14:m>
                  <m:oMathPara xmlns:m="http://schemas.openxmlformats.org/officeDocument/2006/math">
                    <m:oMathParaPr>
                      <m:jc m:val="centerGroup"/>
                    </m:oMathParaPr>
                    <m:oMath xmlns:m="http://schemas.openxmlformats.org/officeDocument/2006/math">
                      <m:f>
                        <m:fPr>
                          <m:ctrlPr>
                            <a:rPr lang="en-GB" i="1" kern="0" smtClean="0">
                              <a:solidFill>
                                <a:srgbClr val="C00000"/>
                              </a:solidFill>
                              <a:latin typeface="Cambria Math"/>
                            </a:rPr>
                          </m:ctrlPr>
                        </m:fPr>
                        <m:num>
                          <m:r>
                            <a:rPr lang="en-GB" b="0" i="1" kern="0" smtClean="0">
                              <a:solidFill>
                                <a:srgbClr val="C00000"/>
                              </a:solidFill>
                              <a:latin typeface="Cambria Math" panose="02040503050406030204" pitchFamily="18" charset="0"/>
                            </a:rPr>
                            <m:t>𝐷𝑂𝑇𝑆</m:t>
                          </m:r>
                        </m:num>
                        <m:den>
                          <m:r>
                            <a:rPr lang="en-GB" b="0" i="1" kern="0" smtClean="0">
                              <a:solidFill>
                                <a:srgbClr val="C00000"/>
                              </a:solidFill>
                              <a:latin typeface="Cambria Math" panose="02040503050406030204" pitchFamily="18" charset="0"/>
                            </a:rPr>
                            <m:t>𝑆𝑖𝑛𝑔𝑙𝑒</m:t>
                          </m:r>
                          <m:r>
                            <a:rPr lang="en-GB" b="0" i="1" kern="0" smtClean="0">
                              <a:solidFill>
                                <a:srgbClr val="C00000"/>
                              </a:solidFill>
                              <a:latin typeface="Cambria Math" panose="02040503050406030204" pitchFamily="18" charset="0"/>
                            </a:rPr>
                            <m:t> </m:t>
                          </m:r>
                        </m:den>
                      </m:f>
                    </m:oMath>
                  </m:oMathPara>
                </a14:m>
                <a:endParaRPr lang="en-GB" kern="0" dirty="0">
                  <a:solidFill>
                    <a:srgbClr val="C00000"/>
                  </a:solidFill>
                  <a:latin typeface="Trebuchet MS" panose="020B0603020202020204" pitchFamily="34" charset="0"/>
                </a:endParaRPr>
              </a:p>
            </p:txBody>
          </p:sp>
        </mc:Choice>
        <mc:Fallback xmlns="">
          <p:sp>
            <p:nvSpPr>
              <p:cNvPr id="5" name="Content Placeholder 2"/>
              <p:cNvSpPr txBox="1">
                <a:spLocks noRot="1" noChangeAspect="1" noMove="1" noResize="1" noEditPoints="1" noAdjustHandles="1" noChangeArrowheads="1" noChangeShapeType="1" noTextEdit="1"/>
              </p:cNvSpPr>
              <p:nvPr/>
            </p:nvSpPr>
            <p:spPr bwMode="auto">
              <a:xfrm>
                <a:off x="457200" y="5257800"/>
                <a:ext cx="8229600" cy="1447800"/>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92721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89037"/>
            <a:ext cx="8229600" cy="1143000"/>
          </a:xfrm>
        </p:spPr>
        <p:txBody>
          <a:bodyPr/>
          <a:lstStyle/>
          <a:p>
            <a:r>
              <a:rPr lang="en-GB" sz="2800" dirty="0" smtClean="0">
                <a:latin typeface="+mn-lt"/>
              </a:rPr>
              <a:t>Decide which factorising method to use for the numerator and denominator</a:t>
            </a:r>
            <a:endParaRPr lang="en-GB" sz="2800" dirty="0">
              <a:latin typeface="+mn-lt"/>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2865437"/>
                <a:ext cx="8229600" cy="4525963"/>
              </a:xfrm>
            </p:spPr>
            <p:txBody>
              <a:bodyPr/>
              <a:lstStyle/>
              <a:p>
                <a:pPr marL="0" indent="0">
                  <a:buNone/>
                </a:pPr>
                <a14:m>
                  <m:oMathPara xmlns:m="http://schemas.openxmlformats.org/officeDocument/2006/math">
                    <m:oMathParaPr>
                      <m:jc m:val="centerGroup"/>
                    </m:oMathParaPr>
                    <m:oMath xmlns:m="http://schemas.openxmlformats.org/officeDocument/2006/math">
                      <m:f>
                        <m:fPr>
                          <m:ctrlPr>
                            <a:rPr lang="en-GB" i="1" smtClean="0">
                              <a:latin typeface="Cambria Math"/>
                            </a:rPr>
                          </m:ctrlPr>
                        </m:fPr>
                        <m:num>
                          <m:sSup>
                            <m:sSupPr>
                              <m:ctrlPr>
                                <a:rPr lang="en-GB" i="1">
                                  <a:latin typeface="Cambria Math"/>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m:t>
                          </m:r>
                          <m:r>
                            <a:rPr lang="en-GB" b="0" i="1" smtClean="0">
                              <a:latin typeface="Cambria Math" panose="02040503050406030204" pitchFamily="18" charset="0"/>
                            </a:rPr>
                            <m:t>4</m:t>
                          </m:r>
                          <m:r>
                            <a:rPr lang="en-GB" i="1">
                              <a:latin typeface="Cambria Math" panose="02040503050406030204" pitchFamily="18" charset="0"/>
                            </a:rPr>
                            <m:t>𝑥</m:t>
                          </m:r>
                          <m:r>
                            <a:rPr lang="en-GB" i="1">
                              <a:latin typeface="Cambria Math" panose="02040503050406030204" pitchFamily="18" charset="0"/>
                            </a:rPr>
                            <m:t> +3</m:t>
                          </m:r>
                        </m:num>
                        <m:den>
                          <m:sSup>
                            <m:sSupPr>
                              <m:ctrlPr>
                                <a:rPr lang="en-GB" i="1">
                                  <a:latin typeface="Cambria Math"/>
                                </a:rPr>
                              </m:ctrlPr>
                            </m:sSupPr>
                            <m:e>
                              <m:r>
                                <a:rPr lang="en-GB" i="1">
                                  <a:latin typeface="Cambria Math" panose="02040503050406030204" pitchFamily="18" charset="0"/>
                                </a:rPr>
                                <m:t>3</m:t>
                              </m:r>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+5</m:t>
                          </m:r>
                          <m:r>
                            <a:rPr lang="en-GB" i="1">
                              <a:latin typeface="Cambria Math" panose="02040503050406030204" pitchFamily="18" charset="0"/>
                            </a:rPr>
                            <m:t>𝑥</m:t>
                          </m:r>
                          <m:r>
                            <a:rPr lang="en-GB" i="1">
                              <a:latin typeface="Cambria Math" panose="02040503050406030204" pitchFamily="18" charset="0"/>
                            </a:rPr>
                            <m:t>+2</m:t>
                          </m:r>
                        </m:den>
                      </m:f>
                    </m:oMath>
                  </m:oMathPara>
                </a14:m>
                <a:endParaRPr lang="en-GB" dirty="0">
                  <a:latin typeface="Trebuchet MS" panose="020B0603020202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2865437"/>
                <a:ext cx="8229600" cy="4525963"/>
              </a:xfrm>
              <a:blipFill>
                <a:blip r:embed="rId3"/>
                <a:stretch>
                  <a:fillRect/>
                </a:stretch>
              </a:blipFill>
            </p:spPr>
            <p:txBody>
              <a:bodyPr/>
              <a:lstStyle/>
              <a:p>
                <a:r>
                  <a:rPr lang="en-GB">
                    <a:noFill/>
                  </a:rPr>
                  <a:t> </a:t>
                </a:r>
              </a:p>
            </p:txBody>
          </p:sp>
        </mc:Fallback>
      </mc:AlternateContent>
      <p:sp>
        <p:nvSpPr>
          <p:cNvPr id="4" name="Title 1"/>
          <p:cNvSpPr txBox="1">
            <a:spLocks/>
          </p:cNvSpPr>
          <p:nvPr/>
        </p:nvSpPr>
        <p:spPr bwMode="auto">
          <a:xfrm>
            <a:off x="5334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GB" sz="4000" kern="0" dirty="0" smtClean="0">
                <a:latin typeface="+mn-lt"/>
              </a:rPr>
              <a:t>On your whiteboards …</a:t>
            </a:r>
            <a:endParaRPr lang="en-GB" sz="4000" kern="0" dirty="0">
              <a:latin typeface="+mn-lt"/>
            </a:endParaRPr>
          </a:p>
        </p:txBody>
      </p:sp>
      <mc:AlternateContent xmlns:mc="http://schemas.openxmlformats.org/markup-compatibility/2006" xmlns:a14="http://schemas.microsoft.com/office/drawing/2010/main">
        <mc:Choice Requires="a14">
          <p:sp>
            <p:nvSpPr>
              <p:cNvPr id="5" name="Content Placeholder 2"/>
              <p:cNvSpPr txBox="1">
                <a:spLocks/>
              </p:cNvSpPr>
              <p:nvPr/>
            </p:nvSpPr>
            <p:spPr bwMode="auto">
              <a:xfrm>
                <a:off x="457200" y="5257800"/>
                <a:ext cx="8229600" cy="14478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14:m>
                  <m:oMathPara xmlns:m="http://schemas.openxmlformats.org/officeDocument/2006/math">
                    <m:oMathParaPr>
                      <m:jc m:val="centerGroup"/>
                    </m:oMathParaPr>
                    <m:oMath xmlns:m="http://schemas.openxmlformats.org/officeDocument/2006/math">
                      <m:f>
                        <m:fPr>
                          <m:ctrlPr>
                            <a:rPr lang="en-GB" i="1" kern="0" smtClean="0">
                              <a:solidFill>
                                <a:srgbClr val="C00000"/>
                              </a:solidFill>
                              <a:latin typeface="Cambria Math"/>
                            </a:rPr>
                          </m:ctrlPr>
                        </m:fPr>
                        <m:num>
                          <m:r>
                            <a:rPr lang="en-GB" b="0" i="1" kern="0" smtClean="0">
                              <a:solidFill>
                                <a:srgbClr val="C00000"/>
                              </a:solidFill>
                              <a:latin typeface="Cambria Math" panose="02040503050406030204" pitchFamily="18" charset="0"/>
                            </a:rPr>
                            <m:t>𝐷𝑜𝑢𝑏𝑙𝑒</m:t>
                          </m:r>
                        </m:num>
                        <m:den>
                          <m:r>
                            <a:rPr lang="en-GB" b="0" i="1" kern="0" smtClean="0">
                              <a:solidFill>
                                <a:srgbClr val="C00000"/>
                              </a:solidFill>
                              <a:latin typeface="Cambria Math" panose="02040503050406030204" pitchFamily="18" charset="0"/>
                            </a:rPr>
                            <m:t>𝐴𝐶</m:t>
                          </m:r>
                          <m:r>
                            <a:rPr lang="en-GB" b="0" i="1" kern="0" smtClean="0">
                              <a:solidFill>
                                <a:srgbClr val="C00000"/>
                              </a:solidFill>
                              <a:latin typeface="Cambria Math" panose="02040503050406030204" pitchFamily="18" charset="0"/>
                            </a:rPr>
                            <m:t> </m:t>
                          </m:r>
                          <m:r>
                            <a:rPr lang="en-GB" b="0" i="1" kern="0" smtClean="0">
                              <a:solidFill>
                                <a:srgbClr val="C00000"/>
                              </a:solidFill>
                              <a:latin typeface="Cambria Math" panose="02040503050406030204" pitchFamily="18" charset="0"/>
                            </a:rPr>
                            <m:t>𝑀𝑒𝑡h𝑜𝑑</m:t>
                          </m:r>
                          <m:r>
                            <a:rPr lang="en-GB" b="0" i="1" kern="0" smtClean="0">
                              <a:solidFill>
                                <a:srgbClr val="C00000"/>
                              </a:solidFill>
                              <a:latin typeface="Cambria Math" panose="02040503050406030204" pitchFamily="18" charset="0"/>
                            </a:rPr>
                            <m:t> </m:t>
                          </m:r>
                        </m:den>
                      </m:f>
                    </m:oMath>
                  </m:oMathPara>
                </a14:m>
                <a:endParaRPr lang="en-GB" kern="0" dirty="0">
                  <a:solidFill>
                    <a:srgbClr val="C00000"/>
                  </a:solidFill>
                  <a:latin typeface="Trebuchet MS" panose="020B0603020202020204" pitchFamily="34" charset="0"/>
                </a:endParaRPr>
              </a:p>
            </p:txBody>
          </p:sp>
        </mc:Choice>
        <mc:Fallback xmlns="">
          <p:sp>
            <p:nvSpPr>
              <p:cNvPr id="5" name="Content Placeholder 2"/>
              <p:cNvSpPr txBox="1">
                <a:spLocks noRot="1" noChangeAspect="1" noMove="1" noResize="1" noEditPoints="1" noAdjustHandles="1" noChangeArrowheads="1" noChangeShapeType="1" noTextEdit="1"/>
              </p:cNvSpPr>
              <p:nvPr/>
            </p:nvSpPr>
            <p:spPr bwMode="auto">
              <a:xfrm>
                <a:off x="457200" y="5257800"/>
                <a:ext cx="8229600" cy="1447800"/>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274556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txBody>
          <a:bodyPr/>
          <a:lstStyle/>
          <a:p>
            <a:pPr marL="0" indent="0" algn="ctr">
              <a:buNone/>
            </a:pPr>
            <a:r>
              <a:rPr lang="en-GB" dirty="0" smtClean="0"/>
              <a:t>Once we have factorised first, then we can cancel our fractions</a:t>
            </a:r>
            <a:endParaRPr lang="en-GB" dirty="0"/>
          </a:p>
        </p:txBody>
      </p:sp>
      <mc:AlternateContent xmlns:mc="http://schemas.openxmlformats.org/markup-compatibility/2006" xmlns:a14="http://schemas.microsoft.com/office/drawing/2010/main">
        <mc:Choice Requires="a14">
          <p:sp>
            <p:nvSpPr>
              <p:cNvPr id="4" name="Rectangle 3"/>
              <p:cNvSpPr/>
              <p:nvPr/>
            </p:nvSpPr>
            <p:spPr>
              <a:xfrm>
                <a:off x="3238590" y="2453799"/>
                <a:ext cx="2666820" cy="11423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3600" i="1" smtClean="0">
                              <a:latin typeface="Cambria Math"/>
                            </a:rPr>
                          </m:ctrlPr>
                        </m:fPr>
                        <m:num>
                          <m:r>
                            <a:rPr lang="en-GB" sz="3600" b="0" i="1" smtClean="0">
                              <a:latin typeface="Cambria Math" panose="02040503050406030204" pitchFamily="18" charset="0"/>
                            </a:rPr>
                            <m:t>3</m:t>
                          </m:r>
                          <m:r>
                            <a:rPr lang="en-GB" sz="3600" i="1">
                              <a:latin typeface="Cambria Math" panose="02040503050406030204" pitchFamily="18" charset="0"/>
                            </a:rPr>
                            <m:t>𝑥</m:t>
                          </m:r>
                          <m:r>
                            <a:rPr lang="en-GB" sz="3600" i="1">
                              <a:latin typeface="Cambria Math" panose="02040503050406030204" pitchFamily="18" charset="0"/>
                            </a:rPr>
                            <m:t>+12</m:t>
                          </m:r>
                        </m:num>
                        <m:den>
                          <m:sSup>
                            <m:sSupPr>
                              <m:ctrlPr>
                                <a:rPr lang="en-GB" sz="3600" i="1">
                                  <a:latin typeface="Cambria Math"/>
                                </a:rPr>
                              </m:ctrlPr>
                            </m:sSupPr>
                            <m:e>
                              <m:r>
                                <a:rPr lang="en-GB" sz="3600" i="1">
                                  <a:latin typeface="Cambria Math" panose="02040503050406030204" pitchFamily="18" charset="0"/>
                                </a:rPr>
                                <m:t>𝑥</m:t>
                              </m:r>
                            </m:e>
                            <m:sup>
                              <m:r>
                                <a:rPr lang="en-GB" sz="3600" i="1">
                                  <a:latin typeface="Cambria Math" panose="02040503050406030204" pitchFamily="18" charset="0"/>
                                </a:rPr>
                                <m:t>2</m:t>
                              </m:r>
                            </m:sup>
                          </m:sSup>
                          <m:r>
                            <a:rPr lang="en-GB" sz="3600" i="1">
                              <a:latin typeface="Cambria Math" panose="02040503050406030204" pitchFamily="18" charset="0"/>
                            </a:rPr>
                            <m:t>+</m:t>
                          </m:r>
                          <m:r>
                            <a:rPr lang="en-GB" sz="3600" b="0" i="1" smtClean="0">
                              <a:latin typeface="Cambria Math" panose="02040503050406030204" pitchFamily="18" charset="0"/>
                            </a:rPr>
                            <m:t>6</m:t>
                          </m:r>
                          <m:r>
                            <a:rPr lang="en-GB" sz="3600" i="1">
                              <a:latin typeface="Cambria Math" panose="02040503050406030204" pitchFamily="18" charset="0"/>
                            </a:rPr>
                            <m:t>𝑥</m:t>
                          </m:r>
                          <m:r>
                            <a:rPr lang="en-GB" sz="3600" i="1">
                              <a:latin typeface="Cambria Math" panose="02040503050406030204" pitchFamily="18" charset="0"/>
                            </a:rPr>
                            <m:t>+8</m:t>
                          </m:r>
                        </m:den>
                      </m:f>
                    </m:oMath>
                  </m:oMathPara>
                </a14:m>
                <a:endParaRPr lang="en-GB" sz="3600" dirty="0">
                  <a:latin typeface="Trebuchet MS" panose="020B0603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3238590" y="2453799"/>
                <a:ext cx="2666820" cy="1142364"/>
              </a:xfrm>
              <a:prstGeom prst="rect">
                <a:avLst/>
              </a:prstGeom>
              <a:blipFill>
                <a:blip r:embed="rId3"/>
                <a:stretch>
                  <a:fillRect/>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1098959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82767" cy="983504"/>
          </a:xfrm>
        </p:spPr>
        <p:txBody>
          <a:bodyPr/>
          <a:lstStyle/>
          <a:p>
            <a:pPr marL="0" indent="0" algn="ctr">
              <a:buNone/>
            </a:pPr>
            <a:r>
              <a:rPr lang="en-GB" sz="2400" dirty="0" smtClean="0"/>
              <a:t>For each of the following state which factorising method you would use for the numerator and denominator</a:t>
            </a:r>
            <a:endParaRPr lang="en-GB" sz="2400" dirty="0"/>
          </a:p>
        </p:txBody>
      </p:sp>
      <p:graphicFrame>
        <p:nvGraphicFramePr>
          <p:cNvPr id="20" name="Table 19"/>
          <p:cNvGraphicFramePr>
            <a:graphicFrameLocks noGrp="1"/>
          </p:cNvGraphicFramePr>
          <p:nvPr>
            <p:extLst>
              <p:ext uri="{D42A27DB-BD31-4B8C-83A1-F6EECF244321}">
                <p14:modId xmlns:p14="http://schemas.microsoft.com/office/powerpoint/2010/main" val="3886434293"/>
              </p:ext>
            </p:extLst>
          </p:nvPr>
        </p:nvGraphicFramePr>
        <p:xfrm>
          <a:off x="304800" y="1271606"/>
          <a:ext cx="8610600" cy="5257800"/>
        </p:xfrm>
        <a:graphic>
          <a:graphicData uri="http://schemas.openxmlformats.org/drawingml/2006/table">
            <a:tbl>
              <a:tblPr firstRow="1" bandRow="1">
                <a:tableStyleId>{5940675A-B579-460E-94D1-54222C63F5DA}</a:tableStyleId>
              </a:tblPr>
              <a:tblGrid>
                <a:gridCol w="488160">
                  <a:extLst>
                    <a:ext uri="{9D8B030D-6E8A-4147-A177-3AD203B41FA5}">
                      <a16:colId xmlns:a16="http://schemas.microsoft.com/office/drawing/2014/main" xmlns="" val="3711851111"/>
                    </a:ext>
                  </a:extLst>
                </a:gridCol>
                <a:gridCol w="1797840">
                  <a:extLst>
                    <a:ext uri="{9D8B030D-6E8A-4147-A177-3AD203B41FA5}">
                      <a16:colId xmlns:a16="http://schemas.microsoft.com/office/drawing/2014/main" xmlns="" val="3542145067"/>
                    </a:ext>
                  </a:extLst>
                </a:gridCol>
                <a:gridCol w="1600200">
                  <a:extLst>
                    <a:ext uri="{9D8B030D-6E8A-4147-A177-3AD203B41FA5}">
                      <a16:colId xmlns:a16="http://schemas.microsoft.com/office/drawing/2014/main" xmlns="" val="4180430133"/>
                    </a:ext>
                  </a:extLst>
                </a:gridCol>
                <a:gridCol w="3192120">
                  <a:extLst>
                    <a:ext uri="{9D8B030D-6E8A-4147-A177-3AD203B41FA5}">
                      <a16:colId xmlns:a16="http://schemas.microsoft.com/office/drawing/2014/main" xmlns="" val="4028193673"/>
                    </a:ext>
                  </a:extLst>
                </a:gridCol>
                <a:gridCol w="1532280">
                  <a:extLst>
                    <a:ext uri="{9D8B030D-6E8A-4147-A177-3AD203B41FA5}">
                      <a16:colId xmlns:a16="http://schemas.microsoft.com/office/drawing/2014/main" xmlns="" val="2582379154"/>
                    </a:ext>
                  </a:extLst>
                </a:gridCol>
              </a:tblGrid>
              <a:tr h="1051560">
                <a:tc>
                  <a:txBody>
                    <a:bodyPr/>
                    <a:lstStyle/>
                    <a:p>
                      <a:pPr algn="ctr"/>
                      <a:r>
                        <a:rPr lang="en-GB" dirty="0" smtClean="0"/>
                        <a:t>1</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3116486329"/>
                  </a:ext>
                </a:extLst>
              </a:tr>
              <a:tr h="1051560">
                <a:tc>
                  <a:txBody>
                    <a:bodyPr/>
                    <a:lstStyle/>
                    <a:p>
                      <a:pPr algn="ctr"/>
                      <a:r>
                        <a:rPr lang="en-GB" dirty="0" smtClean="0"/>
                        <a:t>2</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449451022"/>
                  </a:ext>
                </a:extLst>
              </a:tr>
              <a:tr h="1051560">
                <a:tc>
                  <a:txBody>
                    <a:bodyPr/>
                    <a:lstStyle/>
                    <a:p>
                      <a:pPr algn="ctr"/>
                      <a:r>
                        <a:rPr lang="en-GB" dirty="0" smtClean="0"/>
                        <a:t>3</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521466615"/>
                  </a:ext>
                </a:extLst>
              </a:tr>
              <a:tr h="1051560">
                <a:tc>
                  <a:txBody>
                    <a:bodyPr/>
                    <a:lstStyle/>
                    <a:p>
                      <a:pPr algn="ctr"/>
                      <a:r>
                        <a:rPr lang="en-GB" dirty="0" smtClean="0"/>
                        <a:t>4</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655372038"/>
                  </a:ext>
                </a:extLst>
              </a:tr>
              <a:tr h="1051560">
                <a:tc>
                  <a:txBody>
                    <a:bodyPr/>
                    <a:lstStyle/>
                    <a:p>
                      <a:pPr algn="ctr"/>
                      <a:r>
                        <a:rPr lang="en-GB" dirty="0" smtClean="0"/>
                        <a:t>**</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3933585969"/>
                  </a:ext>
                </a:extLst>
              </a:tr>
            </a:tbl>
          </a:graphicData>
        </a:graphic>
      </p:graphicFrame>
      <mc:AlternateContent xmlns:mc="http://schemas.openxmlformats.org/markup-compatibility/2006" xmlns:a14="http://schemas.microsoft.com/office/drawing/2010/main">
        <mc:Choice Requires="a14">
          <p:sp>
            <p:nvSpPr>
              <p:cNvPr id="21" name="Rectangle 20"/>
              <p:cNvSpPr/>
              <p:nvPr/>
            </p:nvSpPr>
            <p:spPr>
              <a:xfrm>
                <a:off x="834392" y="1612885"/>
                <a:ext cx="1679434"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+ 6</m:t>
                          </m:r>
                          <m:r>
                            <a:rPr lang="en-GB" sz="2000" i="1">
                              <a:latin typeface="Cambria Math" panose="02040503050406030204" pitchFamily="18" charset="0"/>
                            </a:rPr>
                            <m:t>𝑥</m:t>
                          </m:r>
                          <m:r>
                            <a:rPr lang="en-GB" sz="2000" i="1">
                              <a:latin typeface="Cambria Math" panose="02040503050406030204" pitchFamily="18" charset="0"/>
                            </a:rPr>
                            <m:t> +5</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+5</m:t>
                          </m:r>
                          <m:r>
                            <a:rPr lang="en-GB" sz="2000" i="1">
                              <a:latin typeface="Cambria Math" panose="02040503050406030204" pitchFamily="18" charset="0"/>
                            </a:rPr>
                            <m:t>𝑥</m:t>
                          </m:r>
                        </m:den>
                      </m:f>
                    </m:oMath>
                  </m:oMathPara>
                </a14:m>
                <a:endParaRPr lang="en-GB" sz="2000" dirty="0">
                  <a:latin typeface="Trebuchet MS" panose="020B0603020202020204" pitchFamily="34" charset="0"/>
                </a:endParaRPr>
              </a:p>
            </p:txBody>
          </p:sp>
        </mc:Choice>
        <mc:Fallback xmlns="">
          <p:sp>
            <p:nvSpPr>
              <p:cNvPr id="21" name="Rectangle 20"/>
              <p:cNvSpPr>
                <a:spLocks noRot="1" noChangeAspect="1" noMove="1" noResize="1" noEditPoints="1" noAdjustHandles="1" noChangeArrowheads="1" noChangeShapeType="1" noTextEdit="1"/>
              </p:cNvSpPr>
              <p:nvPr/>
            </p:nvSpPr>
            <p:spPr>
              <a:xfrm>
                <a:off x="834392" y="1612885"/>
                <a:ext cx="1679434" cy="71506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Rectangle 21"/>
              <p:cNvSpPr/>
              <p:nvPr/>
            </p:nvSpPr>
            <p:spPr>
              <a:xfrm>
                <a:off x="890497" y="2686435"/>
                <a:ext cx="1567224"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m:t>
                          </m:r>
                          <m:r>
                            <a:rPr lang="en-GB" sz="2000" i="1">
                              <a:latin typeface="Cambria Math" panose="02040503050406030204" pitchFamily="18" charset="0"/>
                            </a:rPr>
                            <m:t>𝑥</m:t>
                          </m:r>
                          <m:r>
                            <a:rPr lang="en-GB" sz="2000" i="1">
                              <a:latin typeface="Cambria Math" panose="02040503050406030204" pitchFamily="18" charset="0"/>
                            </a:rPr>
                            <m:t>−12</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+6</m:t>
                          </m:r>
                          <m:r>
                            <a:rPr lang="en-GB" sz="2000" i="1">
                              <a:latin typeface="Cambria Math" panose="02040503050406030204" pitchFamily="18" charset="0"/>
                            </a:rPr>
                            <m:t>𝑥</m:t>
                          </m:r>
                          <m:r>
                            <a:rPr lang="en-GB" sz="2000" i="1">
                              <a:latin typeface="Cambria Math" panose="02040503050406030204" pitchFamily="18" charset="0"/>
                            </a:rPr>
                            <m:t>+9</m:t>
                          </m:r>
                        </m:den>
                      </m:f>
                    </m:oMath>
                  </m:oMathPara>
                </a14:m>
                <a:endParaRPr lang="en-GB" sz="2000" dirty="0">
                  <a:latin typeface="Trebuchet MS" panose="020B0603020202020204" pitchFamily="34" charset="0"/>
                </a:endParaRPr>
              </a:p>
            </p:txBody>
          </p:sp>
        </mc:Choice>
        <mc:Fallback xmlns="">
          <p:sp>
            <p:nvSpPr>
              <p:cNvPr id="22" name="Rectangle 21"/>
              <p:cNvSpPr>
                <a:spLocks noRot="1" noChangeAspect="1" noMove="1" noResize="1" noEditPoints="1" noAdjustHandles="1" noChangeArrowheads="1" noChangeShapeType="1" noTextEdit="1"/>
              </p:cNvSpPr>
              <p:nvPr/>
            </p:nvSpPr>
            <p:spPr>
              <a:xfrm>
                <a:off x="890497" y="2686435"/>
                <a:ext cx="1567224" cy="71506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p:cNvSpPr/>
              <p:nvPr/>
            </p:nvSpPr>
            <p:spPr>
              <a:xfrm>
                <a:off x="833335" y="3738850"/>
                <a:ext cx="1567224" cy="6756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latin typeface="Cambria Math"/>
                            </a:rPr>
                          </m:ctrlPr>
                        </m:fPr>
                        <m:num>
                          <m:r>
                            <a:rPr lang="en-GB" sz="2000" b="0" i="1" smtClean="0">
                              <a:latin typeface="Cambria Math" panose="02040503050406030204" pitchFamily="18" charset="0"/>
                            </a:rPr>
                            <m:t>4</m:t>
                          </m:r>
                          <m:r>
                            <a:rPr lang="en-GB" sz="2000" b="0" i="1" smtClean="0">
                              <a:latin typeface="Cambria Math" panose="02040503050406030204" pitchFamily="18" charset="0"/>
                            </a:rPr>
                            <m:t>𝑥</m:t>
                          </m:r>
                          <m:r>
                            <a:rPr lang="en-GB" sz="2000" b="0" i="1" smtClean="0">
                              <a:latin typeface="Cambria Math" panose="02040503050406030204" pitchFamily="18" charset="0"/>
                            </a:rPr>
                            <m:t>+8</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+4</m:t>
                          </m:r>
                          <m:r>
                            <a:rPr lang="en-GB" sz="2000" i="1">
                              <a:latin typeface="Cambria Math" panose="02040503050406030204" pitchFamily="18" charset="0"/>
                            </a:rPr>
                            <m:t>𝑥</m:t>
                          </m:r>
                          <m:r>
                            <a:rPr lang="en-GB" sz="2000" i="1">
                              <a:latin typeface="Cambria Math" panose="02040503050406030204" pitchFamily="18" charset="0"/>
                            </a:rPr>
                            <m:t>+4</m:t>
                          </m:r>
                        </m:den>
                      </m:f>
                    </m:oMath>
                  </m:oMathPara>
                </a14:m>
                <a:endParaRPr lang="en-GB" sz="2000" dirty="0">
                  <a:latin typeface="Trebuchet MS" panose="020B0603020202020204" pitchFamily="34" charset="0"/>
                </a:endParaRPr>
              </a:p>
            </p:txBody>
          </p:sp>
        </mc:Choice>
        <mc:Fallback xmlns="">
          <p:sp>
            <p:nvSpPr>
              <p:cNvPr id="23" name="Rectangle 22"/>
              <p:cNvSpPr>
                <a:spLocks noRot="1" noChangeAspect="1" noMove="1" noResize="1" noEditPoints="1" noAdjustHandles="1" noChangeArrowheads="1" noChangeShapeType="1" noTextEdit="1"/>
              </p:cNvSpPr>
              <p:nvPr/>
            </p:nvSpPr>
            <p:spPr>
              <a:xfrm>
                <a:off x="833335" y="3738850"/>
                <a:ext cx="1567224" cy="675698"/>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Rectangle 23"/>
              <p:cNvSpPr/>
              <p:nvPr/>
            </p:nvSpPr>
            <p:spPr>
              <a:xfrm>
                <a:off x="1129185" y="4812400"/>
                <a:ext cx="975523" cy="7099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−1</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m:t>
                          </m:r>
                          <m:r>
                            <a:rPr lang="en-GB" sz="2000" i="1">
                              <a:latin typeface="Cambria Math" panose="02040503050406030204" pitchFamily="18" charset="0"/>
                            </a:rPr>
                            <m:t>𝑥</m:t>
                          </m:r>
                        </m:den>
                      </m:f>
                    </m:oMath>
                  </m:oMathPara>
                </a14:m>
                <a:endParaRPr lang="en-GB" sz="2000" dirty="0">
                  <a:latin typeface="Trebuchet MS" panose="020B0603020202020204" pitchFamily="34" charset="0"/>
                </a:endParaRPr>
              </a:p>
            </p:txBody>
          </p:sp>
        </mc:Choice>
        <mc:Fallback xmlns="">
          <p:sp>
            <p:nvSpPr>
              <p:cNvPr id="24" name="Rectangle 23"/>
              <p:cNvSpPr>
                <a:spLocks noRot="1" noChangeAspect="1" noMove="1" noResize="1" noEditPoints="1" noAdjustHandles="1" noChangeArrowheads="1" noChangeShapeType="1" noTextEdit="1"/>
              </p:cNvSpPr>
              <p:nvPr/>
            </p:nvSpPr>
            <p:spPr>
              <a:xfrm>
                <a:off x="1129185" y="4812400"/>
                <a:ext cx="975523" cy="70993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Rectangle 24"/>
              <p:cNvSpPr/>
              <p:nvPr/>
            </p:nvSpPr>
            <p:spPr>
              <a:xfrm>
                <a:off x="762000" y="5831923"/>
                <a:ext cx="1709892"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+4</m:t>
                          </m:r>
                          <m:r>
                            <a:rPr lang="en-GB" sz="2000" i="1">
                              <a:latin typeface="Cambria Math" panose="02040503050406030204" pitchFamily="18" charset="0"/>
                            </a:rPr>
                            <m:t>𝑥</m:t>
                          </m:r>
                          <m:r>
                            <a:rPr lang="en-GB" sz="2000" i="1">
                              <a:latin typeface="Cambria Math" panose="02040503050406030204" pitchFamily="18" charset="0"/>
                            </a:rPr>
                            <m:t> +3</m:t>
                          </m:r>
                        </m:num>
                        <m:den>
                          <m:sSup>
                            <m:sSupPr>
                              <m:ctrlPr>
                                <a:rPr lang="en-GB" sz="2000" i="1">
                                  <a:latin typeface="Cambria Math"/>
                                </a:rPr>
                              </m:ctrlPr>
                            </m:sSupPr>
                            <m:e>
                              <m:r>
                                <a:rPr lang="en-GB" sz="2000" i="1">
                                  <a:latin typeface="Cambria Math" panose="02040503050406030204" pitchFamily="18" charset="0"/>
                                </a:rPr>
                                <m:t>3</m:t>
                              </m:r>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+5</m:t>
                          </m:r>
                          <m:r>
                            <a:rPr lang="en-GB" sz="2000" i="1">
                              <a:latin typeface="Cambria Math" panose="02040503050406030204" pitchFamily="18" charset="0"/>
                            </a:rPr>
                            <m:t>𝑥</m:t>
                          </m:r>
                          <m:r>
                            <a:rPr lang="en-GB" sz="2000" i="1">
                              <a:latin typeface="Cambria Math" panose="02040503050406030204" pitchFamily="18" charset="0"/>
                            </a:rPr>
                            <m:t>+2</m:t>
                          </m:r>
                        </m:den>
                      </m:f>
                    </m:oMath>
                  </m:oMathPara>
                </a14:m>
                <a:endParaRPr lang="en-GB" sz="2000" dirty="0">
                  <a:latin typeface="Trebuchet MS" panose="020B0603020202020204" pitchFamily="34" charset="0"/>
                </a:endParaRPr>
              </a:p>
            </p:txBody>
          </p:sp>
        </mc:Choice>
        <mc:Fallback xmlns="">
          <p:sp>
            <p:nvSpPr>
              <p:cNvPr id="25" name="Rectangle 24"/>
              <p:cNvSpPr>
                <a:spLocks noRot="1" noChangeAspect="1" noMove="1" noResize="1" noEditPoints="1" noAdjustHandles="1" noChangeArrowheads="1" noChangeShapeType="1" noTextEdit="1"/>
              </p:cNvSpPr>
              <p:nvPr/>
            </p:nvSpPr>
            <p:spPr>
              <a:xfrm>
                <a:off x="762000" y="5831923"/>
                <a:ext cx="1709892" cy="715068"/>
              </a:xfrm>
              <a:prstGeom prst="rect">
                <a:avLst/>
              </a:prstGeom>
              <a:blipFill>
                <a:blip r:embed="rId8"/>
                <a:stretch>
                  <a:fillRect/>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41253411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p:cNvGraphicFramePr>
            <a:graphicFrameLocks noGrp="1"/>
          </p:cNvGraphicFramePr>
          <p:nvPr>
            <p:extLst>
              <p:ext uri="{D42A27DB-BD31-4B8C-83A1-F6EECF244321}">
                <p14:modId xmlns:p14="http://schemas.microsoft.com/office/powerpoint/2010/main" val="2555596423"/>
              </p:ext>
            </p:extLst>
          </p:nvPr>
        </p:nvGraphicFramePr>
        <p:xfrm>
          <a:off x="304800" y="1447799"/>
          <a:ext cx="8610600" cy="5257800"/>
        </p:xfrm>
        <a:graphic>
          <a:graphicData uri="http://schemas.openxmlformats.org/drawingml/2006/table">
            <a:tbl>
              <a:tblPr firstRow="1" bandRow="1">
                <a:tableStyleId>{5940675A-B579-460E-94D1-54222C63F5DA}</a:tableStyleId>
              </a:tblPr>
              <a:tblGrid>
                <a:gridCol w="488160">
                  <a:extLst>
                    <a:ext uri="{9D8B030D-6E8A-4147-A177-3AD203B41FA5}">
                      <a16:colId xmlns:a16="http://schemas.microsoft.com/office/drawing/2014/main" xmlns="" val="3711851111"/>
                    </a:ext>
                  </a:extLst>
                </a:gridCol>
                <a:gridCol w="1797840">
                  <a:extLst>
                    <a:ext uri="{9D8B030D-6E8A-4147-A177-3AD203B41FA5}">
                      <a16:colId xmlns:a16="http://schemas.microsoft.com/office/drawing/2014/main" xmlns="" val="3542145067"/>
                    </a:ext>
                  </a:extLst>
                </a:gridCol>
                <a:gridCol w="1600200">
                  <a:extLst>
                    <a:ext uri="{9D8B030D-6E8A-4147-A177-3AD203B41FA5}">
                      <a16:colId xmlns:a16="http://schemas.microsoft.com/office/drawing/2014/main" xmlns="" val="4180430133"/>
                    </a:ext>
                  </a:extLst>
                </a:gridCol>
                <a:gridCol w="3192120">
                  <a:extLst>
                    <a:ext uri="{9D8B030D-6E8A-4147-A177-3AD203B41FA5}">
                      <a16:colId xmlns:a16="http://schemas.microsoft.com/office/drawing/2014/main" xmlns="" val="4028193673"/>
                    </a:ext>
                  </a:extLst>
                </a:gridCol>
                <a:gridCol w="1532280">
                  <a:extLst>
                    <a:ext uri="{9D8B030D-6E8A-4147-A177-3AD203B41FA5}">
                      <a16:colId xmlns:a16="http://schemas.microsoft.com/office/drawing/2014/main" xmlns="" val="2582379154"/>
                    </a:ext>
                  </a:extLst>
                </a:gridCol>
              </a:tblGrid>
              <a:tr h="1051560">
                <a:tc>
                  <a:txBody>
                    <a:bodyPr/>
                    <a:lstStyle/>
                    <a:p>
                      <a:pPr algn="ctr"/>
                      <a:r>
                        <a:rPr lang="en-GB" dirty="0" smtClean="0"/>
                        <a:t>1</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3116486329"/>
                  </a:ext>
                </a:extLst>
              </a:tr>
              <a:tr h="1051560">
                <a:tc>
                  <a:txBody>
                    <a:bodyPr/>
                    <a:lstStyle/>
                    <a:p>
                      <a:pPr algn="ctr"/>
                      <a:r>
                        <a:rPr lang="en-GB" dirty="0" smtClean="0"/>
                        <a:t>2</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449451022"/>
                  </a:ext>
                </a:extLst>
              </a:tr>
              <a:tr h="1051560">
                <a:tc>
                  <a:txBody>
                    <a:bodyPr/>
                    <a:lstStyle/>
                    <a:p>
                      <a:pPr algn="ctr"/>
                      <a:r>
                        <a:rPr lang="en-GB" dirty="0" smtClean="0"/>
                        <a:t>3</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521466615"/>
                  </a:ext>
                </a:extLst>
              </a:tr>
              <a:tr h="1051560">
                <a:tc>
                  <a:txBody>
                    <a:bodyPr/>
                    <a:lstStyle/>
                    <a:p>
                      <a:pPr algn="ctr"/>
                      <a:r>
                        <a:rPr lang="en-GB" dirty="0" smtClean="0"/>
                        <a:t>4</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655372038"/>
                  </a:ext>
                </a:extLst>
              </a:tr>
              <a:tr h="1051560">
                <a:tc>
                  <a:txBody>
                    <a:bodyPr/>
                    <a:lstStyle/>
                    <a:p>
                      <a:pPr algn="ctr"/>
                      <a:r>
                        <a:rPr lang="en-GB" dirty="0" smtClean="0"/>
                        <a:t>**</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3933585969"/>
                  </a:ext>
                </a:extLst>
              </a:tr>
            </a:tbl>
          </a:graphicData>
        </a:graphic>
      </p:graphicFrame>
      <mc:AlternateContent xmlns:mc="http://schemas.openxmlformats.org/markup-compatibility/2006" xmlns:a14="http://schemas.microsoft.com/office/drawing/2010/main">
        <mc:Choice Requires="a14">
          <p:sp>
            <p:nvSpPr>
              <p:cNvPr id="4" name="Rectangle 3"/>
              <p:cNvSpPr/>
              <p:nvPr/>
            </p:nvSpPr>
            <p:spPr>
              <a:xfrm>
                <a:off x="834392" y="1612885"/>
                <a:ext cx="1679434"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+ 6</m:t>
                          </m:r>
                          <m:r>
                            <a:rPr lang="en-GB" sz="2000" i="1">
                              <a:latin typeface="Cambria Math" panose="02040503050406030204" pitchFamily="18" charset="0"/>
                            </a:rPr>
                            <m:t>𝑥</m:t>
                          </m:r>
                          <m:r>
                            <a:rPr lang="en-GB" sz="2000" i="1">
                              <a:latin typeface="Cambria Math" panose="02040503050406030204" pitchFamily="18" charset="0"/>
                            </a:rPr>
                            <m:t> +5</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+5</m:t>
                          </m:r>
                          <m:r>
                            <a:rPr lang="en-GB" sz="2000" i="1">
                              <a:latin typeface="Cambria Math" panose="02040503050406030204" pitchFamily="18" charset="0"/>
                            </a:rPr>
                            <m:t>𝑥</m:t>
                          </m:r>
                        </m:den>
                      </m:f>
                    </m:oMath>
                  </m:oMathPara>
                </a14:m>
                <a:endParaRPr lang="en-GB" sz="2000" dirty="0">
                  <a:latin typeface="Trebuchet MS" panose="020B0603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834392" y="1612885"/>
                <a:ext cx="1679434" cy="71506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890497" y="2686435"/>
                <a:ext cx="1567224"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m:t>
                          </m:r>
                          <m:r>
                            <a:rPr lang="en-GB" sz="2000" i="1">
                              <a:latin typeface="Cambria Math" panose="02040503050406030204" pitchFamily="18" charset="0"/>
                            </a:rPr>
                            <m:t>𝑥</m:t>
                          </m:r>
                          <m:r>
                            <a:rPr lang="en-GB" sz="2000" i="1">
                              <a:latin typeface="Cambria Math" panose="02040503050406030204" pitchFamily="18" charset="0"/>
                            </a:rPr>
                            <m:t>−12</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+6</m:t>
                          </m:r>
                          <m:r>
                            <a:rPr lang="en-GB" sz="2000" i="1">
                              <a:latin typeface="Cambria Math" panose="02040503050406030204" pitchFamily="18" charset="0"/>
                            </a:rPr>
                            <m:t>𝑥</m:t>
                          </m:r>
                          <m:r>
                            <a:rPr lang="en-GB" sz="2000" i="1">
                              <a:latin typeface="Cambria Math" panose="02040503050406030204" pitchFamily="18" charset="0"/>
                            </a:rPr>
                            <m:t>+9</m:t>
                          </m:r>
                        </m:den>
                      </m:f>
                    </m:oMath>
                  </m:oMathPara>
                </a14:m>
                <a:endParaRPr lang="en-GB" sz="2000" dirty="0">
                  <a:latin typeface="Trebuchet MS" panose="020B0603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890497" y="2686435"/>
                <a:ext cx="1567224" cy="71506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833335" y="3738850"/>
                <a:ext cx="1567224" cy="6756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latin typeface="Cambria Math"/>
                            </a:rPr>
                          </m:ctrlPr>
                        </m:fPr>
                        <m:num>
                          <m:r>
                            <a:rPr lang="en-GB" sz="2000" b="0" i="1" smtClean="0">
                              <a:latin typeface="Cambria Math" panose="02040503050406030204" pitchFamily="18" charset="0"/>
                            </a:rPr>
                            <m:t>4</m:t>
                          </m:r>
                          <m:r>
                            <a:rPr lang="en-GB" sz="2000" b="0" i="1" smtClean="0">
                              <a:latin typeface="Cambria Math" panose="02040503050406030204" pitchFamily="18" charset="0"/>
                            </a:rPr>
                            <m:t>𝑥</m:t>
                          </m:r>
                          <m:r>
                            <a:rPr lang="en-GB" sz="2000" b="0" i="1" smtClean="0">
                              <a:latin typeface="Cambria Math" panose="02040503050406030204" pitchFamily="18" charset="0"/>
                            </a:rPr>
                            <m:t>+8</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+4</m:t>
                          </m:r>
                          <m:r>
                            <a:rPr lang="en-GB" sz="2000" i="1">
                              <a:latin typeface="Cambria Math" panose="02040503050406030204" pitchFamily="18" charset="0"/>
                            </a:rPr>
                            <m:t>𝑥</m:t>
                          </m:r>
                          <m:r>
                            <a:rPr lang="en-GB" sz="2000" i="1">
                              <a:latin typeface="Cambria Math" panose="02040503050406030204" pitchFamily="18" charset="0"/>
                            </a:rPr>
                            <m:t>+4</m:t>
                          </m:r>
                        </m:den>
                      </m:f>
                    </m:oMath>
                  </m:oMathPara>
                </a14:m>
                <a:endParaRPr lang="en-GB" sz="2000" dirty="0">
                  <a:latin typeface="Trebuchet MS" panose="020B0603020202020204" pitchFamily="34"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833335" y="3738850"/>
                <a:ext cx="1567224" cy="675698"/>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129185" y="4812400"/>
                <a:ext cx="975523" cy="7099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−1</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m:t>
                          </m:r>
                          <m:r>
                            <a:rPr lang="en-GB" sz="2000" i="1">
                              <a:latin typeface="Cambria Math" panose="02040503050406030204" pitchFamily="18" charset="0"/>
                            </a:rPr>
                            <m:t>𝑥</m:t>
                          </m:r>
                        </m:den>
                      </m:f>
                    </m:oMath>
                  </m:oMathPara>
                </a14:m>
                <a:endParaRPr lang="en-GB" sz="2000" dirty="0">
                  <a:latin typeface="Trebuchet MS" panose="020B0603020202020204" pitchFamily="34"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129185" y="4812400"/>
                <a:ext cx="975523" cy="70993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762000" y="5831923"/>
                <a:ext cx="1709892"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+4</m:t>
                          </m:r>
                          <m:r>
                            <a:rPr lang="en-GB" sz="2000" i="1">
                              <a:latin typeface="Cambria Math" panose="02040503050406030204" pitchFamily="18" charset="0"/>
                            </a:rPr>
                            <m:t>𝑥</m:t>
                          </m:r>
                          <m:r>
                            <a:rPr lang="en-GB" sz="2000" i="1">
                              <a:latin typeface="Cambria Math" panose="02040503050406030204" pitchFamily="18" charset="0"/>
                            </a:rPr>
                            <m:t> +3</m:t>
                          </m:r>
                        </m:num>
                        <m:den>
                          <m:sSup>
                            <m:sSupPr>
                              <m:ctrlPr>
                                <a:rPr lang="en-GB" sz="2000" i="1">
                                  <a:latin typeface="Cambria Math"/>
                                </a:rPr>
                              </m:ctrlPr>
                            </m:sSupPr>
                            <m:e>
                              <m:r>
                                <a:rPr lang="en-GB" sz="2000" i="1">
                                  <a:latin typeface="Cambria Math" panose="02040503050406030204" pitchFamily="18" charset="0"/>
                                </a:rPr>
                                <m:t>3</m:t>
                              </m:r>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+5</m:t>
                          </m:r>
                          <m:r>
                            <a:rPr lang="en-GB" sz="2000" i="1">
                              <a:latin typeface="Cambria Math" panose="02040503050406030204" pitchFamily="18" charset="0"/>
                            </a:rPr>
                            <m:t>𝑥</m:t>
                          </m:r>
                          <m:r>
                            <a:rPr lang="en-GB" sz="2000" i="1">
                              <a:latin typeface="Cambria Math" panose="02040503050406030204" pitchFamily="18" charset="0"/>
                            </a:rPr>
                            <m:t>+2</m:t>
                          </m:r>
                        </m:den>
                      </m:f>
                    </m:oMath>
                  </m:oMathPara>
                </a14:m>
                <a:endParaRPr lang="en-GB" sz="2000" dirty="0">
                  <a:latin typeface="Trebuchet MS" panose="020B0603020202020204" pitchFamily="34"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762000" y="5831923"/>
                <a:ext cx="1709892" cy="715068"/>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2887234" y="1600200"/>
                <a:ext cx="1075166" cy="7306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𝐷𝑜𝑢𝑏𝑙𝑒</m:t>
                          </m:r>
                        </m:num>
                        <m:den>
                          <m:r>
                            <a:rPr lang="en-GB" sz="2000" b="0" i="1" smtClean="0">
                              <a:solidFill>
                                <a:srgbClr val="C00000"/>
                              </a:solidFill>
                              <a:latin typeface="Cambria Math" panose="02040503050406030204" pitchFamily="18" charset="0"/>
                            </a:rPr>
                            <m:t>𝑆𝑖𝑛𝑔𝑙𝑒</m:t>
                          </m:r>
                        </m:den>
                      </m:f>
                    </m:oMath>
                  </m:oMathPara>
                </a14:m>
                <a:endParaRPr lang="en-GB" sz="2000" dirty="0">
                  <a:solidFill>
                    <a:srgbClr val="C00000"/>
                  </a:solidFill>
                  <a:latin typeface="Trebuchet MS" panose="020B0603020202020204" pitchFamily="34" charset="0"/>
                </a:endParaRPr>
              </a:p>
            </p:txBody>
          </p:sp>
        </mc:Choice>
        <mc:Fallback>
          <p:sp>
            <p:nvSpPr>
              <p:cNvPr id="9" name="Rectangle 8"/>
              <p:cNvSpPr>
                <a:spLocks noRot="1" noChangeAspect="1" noMove="1" noResize="1" noEditPoints="1" noAdjustHandles="1" noChangeArrowheads="1" noChangeShapeType="1" noTextEdit="1"/>
              </p:cNvSpPr>
              <p:nvPr/>
            </p:nvSpPr>
            <p:spPr>
              <a:xfrm>
                <a:off x="2887234" y="1600200"/>
                <a:ext cx="1075166" cy="730649"/>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2887234" y="2698351"/>
                <a:ext cx="1075166" cy="6767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𝐷𝑜𝑢𝑏𝑙𝑒</m:t>
                          </m:r>
                        </m:num>
                        <m:den>
                          <m:r>
                            <a:rPr lang="en-GB" sz="2000" b="0" i="1" smtClean="0">
                              <a:solidFill>
                                <a:srgbClr val="C00000"/>
                              </a:solidFill>
                              <a:latin typeface="Cambria Math" panose="02040503050406030204" pitchFamily="18" charset="0"/>
                            </a:rPr>
                            <m:t>𝐷𝑜𝑢𝑏𝑙𝑒</m:t>
                          </m:r>
                        </m:den>
                      </m:f>
                    </m:oMath>
                  </m:oMathPara>
                </a14:m>
                <a:endParaRPr lang="en-GB" sz="2000" dirty="0">
                  <a:solidFill>
                    <a:srgbClr val="C00000"/>
                  </a:solidFill>
                  <a:latin typeface="Trebuchet MS" panose="020B0603020202020204" pitchFamily="34" charset="0"/>
                </a:endParaRPr>
              </a:p>
            </p:txBody>
          </p:sp>
        </mc:Choice>
        <mc:Fallback>
          <p:sp>
            <p:nvSpPr>
              <p:cNvPr id="10" name="Rectangle 9"/>
              <p:cNvSpPr>
                <a:spLocks noRot="1" noChangeAspect="1" noMove="1" noResize="1" noEditPoints="1" noAdjustHandles="1" noChangeArrowheads="1" noChangeShapeType="1" noTextEdit="1"/>
              </p:cNvSpPr>
              <p:nvPr/>
            </p:nvSpPr>
            <p:spPr>
              <a:xfrm>
                <a:off x="2887234" y="2698351"/>
                <a:ext cx="1075166" cy="676788"/>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2887234" y="3780903"/>
                <a:ext cx="1075166" cy="6767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𝑆𝑖𝑛𝑔𝑙𝑒</m:t>
                          </m:r>
                        </m:num>
                        <m:den>
                          <m:r>
                            <a:rPr lang="en-GB" sz="2000" b="0" i="1" smtClean="0">
                              <a:solidFill>
                                <a:srgbClr val="C00000"/>
                              </a:solidFill>
                              <a:latin typeface="Cambria Math" panose="02040503050406030204" pitchFamily="18" charset="0"/>
                            </a:rPr>
                            <m:t>𝐷𝑜𝑢𝑏𝑙𝑒</m:t>
                          </m:r>
                        </m:den>
                      </m:f>
                    </m:oMath>
                  </m:oMathPara>
                </a14:m>
                <a:endParaRPr lang="en-GB" sz="2000" dirty="0">
                  <a:solidFill>
                    <a:srgbClr val="C00000"/>
                  </a:solidFill>
                  <a:latin typeface="Trebuchet MS" panose="020B0603020202020204" pitchFamily="34"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2887234" y="3780903"/>
                <a:ext cx="1075166" cy="676788"/>
              </a:xfrm>
              <a:prstGeom prst="rect">
                <a:avLst/>
              </a:prstGeom>
              <a:blipFill rotWithShape="1">
                <a:blip r:embed="rId11"/>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2887234" y="4794278"/>
                <a:ext cx="998222" cy="7244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𝐷𝑂𝑇𝑆</m:t>
                          </m:r>
                        </m:num>
                        <m:den>
                          <m:r>
                            <a:rPr lang="en-GB" sz="2000" b="0" i="1" smtClean="0">
                              <a:solidFill>
                                <a:srgbClr val="C00000"/>
                              </a:solidFill>
                              <a:latin typeface="Cambria Math" panose="02040503050406030204" pitchFamily="18" charset="0"/>
                            </a:rPr>
                            <m:t>𝑆𝑖𝑛𝑔𝑙𝑒</m:t>
                          </m:r>
                        </m:den>
                      </m:f>
                    </m:oMath>
                  </m:oMathPara>
                </a14:m>
                <a:endParaRPr lang="en-GB" sz="2000" dirty="0">
                  <a:solidFill>
                    <a:srgbClr val="C00000"/>
                  </a:solidFill>
                  <a:latin typeface="Trebuchet MS" panose="020B0603020202020204" pitchFamily="34"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2887234" y="4794278"/>
                <a:ext cx="998222" cy="724494"/>
              </a:xfrm>
              <a:prstGeom prst="rect">
                <a:avLst/>
              </a:prstGeom>
              <a:blipFill rotWithShape="1">
                <a:blip r:embed="rId1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2887234" y="5828706"/>
                <a:ext cx="1075166" cy="6746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𝐷𝑜𝑢𝑏𝑙𝑒</m:t>
                          </m:r>
                        </m:num>
                        <m:den>
                          <m:r>
                            <a:rPr lang="en-GB" sz="2000" b="0" i="1" smtClean="0">
                              <a:solidFill>
                                <a:srgbClr val="C00000"/>
                              </a:solidFill>
                              <a:latin typeface="Cambria Math" panose="02040503050406030204" pitchFamily="18" charset="0"/>
                            </a:rPr>
                            <m:t>𝐴𝐶</m:t>
                          </m:r>
                        </m:den>
                      </m:f>
                    </m:oMath>
                  </m:oMathPara>
                </a14:m>
                <a:endParaRPr lang="en-GB" sz="2000" dirty="0">
                  <a:solidFill>
                    <a:srgbClr val="C00000"/>
                  </a:solidFill>
                  <a:latin typeface="Trebuchet MS" panose="020B0603020202020204" pitchFamily="34" charset="0"/>
                </a:endParaRPr>
              </a:p>
            </p:txBody>
          </p:sp>
        </mc:Choice>
        <mc:Fallback>
          <p:sp>
            <p:nvSpPr>
              <p:cNvPr id="13" name="Rectangle 12"/>
              <p:cNvSpPr>
                <a:spLocks noRot="1" noChangeAspect="1" noMove="1" noResize="1" noEditPoints="1" noAdjustHandles="1" noChangeArrowheads="1" noChangeShapeType="1" noTextEdit="1"/>
              </p:cNvSpPr>
              <p:nvPr/>
            </p:nvSpPr>
            <p:spPr>
              <a:xfrm>
                <a:off x="2887234" y="5828706"/>
                <a:ext cx="1075166" cy="674672"/>
              </a:xfrm>
              <a:prstGeom prst="rect">
                <a:avLst/>
              </a:prstGeom>
              <a:blipFill rotWithShape="1">
                <a:blip r:embed="rId13"/>
                <a:stretch>
                  <a:fillRect/>
                </a:stretch>
              </a:blipFill>
            </p:spPr>
            <p:txBody>
              <a:bodyPr/>
              <a:lstStyle/>
              <a:p>
                <a:r>
                  <a:rPr lang="en-GB">
                    <a:noFill/>
                  </a:rPr>
                  <a:t> </a:t>
                </a:r>
              </a:p>
            </p:txBody>
          </p:sp>
        </mc:Fallback>
      </mc:AlternateContent>
      <p:sp>
        <p:nvSpPr>
          <p:cNvPr id="15" name="Content Placeholder 2"/>
          <p:cNvSpPr txBox="1">
            <a:spLocks/>
          </p:cNvSpPr>
          <p:nvPr/>
        </p:nvSpPr>
        <p:spPr bwMode="auto">
          <a:xfrm>
            <a:off x="533400" y="152400"/>
            <a:ext cx="8282767" cy="983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buFontTx/>
              <a:buNone/>
            </a:pPr>
            <a:r>
              <a:rPr lang="en-GB" sz="2400" kern="0" smtClean="0"/>
              <a:t>For each of the following state which factorising method you would use for the numerator and denominator</a:t>
            </a:r>
            <a:endParaRPr lang="en-GB" sz="2400" kern="0" dirty="0"/>
          </a:p>
        </p:txBody>
      </p:sp>
    </p:spTree>
    <p:custDataLst>
      <p:tags r:id="rId1"/>
    </p:custDataLst>
    <p:extLst>
      <p:ext uri="{BB962C8B-B14F-4D97-AF65-F5344CB8AC3E}">
        <p14:creationId xmlns:p14="http://schemas.microsoft.com/office/powerpoint/2010/main" val="345304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p:cNvGraphicFramePr>
            <a:graphicFrameLocks noGrp="1"/>
          </p:cNvGraphicFramePr>
          <p:nvPr>
            <p:extLst>
              <p:ext uri="{D42A27DB-BD31-4B8C-83A1-F6EECF244321}">
                <p14:modId xmlns:p14="http://schemas.microsoft.com/office/powerpoint/2010/main" val="2839451127"/>
              </p:ext>
            </p:extLst>
          </p:nvPr>
        </p:nvGraphicFramePr>
        <p:xfrm>
          <a:off x="304800" y="1447799"/>
          <a:ext cx="8610600" cy="5257800"/>
        </p:xfrm>
        <a:graphic>
          <a:graphicData uri="http://schemas.openxmlformats.org/drawingml/2006/table">
            <a:tbl>
              <a:tblPr firstRow="1" bandRow="1">
                <a:tableStyleId>{5940675A-B579-460E-94D1-54222C63F5DA}</a:tableStyleId>
              </a:tblPr>
              <a:tblGrid>
                <a:gridCol w="488160">
                  <a:extLst>
                    <a:ext uri="{9D8B030D-6E8A-4147-A177-3AD203B41FA5}">
                      <a16:colId xmlns:a16="http://schemas.microsoft.com/office/drawing/2014/main" xmlns="" val="3711851111"/>
                    </a:ext>
                  </a:extLst>
                </a:gridCol>
                <a:gridCol w="1797840">
                  <a:extLst>
                    <a:ext uri="{9D8B030D-6E8A-4147-A177-3AD203B41FA5}">
                      <a16:colId xmlns:a16="http://schemas.microsoft.com/office/drawing/2014/main" xmlns="" val="3542145067"/>
                    </a:ext>
                  </a:extLst>
                </a:gridCol>
                <a:gridCol w="1600200">
                  <a:extLst>
                    <a:ext uri="{9D8B030D-6E8A-4147-A177-3AD203B41FA5}">
                      <a16:colId xmlns:a16="http://schemas.microsoft.com/office/drawing/2014/main" xmlns="" val="4180430133"/>
                    </a:ext>
                  </a:extLst>
                </a:gridCol>
                <a:gridCol w="3192120">
                  <a:extLst>
                    <a:ext uri="{9D8B030D-6E8A-4147-A177-3AD203B41FA5}">
                      <a16:colId xmlns:a16="http://schemas.microsoft.com/office/drawing/2014/main" xmlns="" val="4028193673"/>
                    </a:ext>
                  </a:extLst>
                </a:gridCol>
                <a:gridCol w="1532280">
                  <a:extLst>
                    <a:ext uri="{9D8B030D-6E8A-4147-A177-3AD203B41FA5}">
                      <a16:colId xmlns:a16="http://schemas.microsoft.com/office/drawing/2014/main" xmlns="" val="2582379154"/>
                    </a:ext>
                  </a:extLst>
                </a:gridCol>
              </a:tblGrid>
              <a:tr h="1051560">
                <a:tc>
                  <a:txBody>
                    <a:bodyPr/>
                    <a:lstStyle/>
                    <a:p>
                      <a:pPr algn="ctr"/>
                      <a:r>
                        <a:rPr lang="en-GB" dirty="0" smtClean="0"/>
                        <a:t>1</a:t>
                      </a:r>
                      <a:endParaRPr lang="en-GB" b="1" dirty="0">
                        <a:solidFill>
                          <a:schemeClr val="tx2"/>
                        </a:solidFill>
                        <a:latin typeface="+mn-lt"/>
                      </a:endParaRPr>
                    </a:p>
                  </a:txBody>
                  <a:tcPr anchor="ct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extLst>
                  <a:ext uri="{0D108BD9-81ED-4DB2-BD59-A6C34878D82A}">
                    <a16:rowId xmlns:a16="http://schemas.microsoft.com/office/drawing/2014/main" xmlns="" val="3116486329"/>
                  </a:ext>
                </a:extLst>
              </a:tr>
              <a:tr h="1051560">
                <a:tc>
                  <a:txBody>
                    <a:bodyPr/>
                    <a:lstStyle/>
                    <a:p>
                      <a:pPr algn="ctr"/>
                      <a:r>
                        <a:rPr lang="en-GB" dirty="0" smtClean="0"/>
                        <a:t>2</a:t>
                      </a:r>
                      <a:endParaRPr lang="en-GB" b="1" dirty="0">
                        <a:solidFill>
                          <a:schemeClr val="tx2"/>
                        </a:solidFill>
                        <a:latin typeface="+mn-lt"/>
                      </a:endParaRPr>
                    </a:p>
                  </a:txBody>
                  <a:tcPr anchor="ct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extLst>
                  <a:ext uri="{0D108BD9-81ED-4DB2-BD59-A6C34878D82A}">
                    <a16:rowId xmlns:a16="http://schemas.microsoft.com/office/drawing/2014/main" xmlns="" val="1449451022"/>
                  </a:ext>
                </a:extLst>
              </a:tr>
              <a:tr h="1051560">
                <a:tc>
                  <a:txBody>
                    <a:bodyPr/>
                    <a:lstStyle/>
                    <a:p>
                      <a:pPr algn="ctr"/>
                      <a:r>
                        <a:rPr lang="en-GB" dirty="0" smtClean="0"/>
                        <a:t>3</a:t>
                      </a:r>
                      <a:endParaRPr lang="en-GB" b="1" dirty="0">
                        <a:solidFill>
                          <a:schemeClr val="tx2"/>
                        </a:solidFill>
                        <a:latin typeface="+mn-lt"/>
                      </a:endParaRPr>
                    </a:p>
                  </a:txBody>
                  <a:tcPr anchor="ct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extLst>
                  <a:ext uri="{0D108BD9-81ED-4DB2-BD59-A6C34878D82A}">
                    <a16:rowId xmlns:a16="http://schemas.microsoft.com/office/drawing/2014/main" xmlns="" val="1521466615"/>
                  </a:ext>
                </a:extLst>
              </a:tr>
              <a:tr h="1051560">
                <a:tc>
                  <a:txBody>
                    <a:bodyPr/>
                    <a:lstStyle/>
                    <a:p>
                      <a:pPr algn="ctr"/>
                      <a:r>
                        <a:rPr lang="en-GB" dirty="0" smtClean="0"/>
                        <a:t>4</a:t>
                      </a:r>
                      <a:endParaRPr lang="en-GB" b="1" dirty="0">
                        <a:solidFill>
                          <a:schemeClr val="tx2"/>
                        </a:solidFill>
                        <a:latin typeface="+mn-lt"/>
                      </a:endParaRPr>
                    </a:p>
                  </a:txBody>
                  <a:tcPr anchor="ct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extLst>
                  <a:ext uri="{0D108BD9-81ED-4DB2-BD59-A6C34878D82A}">
                    <a16:rowId xmlns:a16="http://schemas.microsoft.com/office/drawing/2014/main" xmlns="" val="1655372038"/>
                  </a:ext>
                </a:extLst>
              </a:tr>
              <a:tr h="1051560">
                <a:tc>
                  <a:txBody>
                    <a:bodyPr/>
                    <a:lstStyle/>
                    <a:p>
                      <a:pPr algn="ctr"/>
                      <a:r>
                        <a:rPr lang="en-GB" dirty="0" smtClean="0"/>
                        <a:t>**</a:t>
                      </a:r>
                      <a:endParaRPr lang="en-GB" b="1" dirty="0">
                        <a:solidFill>
                          <a:schemeClr val="tx2"/>
                        </a:solidFill>
                        <a:latin typeface="+mn-lt"/>
                      </a:endParaRPr>
                    </a:p>
                  </a:txBody>
                  <a:tcPr anchor="ct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tc>
                  <a:txBody>
                    <a:bodyPr/>
                    <a:lstStyle/>
                    <a:p>
                      <a:endParaRPr lang="en-GB" dirty="0">
                        <a:latin typeface="+mn-lt"/>
                      </a:endParaRPr>
                    </a:p>
                  </a:txBody>
                  <a:tcPr/>
                </a:tc>
                <a:extLst>
                  <a:ext uri="{0D108BD9-81ED-4DB2-BD59-A6C34878D82A}">
                    <a16:rowId xmlns:a16="http://schemas.microsoft.com/office/drawing/2014/main" xmlns="" val="3933585969"/>
                  </a:ext>
                </a:extLst>
              </a:tr>
            </a:tbl>
          </a:graphicData>
        </a:graphic>
      </p:graphicFrame>
      <mc:AlternateContent xmlns:mc="http://schemas.openxmlformats.org/markup-compatibility/2006" xmlns:a14="http://schemas.microsoft.com/office/drawing/2010/main">
        <mc:Choice Requires="a14">
          <p:sp>
            <p:nvSpPr>
              <p:cNvPr id="4" name="Rectangle 3"/>
              <p:cNvSpPr/>
              <p:nvPr/>
            </p:nvSpPr>
            <p:spPr>
              <a:xfrm>
                <a:off x="834392" y="1612885"/>
                <a:ext cx="1679434"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+ 6</m:t>
                          </m:r>
                          <m:r>
                            <a:rPr lang="en-GB" sz="2000" i="1">
                              <a:latin typeface="Cambria Math" panose="02040503050406030204" pitchFamily="18" charset="0"/>
                            </a:rPr>
                            <m:t>𝑥</m:t>
                          </m:r>
                          <m:r>
                            <a:rPr lang="en-GB" sz="2000" i="1">
                              <a:latin typeface="Cambria Math" panose="02040503050406030204" pitchFamily="18" charset="0"/>
                            </a:rPr>
                            <m:t> +5</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+5</m:t>
                          </m:r>
                          <m:r>
                            <a:rPr lang="en-GB" sz="2000" i="1">
                              <a:latin typeface="Cambria Math" panose="02040503050406030204" pitchFamily="18" charset="0"/>
                            </a:rPr>
                            <m:t>𝑥</m:t>
                          </m:r>
                        </m:den>
                      </m:f>
                    </m:oMath>
                  </m:oMathPara>
                </a14:m>
                <a:endParaRPr lang="en-GB" sz="2000" dirty="0">
                  <a:latin typeface="Trebuchet MS" panose="020B0603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834392" y="1612885"/>
                <a:ext cx="1679434" cy="71506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890497" y="2686435"/>
                <a:ext cx="1567224"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m:t>
                          </m:r>
                          <m:r>
                            <a:rPr lang="en-GB" sz="2000" i="1">
                              <a:latin typeface="Cambria Math" panose="02040503050406030204" pitchFamily="18" charset="0"/>
                            </a:rPr>
                            <m:t>𝑥</m:t>
                          </m:r>
                          <m:r>
                            <a:rPr lang="en-GB" sz="2000" i="1">
                              <a:latin typeface="Cambria Math" panose="02040503050406030204" pitchFamily="18" charset="0"/>
                            </a:rPr>
                            <m:t>−12</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+6</m:t>
                          </m:r>
                          <m:r>
                            <a:rPr lang="en-GB" sz="2000" i="1">
                              <a:latin typeface="Cambria Math" panose="02040503050406030204" pitchFamily="18" charset="0"/>
                            </a:rPr>
                            <m:t>𝑥</m:t>
                          </m:r>
                          <m:r>
                            <a:rPr lang="en-GB" sz="2000" i="1">
                              <a:latin typeface="Cambria Math" panose="02040503050406030204" pitchFamily="18" charset="0"/>
                            </a:rPr>
                            <m:t>+9</m:t>
                          </m:r>
                        </m:den>
                      </m:f>
                    </m:oMath>
                  </m:oMathPara>
                </a14:m>
                <a:endParaRPr lang="en-GB" sz="2000" dirty="0">
                  <a:latin typeface="Trebuchet MS" panose="020B0603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890497" y="2686435"/>
                <a:ext cx="1567224" cy="71506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833335" y="3738850"/>
                <a:ext cx="1567224" cy="6756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latin typeface="Cambria Math"/>
                            </a:rPr>
                          </m:ctrlPr>
                        </m:fPr>
                        <m:num>
                          <m:r>
                            <a:rPr lang="en-GB" sz="2000" b="0" i="1" smtClean="0">
                              <a:latin typeface="Cambria Math" panose="02040503050406030204" pitchFamily="18" charset="0"/>
                            </a:rPr>
                            <m:t>4</m:t>
                          </m:r>
                          <m:r>
                            <a:rPr lang="en-GB" sz="2000" b="0" i="1" smtClean="0">
                              <a:latin typeface="Cambria Math" panose="02040503050406030204" pitchFamily="18" charset="0"/>
                            </a:rPr>
                            <m:t>𝑥</m:t>
                          </m:r>
                          <m:r>
                            <a:rPr lang="en-GB" sz="2000" b="0" i="1" smtClean="0">
                              <a:latin typeface="Cambria Math" panose="02040503050406030204" pitchFamily="18" charset="0"/>
                            </a:rPr>
                            <m:t>+8</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+4</m:t>
                          </m:r>
                          <m:r>
                            <a:rPr lang="en-GB" sz="2000" i="1">
                              <a:latin typeface="Cambria Math" panose="02040503050406030204" pitchFamily="18" charset="0"/>
                            </a:rPr>
                            <m:t>𝑥</m:t>
                          </m:r>
                          <m:r>
                            <a:rPr lang="en-GB" sz="2000" i="1">
                              <a:latin typeface="Cambria Math" panose="02040503050406030204" pitchFamily="18" charset="0"/>
                            </a:rPr>
                            <m:t>+4</m:t>
                          </m:r>
                        </m:den>
                      </m:f>
                    </m:oMath>
                  </m:oMathPara>
                </a14:m>
                <a:endParaRPr lang="en-GB" sz="2000" dirty="0">
                  <a:latin typeface="Trebuchet MS" panose="020B0603020202020204" pitchFamily="34"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833335" y="3738850"/>
                <a:ext cx="1567224" cy="675698"/>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129185" y="4812400"/>
                <a:ext cx="975523" cy="7099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−1</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m:t>
                          </m:r>
                          <m:r>
                            <a:rPr lang="en-GB" sz="2000" i="1">
                              <a:latin typeface="Cambria Math" panose="02040503050406030204" pitchFamily="18" charset="0"/>
                            </a:rPr>
                            <m:t>𝑥</m:t>
                          </m:r>
                        </m:den>
                      </m:f>
                    </m:oMath>
                  </m:oMathPara>
                </a14:m>
                <a:endParaRPr lang="en-GB" sz="2000" dirty="0">
                  <a:latin typeface="Trebuchet MS" panose="020B0603020202020204" pitchFamily="34"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129185" y="4812400"/>
                <a:ext cx="975523" cy="70993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762000" y="5831923"/>
                <a:ext cx="1709892"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+4</m:t>
                          </m:r>
                          <m:r>
                            <a:rPr lang="en-GB" sz="2000" i="1">
                              <a:latin typeface="Cambria Math" panose="02040503050406030204" pitchFamily="18" charset="0"/>
                            </a:rPr>
                            <m:t>𝑥</m:t>
                          </m:r>
                          <m:r>
                            <a:rPr lang="en-GB" sz="2000" i="1">
                              <a:latin typeface="Cambria Math" panose="02040503050406030204" pitchFamily="18" charset="0"/>
                            </a:rPr>
                            <m:t> +3</m:t>
                          </m:r>
                        </m:num>
                        <m:den>
                          <m:sSup>
                            <m:sSupPr>
                              <m:ctrlPr>
                                <a:rPr lang="en-GB" sz="2000" i="1">
                                  <a:latin typeface="Cambria Math"/>
                                </a:rPr>
                              </m:ctrlPr>
                            </m:sSupPr>
                            <m:e>
                              <m:r>
                                <a:rPr lang="en-GB" sz="2000" i="1">
                                  <a:latin typeface="Cambria Math" panose="02040503050406030204" pitchFamily="18" charset="0"/>
                                </a:rPr>
                                <m:t>3</m:t>
                              </m:r>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+5</m:t>
                          </m:r>
                          <m:r>
                            <a:rPr lang="en-GB" sz="2000" i="1">
                              <a:latin typeface="Cambria Math" panose="02040503050406030204" pitchFamily="18" charset="0"/>
                            </a:rPr>
                            <m:t>𝑥</m:t>
                          </m:r>
                          <m:r>
                            <a:rPr lang="en-GB" sz="2000" i="1">
                              <a:latin typeface="Cambria Math" panose="02040503050406030204" pitchFamily="18" charset="0"/>
                            </a:rPr>
                            <m:t>+2</m:t>
                          </m:r>
                        </m:den>
                      </m:f>
                    </m:oMath>
                  </m:oMathPara>
                </a14:m>
                <a:endParaRPr lang="en-GB" sz="2000" dirty="0">
                  <a:latin typeface="Trebuchet MS" panose="020B0603020202020204" pitchFamily="34"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762000" y="5831923"/>
                <a:ext cx="1709892" cy="715068"/>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2887234" y="1600200"/>
                <a:ext cx="1075166" cy="7306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𝐷𝑜𝑢𝑏𝑙𝑒</m:t>
                          </m:r>
                        </m:num>
                        <m:den>
                          <m:r>
                            <a:rPr lang="en-GB" sz="2000" b="0" i="1" smtClean="0">
                              <a:solidFill>
                                <a:srgbClr val="C00000"/>
                              </a:solidFill>
                              <a:latin typeface="Cambria Math" panose="02040503050406030204" pitchFamily="18" charset="0"/>
                            </a:rPr>
                            <m:t>𝑆𝑖𝑛𝑔𝑙𝑒</m:t>
                          </m:r>
                        </m:den>
                      </m:f>
                    </m:oMath>
                  </m:oMathPara>
                </a14:m>
                <a:endParaRPr lang="en-GB" sz="2000" dirty="0">
                  <a:solidFill>
                    <a:srgbClr val="C00000"/>
                  </a:solidFill>
                  <a:latin typeface="Trebuchet MS" panose="020B0603020202020204" pitchFamily="34" charset="0"/>
                </a:endParaRPr>
              </a:p>
            </p:txBody>
          </p:sp>
        </mc:Choice>
        <mc:Fallback>
          <p:sp>
            <p:nvSpPr>
              <p:cNvPr id="9" name="Rectangle 8"/>
              <p:cNvSpPr>
                <a:spLocks noRot="1" noChangeAspect="1" noMove="1" noResize="1" noEditPoints="1" noAdjustHandles="1" noChangeArrowheads="1" noChangeShapeType="1" noTextEdit="1"/>
              </p:cNvSpPr>
              <p:nvPr/>
            </p:nvSpPr>
            <p:spPr>
              <a:xfrm>
                <a:off x="2887234" y="1600200"/>
                <a:ext cx="1075166" cy="730649"/>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2887234" y="2698351"/>
                <a:ext cx="1075166" cy="6767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𝐷𝑜𝑢𝑏𝑙𝑒</m:t>
                          </m:r>
                        </m:num>
                        <m:den>
                          <m:r>
                            <a:rPr lang="en-GB" sz="2000" b="0" i="1" smtClean="0">
                              <a:solidFill>
                                <a:srgbClr val="C00000"/>
                              </a:solidFill>
                              <a:latin typeface="Cambria Math" panose="02040503050406030204" pitchFamily="18" charset="0"/>
                            </a:rPr>
                            <m:t>𝐷𝑜𝑢𝑏𝑙𝑒</m:t>
                          </m:r>
                        </m:den>
                      </m:f>
                    </m:oMath>
                  </m:oMathPara>
                </a14:m>
                <a:endParaRPr lang="en-GB" sz="2000" dirty="0">
                  <a:solidFill>
                    <a:srgbClr val="C00000"/>
                  </a:solidFill>
                  <a:latin typeface="Trebuchet MS" panose="020B0603020202020204" pitchFamily="34" charset="0"/>
                </a:endParaRPr>
              </a:p>
            </p:txBody>
          </p:sp>
        </mc:Choice>
        <mc:Fallback>
          <p:sp>
            <p:nvSpPr>
              <p:cNvPr id="10" name="Rectangle 9"/>
              <p:cNvSpPr>
                <a:spLocks noRot="1" noChangeAspect="1" noMove="1" noResize="1" noEditPoints="1" noAdjustHandles="1" noChangeArrowheads="1" noChangeShapeType="1" noTextEdit="1"/>
              </p:cNvSpPr>
              <p:nvPr/>
            </p:nvSpPr>
            <p:spPr>
              <a:xfrm>
                <a:off x="2887234" y="2698351"/>
                <a:ext cx="1075166" cy="676788"/>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2887234" y="3780903"/>
                <a:ext cx="1075166" cy="6767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𝑆𝑖𝑛𝑔𝑙𝑒</m:t>
                          </m:r>
                        </m:num>
                        <m:den>
                          <m:r>
                            <a:rPr lang="en-GB" sz="2000" b="0" i="1" smtClean="0">
                              <a:solidFill>
                                <a:srgbClr val="C00000"/>
                              </a:solidFill>
                              <a:latin typeface="Cambria Math" panose="02040503050406030204" pitchFamily="18" charset="0"/>
                            </a:rPr>
                            <m:t>𝐷𝑜𝑢𝑏𝑙𝑒</m:t>
                          </m:r>
                        </m:den>
                      </m:f>
                    </m:oMath>
                  </m:oMathPara>
                </a14:m>
                <a:endParaRPr lang="en-GB" sz="2000" dirty="0">
                  <a:solidFill>
                    <a:srgbClr val="C00000"/>
                  </a:solidFill>
                  <a:latin typeface="Trebuchet MS" panose="020B0603020202020204" pitchFamily="34"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2887234" y="3780903"/>
                <a:ext cx="1075166" cy="676788"/>
              </a:xfrm>
              <a:prstGeom prst="rect">
                <a:avLst/>
              </a:prstGeom>
              <a:blipFill rotWithShape="1">
                <a:blip r:embed="rId11"/>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2887234" y="4794278"/>
                <a:ext cx="998222" cy="7244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𝐷𝑂𝑇𝑆</m:t>
                          </m:r>
                        </m:num>
                        <m:den>
                          <m:r>
                            <a:rPr lang="en-GB" sz="2000" b="0" i="1" smtClean="0">
                              <a:solidFill>
                                <a:srgbClr val="C00000"/>
                              </a:solidFill>
                              <a:latin typeface="Cambria Math" panose="02040503050406030204" pitchFamily="18" charset="0"/>
                            </a:rPr>
                            <m:t>𝑆𝑖𝑛𝑔𝑙𝑒</m:t>
                          </m:r>
                        </m:den>
                      </m:f>
                    </m:oMath>
                  </m:oMathPara>
                </a14:m>
                <a:endParaRPr lang="en-GB" sz="2000" dirty="0">
                  <a:solidFill>
                    <a:srgbClr val="C00000"/>
                  </a:solidFill>
                  <a:latin typeface="Trebuchet MS" panose="020B0603020202020204" pitchFamily="34"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2887234" y="4794278"/>
                <a:ext cx="998222" cy="724494"/>
              </a:xfrm>
              <a:prstGeom prst="rect">
                <a:avLst/>
              </a:prstGeom>
              <a:blipFill rotWithShape="1">
                <a:blip r:embed="rId1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2887234" y="5828706"/>
                <a:ext cx="1075166" cy="6746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𝐷𝑜𝑢𝑏𝑙𝑒</m:t>
                          </m:r>
                        </m:num>
                        <m:den>
                          <m:r>
                            <a:rPr lang="en-GB" sz="2000" b="0" i="1" smtClean="0">
                              <a:solidFill>
                                <a:srgbClr val="C00000"/>
                              </a:solidFill>
                              <a:latin typeface="Cambria Math" panose="02040503050406030204" pitchFamily="18" charset="0"/>
                            </a:rPr>
                            <m:t>𝐴𝐶</m:t>
                          </m:r>
                        </m:den>
                      </m:f>
                    </m:oMath>
                  </m:oMathPara>
                </a14:m>
                <a:endParaRPr lang="en-GB" sz="2000" dirty="0">
                  <a:solidFill>
                    <a:srgbClr val="C00000"/>
                  </a:solidFill>
                  <a:latin typeface="Trebuchet MS" panose="020B0603020202020204" pitchFamily="34" charset="0"/>
                </a:endParaRPr>
              </a:p>
            </p:txBody>
          </p:sp>
        </mc:Choice>
        <mc:Fallback>
          <p:sp>
            <p:nvSpPr>
              <p:cNvPr id="13" name="Rectangle 12"/>
              <p:cNvSpPr>
                <a:spLocks noRot="1" noChangeAspect="1" noMove="1" noResize="1" noEditPoints="1" noAdjustHandles="1" noChangeArrowheads="1" noChangeShapeType="1" noTextEdit="1"/>
              </p:cNvSpPr>
              <p:nvPr/>
            </p:nvSpPr>
            <p:spPr>
              <a:xfrm>
                <a:off x="2887234" y="5828706"/>
                <a:ext cx="1075166" cy="674672"/>
              </a:xfrm>
              <a:prstGeom prst="rect">
                <a:avLst/>
              </a:prstGeom>
              <a:blipFill rotWithShape="1">
                <a:blip r:embed="rId1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4531145" y="1600200"/>
                <a:ext cx="2184188"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+5)(</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num>
                        <m:den>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+5)</m:t>
                          </m:r>
                        </m:den>
                      </m:f>
                    </m:oMath>
                  </m:oMathPara>
                </a14:m>
                <a:endParaRPr lang="en-GB" sz="2000" dirty="0">
                  <a:solidFill>
                    <a:srgbClr val="C00000"/>
                  </a:solidFill>
                  <a:latin typeface="Trebuchet MS" panose="020B0603020202020204" pitchFamily="34" charset="0"/>
                </a:endParaRPr>
              </a:p>
            </p:txBody>
          </p:sp>
        </mc:Choice>
        <mc:Fallback>
          <p:sp>
            <p:nvSpPr>
              <p:cNvPr id="14" name="Rectangle 13"/>
              <p:cNvSpPr>
                <a:spLocks noRot="1" noChangeAspect="1" noMove="1" noResize="1" noEditPoints="1" noAdjustHandles="1" noChangeArrowheads="1" noChangeShapeType="1" noTextEdit="1"/>
              </p:cNvSpPr>
              <p:nvPr/>
            </p:nvSpPr>
            <p:spPr>
              <a:xfrm>
                <a:off x="4531145" y="1600200"/>
                <a:ext cx="2184188" cy="733149"/>
              </a:xfrm>
              <a:prstGeom prst="rect">
                <a:avLst/>
              </a:prstGeom>
              <a:blipFill rotWithShape="1">
                <a:blip r:embed="rId1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a:off x="4531145" y="2695851"/>
                <a:ext cx="2184188"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−4)(</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num>
                        <m:den>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den>
                      </m:f>
                    </m:oMath>
                  </m:oMathPara>
                </a14:m>
                <a:endParaRPr lang="en-GB" sz="2000" dirty="0">
                  <a:solidFill>
                    <a:srgbClr val="C00000"/>
                  </a:solidFill>
                  <a:latin typeface="Trebuchet MS" panose="020B0603020202020204" pitchFamily="34" charset="0"/>
                </a:endParaRPr>
              </a:p>
            </p:txBody>
          </p:sp>
        </mc:Choice>
        <mc:Fallback>
          <p:sp>
            <p:nvSpPr>
              <p:cNvPr id="15" name="Rectangle 14"/>
              <p:cNvSpPr>
                <a:spLocks noRot="1" noChangeAspect="1" noMove="1" noResize="1" noEditPoints="1" noAdjustHandles="1" noChangeArrowheads="1" noChangeShapeType="1" noTextEdit="1"/>
              </p:cNvSpPr>
              <p:nvPr/>
            </p:nvSpPr>
            <p:spPr>
              <a:xfrm>
                <a:off x="4531145" y="2695851"/>
                <a:ext cx="2184188" cy="733149"/>
              </a:xfrm>
              <a:prstGeom prst="rect">
                <a:avLst/>
              </a:prstGeom>
              <a:blipFill rotWithShape="1">
                <a:blip r:embed="rId1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a:off x="4531145" y="3686451"/>
                <a:ext cx="2184188"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4(</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num>
                        <m:den>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den>
                      </m:f>
                    </m:oMath>
                  </m:oMathPara>
                </a14:m>
                <a:endParaRPr lang="en-GB" sz="2000" dirty="0">
                  <a:solidFill>
                    <a:srgbClr val="C00000"/>
                  </a:solidFill>
                  <a:latin typeface="Trebuchet MS" panose="020B0603020202020204" pitchFamily="34" charset="0"/>
                </a:endParaRPr>
              </a:p>
            </p:txBody>
          </p:sp>
        </mc:Choice>
        <mc:Fallback>
          <p:sp>
            <p:nvSpPr>
              <p:cNvPr id="16" name="Rectangle 15"/>
              <p:cNvSpPr>
                <a:spLocks noRot="1" noChangeAspect="1" noMove="1" noResize="1" noEditPoints="1" noAdjustHandles="1" noChangeArrowheads="1" noChangeShapeType="1" noTextEdit="1"/>
              </p:cNvSpPr>
              <p:nvPr/>
            </p:nvSpPr>
            <p:spPr>
              <a:xfrm>
                <a:off x="4531145" y="3686451"/>
                <a:ext cx="2184188" cy="733149"/>
              </a:xfrm>
              <a:prstGeom prst="rect">
                <a:avLst/>
              </a:prstGeom>
              <a:blipFill rotWithShape="1">
                <a:blip r:embed="rId1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4531145" y="4829451"/>
                <a:ext cx="2184188"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num>
                        <m:den>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 (</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den>
                      </m:f>
                    </m:oMath>
                  </m:oMathPara>
                </a14:m>
                <a:endParaRPr lang="en-GB" sz="2000" dirty="0">
                  <a:solidFill>
                    <a:srgbClr val="C00000"/>
                  </a:solidFill>
                  <a:latin typeface="Trebuchet MS" panose="020B0603020202020204" pitchFamily="34" charset="0"/>
                </a:endParaRPr>
              </a:p>
            </p:txBody>
          </p:sp>
        </mc:Choice>
        <mc:Fallback>
          <p:sp>
            <p:nvSpPr>
              <p:cNvPr id="18" name="Rectangle 17"/>
              <p:cNvSpPr>
                <a:spLocks noRot="1" noChangeAspect="1" noMove="1" noResize="1" noEditPoints="1" noAdjustHandles="1" noChangeArrowheads="1" noChangeShapeType="1" noTextEdit="1"/>
              </p:cNvSpPr>
              <p:nvPr/>
            </p:nvSpPr>
            <p:spPr>
              <a:xfrm>
                <a:off x="4531145" y="4829451"/>
                <a:ext cx="2184188" cy="733149"/>
              </a:xfrm>
              <a:prstGeom prst="rect">
                <a:avLst/>
              </a:prstGeom>
              <a:blipFill rotWithShape="1">
                <a:blip r:embed="rId1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4531145" y="5820051"/>
                <a:ext cx="2326855"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num>
                        <m:den>
                          <m:r>
                            <a:rPr lang="en-GB" sz="2000" b="0" i="1" smtClean="0">
                              <a:solidFill>
                                <a:srgbClr val="C00000"/>
                              </a:solidFill>
                              <a:latin typeface="Cambria Math" panose="02040503050406030204" pitchFamily="18" charset="0"/>
                            </a:rPr>
                            <m:t>(3</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den>
                      </m:f>
                    </m:oMath>
                  </m:oMathPara>
                </a14:m>
                <a:endParaRPr lang="en-GB" sz="2000" dirty="0">
                  <a:solidFill>
                    <a:srgbClr val="C00000"/>
                  </a:solidFill>
                  <a:latin typeface="Trebuchet MS" panose="020B0603020202020204" pitchFamily="34" charset="0"/>
                </a:endParaRPr>
              </a:p>
            </p:txBody>
          </p:sp>
        </mc:Choice>
        <mc:Fallback>
          <p:sp>
            <p:nvSpPr>
              <p:cNvPr id="19" name="Rectangle 18"/>
              <p:cNvSpPr>
                <a:spLocks noRot="1" noChangeAspect="1" noMove="1" noResize="1" noEditPoints="1" noAdjustHandles="1" noChangeArrowheads="1" noChangeShapeType="1" noTextEdit="1"/>
              </p:cNvSpPr>
              <p:nvPr/>
            </p:nvSpPr>
            <p:spPr>
              <a:xfrm>
                <a:off x="4531145" y="5820051"/>
                <a:ext cx="2326855" cy="733149"/>
              </a:xfrm>
              <a:prstGeom prst="rect">
                <a:avLst/>
              </a:prstGeom>
              <a:blipFill rotWithShape="1">
                <a:blip r:embed="rId18"/>
                <a:stretch>
                  <a:fillRect/>
                </a:stretch>
              </a:blipFill>
            </p:spPr>
            <p:txBody>
              <a:bodyPr/>
              <a:lstStyle/>
              <a:p>
                <a:r>
                  <a:rPr lang="en-GB">
                    <a:noFill/>
                  </a:rPr>
                  <a:t> </a:t>
                </a:r>
              </a:p>
            </p:txBody>
          </p:sp>
        </mc:Fallback>
      </mc:AlternateContent>
      <p:sp>
        <p:nvSpPr>
          <p:cNvPr id="20" name="Content Placeholder 2"/>
          <p:cNvSpPr>
            <a:spLocks noGrp="1"/>
          </p:cNvSpPr>
          <p:nvPr>
            <p:ph idx="1"/>
          </p:nvPr>
        </p:nvSpPr>
        <p:spPr>
          <a:xfrm>
            <a:off x="533400" y="152400"/>
            <a:ext cx="8282767" cy="983504"/>
          </a:xfrm>
        </p:spPr>
        <p:txBody>
          <a:bodyPr/>
          <a:lstStyle/>
          <a:p>
            <a:pPr marL="0" indent="0" algn="ctr">
              <a:buNone/>
            </a:pPr>
            <a:r>
              <a:rPr lang="en-GB" sz="2400" dirty="0" smtClean="0"/>
              <a:t>For each of the following state which factorising method you would use for the numerator and denominator</a:t>
            </a:r>
            <a:endParaRPr lang="en-GB" sz="2400" dirty="0"/>
          </a:p>
        </p:txBody>
      </p:sp>
    </p:spTree>
    <p:custDataLst>
      <p:tags r:id="rId1"/>
    </p:custDataLst>
    <p:extLst>
      <p:ext uri="{BB962C8B-B14F-4D97-AF65-F5344CB8AC3E}">
        <p14:creationId xmlns:p14="http://schemas.microsoft.com/office/powerpoint/2010/main" val="339074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p:cNvGraphicFramePr>
            <a:graphicFrameLocks noGrp="1"/>
          </p:cNvGraphicFramePr>
          <p:nvPr>
            <p:extLst>
              <p:ext uri="{D42A27DB-BD31-4B8C-83A1-F6EECF244321}">
                <p14:modId xmlns:p14="http://schemas.microsoft.com/office/powerpoint/2010/main" val="4054440235"/>
              </p:ext>
            </p:extLst>
          </p:nvPr>
        </p:nvGraphicFramePr>
        <p:xfrm>
          <a:off x="304800" y="1447799"/>
          <a:ext cx="8610600" cy="5257800"/>
        </p:xfrm>
        <a:graphic>
          <a:graphicData uri="http://schemas.openxmlformats.org/drawingml/2006/table">
            <a:tbl>
              <a:tblPr firstRow="1" bandRow="1">
                <a:tableStyleId>{5940675A-B579-460E-94D1-54222C63F5DA}</a:tableStyleId>
              </a:tblPr>
              <a:tblGrid>
                <a:gridCol w="488160">
                  <a:extLst>
                    <a:ext uri="{9D8B030D-6E8A-4147-A177-3AD203B41FA5}">
                      <a16:colId xmlns:a16="http://schemas.microsoft.com/office/drawing/2014/main" xmlns="" val="3711851111"/>
                    </a:ext>
                  </a:extLst>
                </a:gridCol>
                <a:gridCol w="1797840">
                  <a:extLst>
                    <a:ext uri="{9D8B030D-6E8A-4147-A177-3AD203B41FA5}">
                      <a16:colId xmlns:a16="http://schemas.microsoft.com/office/drawing/2014/main" xmlns="" val="3542145067"/>
                    </a:ext>
                  </a:extLst>
                </a:gridCol>
                <a:gridCol w="1600200">
                  <a:extLst>
                    <a:ext uri="{9D8B030D-6E8A-4147-A177-3AD203B41FA5}">
                      <a16:colId xmlns:a16="http://schemas.microsoft.com/office/drawing/2014/main" xmlns="" val="4180430133"/>
                    </a:ext>
                  </a:extLst>
                </a:gridCol>
                <a:gridCol w="3192120">
                  <a:extLst>
                    <a:ext uri="{9D8B030D-6E8A-4147-A177-3AD203B41FA5}">
                      <a16:colId xmlns:a16="http://schemas.microsoft.com/office/drawing/2014/main" xmlns="" val="4028193673"/>
                    </a:ext>
                  </a:extLst>
                </a:gridCol>
                <a:gridCol w="1532280">
                  <a:extLst>
                    <a:ext uri="{9D8B030D-6E8A-4147-A177-3AD203B41FA5}">
                      <a16:colId xmlns:a16="http://schemas.microsoft.com/office/drawing/2014/main" xmlns="" val="2582379154"/>
                    </a:ext>
                  </a:extLst>
                </a:gridCol>
              </a:tblGrid>
              <a:tr h="1051560">
                <a:tc>
                  <a:txBody>
                    <a:bodyPr/>
                    <a:lstStyle/>
                    <a:p>
                      <a:pPr algn="ctr"/>
                      <a:r>
                        <a:rPr lang="en-GB" dirty="0" smtClean="0"/>
                        <a:t>1</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3116486329"/>
                  </a:ext>
                </a:extLst>
              </a:tr>
              <a:tr h="1051560">
                <a:tc>
                  <a:txBody>
                    <a:bodyPr/>
                    <a:lstStyle/>
                    <a:p>
                      <a:pPr algn="ctr"/>
                      <a:r>
                        <a:rPr lang="en-GB" dirty="0" smtClean="0"/>
                        <a:t>2</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449451022"/>
                  </a:ext>
                </a:extLst>
              </a:tr>
              <a:tr h="1051560">
                <a:tc>
                  <a:txBody>
                    <a:bodyPr/>
                    <a:lstStyle/>
                    <a:p>
                      <a:pPr algn="ctr"/>
                      <a:r>
                        <a:rPr lang="en-GB" dirty="0" smtClean="0"/>
                        <a:t>3</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521466615"/>
                  </a:ext>
                </a:extLst>
              </a:tr>
              <a:tr h="1051560">
                <a:tc>
                  <a:txBody>
                    <a:bodyPr/>
                    <a:lstStyle/>
                    <a:p>
                      <a:pPr algn="ctr"/>
                      <a:r>
                        <a:rPr lang="en-GB" dirty="0" smtClean="0"/>
                        <a:t>4</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655372038"/>
                  </a:ext>
                </a:extLst>
              </a:tr>
              <a:tr h="1051560">
                <a:tc>
                  <a:txBody>
                    <a:bodyPr/>
                    <a:lstStyle/>
                    <a:p>
                      <a:pPr algn="ctr"/>
                      <a:r>
                        <a:rPr lang="en-GB" dirty="0" smtClean="0"/>
                        <a:t>**</a:t>
                      </a:r>
                      <a:endParaRPr lang="en-GB" b="1" dirty="0">
                        <a:solidFill>
                          <a:schemeClr val="tx2"/>
                        </a:solidFill>
                        <a:latin typeface="Trebuchet MS" panose="020B0603020202020204" pitchFamily="34" charset="0"/>
                      </a:endParaRPr>
                    </a:p>
                  </a:txBody>
                  <a:tcPr anchor="ct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3933585969"/>
                  </a:ext>
                </a:extLst>
              </a:tr>
            </a:tbl>
          </a:graphicData>
        </a:graphic>
      </p:graphicFrame>
      <mc:AlternateContent xmlns:mc="http://schemas.openxmlformats.org/markup-compatibility/2006" xmlns:a14="http://schemas.microsoft.com/office/drawing/2010/main">
        <mc:Choice Requires="a14">
          <p:sp>
            <p:nvSpPr>
              <p:cNvPr id="4" name="Rectangle 3"/>
              <p:cNvSpPr/>
              <p:nvPr/>
            </p:nvSpPr>
            <p:spPr>
              <a:xfrm>
                <a:off x="834392" y="1612885"/>
                <a:ext cx="1679434"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+ 6</m:t>
                          </m:r>
                          <m:r>
                            <a:rPr lang="en-GB" sz="2000" i="1">
                              <a:latin typeface="Cambria Math" panose="02040503050406030204" pitchFamily="18" charset="0"/>
                            </a:rPr>
                            <m:t>𝑥</m:t>
                          </m:r>
                          <m:r>
                            <a:rPr lang="en-GB" sz="2000" i="1">
                              <a:latin typeface="Cambria Math" panose="02040503050406030204" pitchFamily="18" charset="0"/>
                            </a:rPr>
                            <m:t> +5</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+5</m:t>
                          </m:r>
                          <m:r>
                            <a:rPr lang="en-GB" sz="2000" i="1">
                              <a:latin typeface="Cambria Math" panose="02040503050406030204" pitchFamily="18" charset="0"/>
                            </a:rPr>
                            <m:t>𝑥</m:t>
                          </m:r>
                        </m:den>
                      </m:f>
                    </m:oMath>
                  </m:oMathPara>
                </a14:m>
                <a:endParaRPr lang="en-GB" sz="2000" dirty="0">
                  <a:latin typeface="Trebuchet MS" panose="020B0603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834392" y="1612885"/>
                <a:ext cx="1679434" cy="71506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890497" y="2686435"/>
                <a:ext cx="1567224"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m:t>
                          </m:r>
                          <m:r>
                            <a:rPr lang="en-GB" sz="2000" i="1">
                              <a:latin typeface="Cambria Math" panose="02040503050406030204" pitchFamily="18" charset="0"/>
                            </a:rPr>
                            <m:t>𝑥</m:t>
                          </m:r>
                          <m:r>
                            <a:rPr lang="en-GB" sz="2000" i="1">
                              <a:latin typeface="Cambria Math" panose="02040503050406030204" pitchFamily="18" charset="0"/>
                            </a:rPr>
                            <m:t>−12</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+6</m:t>
                          </m:r>
                          <m:r>
                            <a:rPr lang="en-GB" sz="2000" i="1">
                              <a:latin typeface="Cambria Math" panose="02040503050406030204" pitchFamily="18" charset="0"/>
                            </a:rPr>
                            <m:t>𝑥</m:t>
                          </m:r>
                          <m:r>
                            <a:rPr lang="en-GB" sz="2000" i="1">
                              <a:latin typeface="Cambria Math" panose="02040503050406030204" pitchFamily="18" charset="0"/>
                            </a:rPr>
                            <m:t>+9</m:t>
                          </m:r>
                        </m:den>
                      </m:f>
                    </m:oMath>
                  </m:oMathPara>
                </a14:m>
                <a:endParaRPr lang="en-GB" sz="2000" dirty="0">
                  <a:latin typeface="Trebuchet MS" panose="020B0603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890497" y="2686435"/>
                <a:ext cx="1567224" cy="71506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833335" y="3738850"/>
                <a:ext cx="1567224" cy="6756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latin typeface="Cambria Math"/>
                            </a:rPr>
                          </m:ctrlPr>
                        </m:fPr>
                        <m:num>
                          <m:r>
                            <a:rPr lang="en-GB" sz="2000" b="0" i="1" smtClean="0">
                              <a:latin typeface="Cambria Math" panose="02040503050406030204" pitchFamily="18" charset="0"/>
                            </a:rPr>
                            <m:t>4</m:t>
                          </m:r>
                          <m:r>
                            <a:rPr lang="en-GB" sz="2000" b="0" i="1" smtClean="0">
                              <a:latin typeface="Cambria Math" panose="02040503050406030204" pitchFamily="18" charset="0"/>
                            </a:rPr>
                            <m:t>𝑥</m:t>
                          </m:r>
                          <m:r>
                            <a:rPr lang="en-GB" sz="2000" b="0" i="1" smtClean="0">
                              <a:latin typeface="Cambria Math" panose="02040503050406030204" pitchFamily="18" charset="0"/>
                            </a:rPr>
                            <m:t>+8</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+4</m:t>
                          </m:r>
                          <m:r>
                            <a:rPr lang="en-GB" sz="2000" i="1">
                              <a:latin typeface="Cambria Math" panose="02040503050406030204" pitchFamily="18" charset="0"/>
                            </a:rPr>
                            <m:t>𝑥</m:t>
                          </m:r>
                          <m:r>
                            <a:rPr lang="en-GB" sz="2000" i="1">
                              <a:latin typeface="Cambria Math" panose="02040503050406030204" pitchFamily="18" charset="0"/>
                            </a:rPr>
                            <m:t>+4</m:t>
                          </m:r>
                        </m:den>
                      </m:f>
                    </m:oMath>
                  </m:oMathPara>
                </a14:m>
                <a:endParaRPr lang="en-GB" sz="2000" dirty="0">
                  <a:latin typeface="Trebuchet MS" panose="020B0603020202020204" pitchFamily="34"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833335" y="3738850"/>
                <a:ext cx="1567224" cy="675698"/>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129185" y="4812400"/>
                <a:ext cx="975523" cy="7099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−1</m:t>
                          </m:r>
                        </m:num>
                        <m:den>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m:t>
                          </m:r>
                          <m:r>
                            <a:rPr lang="en-GB" sz="2000" i="1">
                              <a:latin typeface="Cambria Math" panose="02040503050406030204" pitchFamily="18" charset="0"/>
                            </a:rPr>
                            <m:t>𝑥</m:t>
                          </m:r>
                        </m:den>
                      </m:f>
                    </m:oMath>
                  </m:oMathPara>
                </a14:m>
                <a:endParaRPr lang="en-GB" sz="2000" dirty="0">
                  <a:latin typeface="Trebuchet MS" panose="020B0603020202020204" pitchFamily="34"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129185" y="4812400"/>
                <a:ext cx="975523" cy="70993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762000" y="5831923"/>
                <a:ext cx="1709892" cy="7150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a:latin typeface="Cambria Math"/>
                            </a:rPr>
                          </m:ctrlPr>
                        </m:fPr>
                        <m:num>
                          <m:sSup>
                            <m:sSupPr>
                              <m:ctrlPr>
                                <a:rPr lang="en-GB" sz="2000" i="1">
                                  <a:latin typeface="Cambria Math"/>
                                </a:rPr>
                              </m:ctrlPr>
                            </m:sSupPr>
                            <m:e>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+4</m:t>
                          </m:r>
                          <m:r>
                            <a:rPr lang="en-GB" sz="2000" i="1">
                              <a:latin typeface="Cambria Math" panose="02040503050406030204" pitchFamily="18" charset="0"/>
                            </a:rPr>
                            <m:t>𝑥</m:t>
                          </m:r>
                          <m:r>
                            <a:rPr lang="en-GB" sz="2000" i="1">
                              <a:latin typeface="Cambria Math" panose="02040503050406030204" pitchFamily="18" charset="0"/>
                            </a:rPr>
                            <m:t> +3</m:t>
                          </m:r>
                        </m:num>
                        <m:den>
                          <m:sSup>
                            <m:sSupPr>
                              <m:ctrlPr>
                                <a:rPr lang="en-GB" sz="2000" i="1">
                                  <a:latin typeface="Cambria Math"/>
                                </a:rPr>
                              </m:ctrlPr>
                            </m:sSupPr>
                            <m:e>
                              <m:r>
                                <a:rPr lang="en-GB" sz="2000" i="1">
                                  <a:latin typeface="Cambria Math" panose="02040503050406030204" pitchFamily="18" charset="0"/>
                                </a:rPr>
                                <m:t>3</m:t>
                              </m:r>
                              <m:r>
                                <a:rPr lang="en-GB" sz="2000" i="1">
                                  <a:latin typeface="Cambria Math" panose="02040503050406030204" pitchFamily="18" charset="0"/>
                                </a:rPr>
                                <m:t>𝑥</m:t>
                              </m:r>
                            </m:e>
                            <m:sup>
                              <m:r>
                                <a:rPr lang="en-GB" sz="2000" i="1">
                                  <a:latin typeface="Cambria Math" panose="02040503050406030204" pitchFamily="18" charset="0"/>
                                </a:rPr>
                                <m:t>2</m:t>
                              </m:r>
                            </m:sup>
                          </m:sSup>
                          <m:r>
                            <a:rPr lang="en-GB" sz="2000" i="1">
                              <a:latin typeface="Cambria Math" panose="02040503050406030204" pitchFamily="18" charset="0"/>
                            </a:rPr>
                            <m:t>+5</m:t>
                          </m:r>
                          <m:r>
                            <a:rPr lang="en-GB" sz="2000" i="1">
                              <a:latin typeface="Cambria Math" panose="02040503050406030204" pitchFamily="18" charset="0"/>
                            </a:rPr>
                            <m:t>𝑥</m:t>
                          </m:r>
                          <m:r>
                            <a:rPr lang="en-GB" sz="2000" i="1">
                              <a:latin typeface="Cambria Math" panose="02040503050406030204" pitchFamily="18" charset="0"/>
                            </a:rPr>
                            <m:t>+2</m:t>
                          </m:r>
                        </m:den>
                      </m:f>
                    </m:oMath>
                  </m:oMathPara>
                </a14:m>
                <a:endParaRPr lang="en-GB" sz="2000" dirty="0">
                  <a:latin typeface="Trebuchet MS" panose="020B0603020202020204" pitchFamily="34"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762000" y="5831923"/>
                <a:ext cx="1709892" cy="715068"/>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2887234" y="1600200"/>
                <a:ext cx="1075166" cy="7306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𝐷𝑜𝑢𝑏𝑙𝑒</m:t>
                          </m:r>
                        </m:num>
                        <m:den>
                          <m:r>
                            <a:rPr lang="en-GB" sz="2000" b="0" i="1" smtClean="0">
                              <a:solidFill>
                                <a:srgbClr val="C00000"/>
                              </a:solidFill>
                              <a:latin typeface="Cambria Math" panose="02040503050406030204" pitchFamily="18" charset="0"/>
                            </a:rPr>
                            <m:t>𝑆𝑖𝑛𝑔𝑙𝑒</m:t>
                          </m:r>
                        </m:den>
                      </m:f>
                    </m:oMath>
                  </m:oMathPara>
                </a14:m>
                <a:endParaRPr lang="en-GB" sz="2000" dirty="0">
                  <a:solidFill>
                    <a:srgbClr val="C00000"/>
                  </a:solidFill>
                  <a:latin typeface="Trebuchet MS" panose="020B0603020202020204" pitchFamily="34" charset="0"/>
                </a:endParaRPr>
              </a:p>
            </p:txBody>
          </p:sp>
        </mc:Choice>
        <mc:Fallback>
          <p:sp>
            <p:nvSpPr>
              <p:cNvPr id="9" name="Rectangle 8"/>
              <p:cNvSpPr>
                <a:spLocks noRot="1" noChangeAspect="1" noMove="1" noResize="1" noEditPoints="1" noAdjustHandles="1" noChangeArrowheads="1" noChangeShapeType="1" noTextEdit="1"/>
              </p:cNvSpPr>
              <p:nvPr/>
            </p:nvSpPr>
            <p:spPr>
              <a:xfrm>
                <a:off x="2887234" y="1600200"/>
                <a:ext cx="1075166" cy="730649"/>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2887234" y="2698351"/>
                <a:ext cx="1075166" cy="6767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𝐷𝑜𝑢𝑏𝑙𝑒</m:t>
                          </m:r>
                        </m:num>
                        <m:den>
                          <m:r>
                            <a:rPr lang="en-GB" sz="2000" b="0" i="1" smtClean="0">
                              <a:solidFill>
                                <a:srgbClr val="C00000"/>
                              </a:solidFill>
                              <a:latin typeface="Cambria Math" panose="02040503050406030204" pitchFamily="18" charset="0"/>
                            </a:rPr>
                            <m:t>𝐷𝑜𝑢𝑏𝑙𝑒</m:t>
                          </m:r>
                        </m:den>
                      </m:f>
                    </m:oMath>
                  </m:oMathPara>
                </a14:m>
                <a:endParaRPr lang="en-GB" sz="2000" dirty="0">
                  <a:solidFill>
                    <a:srgbClr val="C00000"/>
                  </a:solidFill>
                  <a:latin typeface="Trebuchet MS" panose="020B0603020202020204" pitchFamily="34" charset="0"/>
                </a:endParaRPr>
              </a:p>
            </p:txBody>
          </p:sp>
        </mc:Choice>
        <mc:Fallback>
          <p:sp>
            <p:nvSpPr>
              <p:cNvPr id="10" name="Rectangle 9"/>
              <p:cNvSpPr>
                <a:spLocks noRot="1" noChangeAspect="1" noMove="1" noResize="1" noEditPoints="1" noAdjustHandles="1" noChangeArrowheads="1" noChangeShapeType="1" noTextEdit="1"/>
              </p:cNvSpPr>
              <p:nvPr/>
            </p:nvSpPr>
            <p:spPr>
              <a:xfrm>
                <a:off x="2887234" y="2698351"/>
                <a:ext cx="1075166" cy="676788"/>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2887234" y="3780903"/>
                <a:ext cx="1075166" cy="6767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𝑆𝑖𝑛𝑔𝑙𝑒</m:t>
                          </m:r>
                        </m:num>
                        <m:den>
                          <m:r>
                            <a:rPr lang="en-GB" sz="2000" b="0" i="1" smtClean="0">
                              <a:solidFill>
                                <a:srgbClr val="C00000"/>
                              </a:solidFill>
                              <a:latin typeface="Cambria Math" panose="02040503050406030204" pitchFamily="18" charset="0"/>
                            </a:rPr>
                            <m:t>𝐷𝑜𝑢𝑏𝑙𝑒</m:t>
                          </m:r>
                        </m:den>
                      </m:f>
                    </m:oMath>
                  </m:oMathPara>
                </a14:m>
                <a:endParaRPr lang="en-GB" sz="2000" dirty="0">
                  <a:solidFill>
                    <a:srgbClr val="C00000"/>
                  </a:solidFill>
                  <a:latin typeface="Trebuchet MS" panose="020B0603020202020204" pitchFamily="34"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2887234" y="3780903"/>
                <a:ext cx="1075166" cy="676788"/>
              </a:xfrm>
              <a:prstGeom prst="rect">
                <a:avLst/>
              </a:prstGeom>
              <a:blipFill rotWithShape="1">
                <a:blip r:embed="rId11"/>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2887234" y="4794278"/>
                <a:ext cx="998222" cy="7244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𝐷𝑂𝑇𝑆</m:t>
                          </m:r>
                        </m:num>
                        <m:den>
                          <m:r>
                            <a:rPr lang="en-GB" sz="2000" b="0" i="1" smtClean="0">
                              <a:solidFill>
                                <a:srgbClr val="C00000"/>
                              </a:solidFill>
                              <a:latin typeface="Cambria Math" panose="02040503050406030204" pitchFamily="18" charset="0"/>
                            </a:rPr>
                            <m:t>𝑆𝑖𝑛𝑔𝑙𝑒</m:t>
                          </m:r>
                        </m:den>
                      </m:f>
                    </m:oMath>
                  </m:oMathPara>
                </a14:m>
                <a:endParaRPr lang="en-GB" sz="2000" dirty="0">
                  <a:solidFill>
                    <a:srgbClr val="C00000"/>
                  </a:solidFill>
                  <a:latin typeface="Trebuchet MS" panose="020B0603020202020204" pitchFamily="34"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2887234" y="4794278"/>
                <a:ext cx="998222" cy="724494"/>
              </a:xfrm>
              <a:prstGeom prst="rect">
                <a:avLst/>
              </a:prstGeom>
              <a:blipFill rotWithShape="1">
                <a:blip r:embed="rId1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2887234" y="5828706"/>
                <a:ext cx="1075166" cy="6746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𝐷𝑜𝑢𝑏𝑙𝑒</m:t>
                          </m:r>
                        </m:num>
                        <m:den>
                          <m:r>
                            <a:rPr lang="en-GB" sz="2000" b="0" i="1" smtClean="0">
                              <a:solidFill>
                                <a:srgbClr val="C00000"/>
                              </a:solidFill>
                              <a:latin typeface="Cambria Math" panose="02040503050406030204" pitchFamily="18" charset="0"/>
                            </a:rPr>
                            <m:t>𝐴𝐶</m:t>
                          </m:r>
                        </m:den>
                      </m:f>
                    </m:oMath>
                  </m:oMathPara>
                </a14:m>
                <a:endParaRPr lang="en-GB" sz="2000" dirty="0">
                  <a:solidFill>
                    <a:srgbClr val="C00000"/>
                  </a:solidFill>
                  <a:latin typeface="Trebuchet MS" panose="020B0603020202020204" pitchFamily="34" charset="0"/>
                </a:endParaRPr>
              </a:p>
            </p:txBody>
          </p:sp>
        </mc:Choice>
        <mc:Fallback>
          <p:sp>
            <p:nvSpPr>
              <p:cNvPr id="13" name="Rectangle 12"/>
              <p:cNvSpPr>
                <a:spLocks noRot="1" noChangeAspect="1" noMove="1" noResize="1" noEditPoints="1" noAdjustHandles="1" noChangeArrowheads="1" noChangeShapeType="1" noTextEdit="1"/>
              </p:cNvSpPr>
              <p:nvPr/>
            </p:nvSpPr>
            <p:spPr>
              <a:xfrm>
                <a:off x="2887234" y="5828706"/>
                <a:ext cx="1075166" cy="674672"/>
              </a:xfrm>
              <a:prstGeom prst="rect">
                <a:avLst/>
              </a:prstGeom>
              <a:blipFill rotWithShape="1">
                <a:blip r:embed="rId1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4531145" y="1600200"/>
                <a:ext cx="2184188"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+5)(</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num>
                        <m:den>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+5)</m:t>
                          </m:r>
                        </m:den>
                      </m:f>
                    </m:oMath>
                  </m:oMathPara>
                </a14:m>
                <a:endParaRPr lang="en-GB" sz="2000" dirty="0">
                  <a:solidFill>
                    <a:srgbClr val="C00000"/>
                  </a:solidFill>
                  <a:latin typeface="Trebuchet MS" panose="020B0603020202020204" pitchFamily="34" charset="0"/>
                </a:endParaRPr>
              </a:p>
            </p:txBody>
          </p:sp>
        </mc:Choice>
        <mc:Fallback>
          <p:sp>
            <p:nvSpPr>
              <p:cNvPr id="14" name="Rectangle 13"/>
              <p:cNvSpPr>
                <a:spLocks noRot="1" noChangeAspect="1" noMove="1" noResize="1" noEditPoints="1" noAdjustHandles="1" noChangeArrowheads="1" noChangeShapeType="1" noTextEdit="1"/>
              </p:cNvSpPr>
              <p:nvPr/>
            </p:nvSpPr>
            <p:spPr>
              <a:xfrm>
                <a:off x="4531145" y="1600200"/>
                <a:ext cx="2184188" cy="733149"/>
              </a:xfrm>
              <a:prstGeom prst="rect">
                <a:avLst/>
              </a:prstGeom>
              <a:blipFill rotWithShape="1">
                <a:blip r:embed="rId1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a:off x="4531145" y="2695851"/>
                <a:ext cx="2184188"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−4)(</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num>
                        <m:den>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den>
                      </m:f>
                    </m:oMath>
                  </m:oMathPara>
                </a14:m>
                <a:endParaRPr lang="en-GB" sz="2000" dirty="0">
                  <a:solidFill>
                    <a:srgbClr val="C00000"/>
                  </a:solidFill>
                  <a:latin typeface="Trebuchet MS" panose="020B0603020202020204" pitchFamily="34" charset="0"/>
                </a:endParaRPr>
              </a:p>
            </p:txBody>
          </p:sp>
        </mc:Choice>
        <mc:Fallback>
          <p:sp>
            <p:nvSpPr>
              <p:cNvPr id="15" name="Rectangle 14"/>
              <p:cNvSpPr>
                <a:spLocks noRot="1" noChangeAspect="1" noMove="1" noResize="1" noEditPoints="1" noAdjustHandles="1" noChangeArrowheads="1" noChangeShapeType="1" noTextEdit="1"/>
              </p:cNvSpPr>
              <p:nvPr/>
            </p:nvSpPr>
            <p:spPr>
              <a:xfrm>
                <a:off x="4531145" y="2695851"/>
                <a:ext cx="2184188" cy="733149"/>
              </a:xfrm>
              <a:prstGeom prst="rect">
                <a:avLst/>
              </a:prstGeom>
              <a:blipFill rotWithShape="1">
                <a:blip r:embed="rId1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a:off x="4531145" y="3686451"/>
                <a:ext cx="2184188"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4(</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num>
                        <m:den>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den>
                      </m:f>
                    </m:oMath>
                  </m:oMathPara>
                </a14:m>
                <a:endParaRPr lang="en-GB" sz="2000" dirty="0">
                  <a:solidFill>
                    <a:srgbClr val="C00000"/>
                  </a:solidFill>
                  <a:latin typeface="Trebuchet MS" panose="020B0603020202020204" pitchFamily="34" charset="0"/>
                </a:endParaRPr>
              </a:p>
            </p:txBody>
          </p:sp>
        </mc:Choice>
        <mc:Fallback>
          <p:sp>
            <p:nvSpPr>
              <p:cNvPr id="16" name="Rectangle 15"/>
              <p:cNvSpPr>
                <a:spLocks noRot="1" noChangeAspect="1" noMove="1" noResize="1" noEditPoints="1" noAdjustHandles="1" noChangeArrowheads="1" noChangeShapeType="1" noTextEdit="1"/>
              </p:cNvSpPr>
              <p:nvPr/>
            </p:nvSpPr>
            <p:spPr>
              <a:xfrm>
                <a:off x="4531145" y="3686451"/>
                <a:ext cx="2184188" cy="733149"/>
              </a:xfrm>
              <a:prstGeom prst="rect">
                <a:avLst/>
              </a:prstGeom>
              <a:blipFill rotWithShape="1">
                <a:blip r:embed="rId1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4531145" y="4829451"/>
                <a:ext cx="2184188"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num>
                        <m:den>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 (</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den>
                      </m:f>
                    </m:oMath>
                  </m:oMathPara>
                </a14:m>
                <a:endParaRPr lang="en-GB" sz="2000" dirty="0">
                  <a:solidFill>
                    <a:srgbClr val="C00000"/>
                  </a:solidFill>
                  <a:latin typeface="Trebuchet MS" panose="020B0603020202020204" pitchFamily="34" charset="0"/>
                </a:endParaRPr>
              </a:p>
            </p:txBody>
          </p:sp>
        </mc:Choice>
        <mc:Fallback>
          <p:sp>
            <p:nvSpPr>
              <p:cNvPr id="18" name="Rectangle 17"/>
              <p:cNvSpPr>
                <a:spLocks noRot="1" noChangeAspect="1" noMove="1" noResize="1" noEditPoints="1" noAdjustHandles="1" noChangeArrowheads="1" noChangeShapeType="1" noTextEdit="1"/>
              </p:cNvSpPr>
              <p:nvPr/>
            </p:nvSpPr>
            <p:spPr>
              <a:xfrm>
                <a:off x="4531145" y="4829451"/>
                <a:ext cx="2184188" cy="733149"/>
              </a:xfrm>
              <a:prstGeom prst="rect">
                <a:avLst/>
              </a:prstGeom>
              <a:blipFill rotWithShape="1">
                <a:blip r:embed="rId1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4531145" y="5820051"/>
                <a:ext cx="2326855" cy="7331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num>
                        <m:den>
                          <m:r>
                            <a:rPr lang="en-GB" sz="2000" b="0" i="1" smtClean="0">
                              <a:solidFill>
                                <a:srgbClr val="C00000"/>
                              </a:solidFill>
                              <a:latin typeface="Cambria Math" panose="02040503050406030204" pitchFamily="18" charset="0"/>
                            </a:rPr>
                            <m:t>(3</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den>
                      </m:f>
                    </m:oMath>
                  </m:oMathPara>
                </a14:m>
                <a:endParaRPr lang="en-GB" sz="2000" dirty="0">
                  <a:solidFill>
                    <a:srgbClr val="C00000"/>
                  </a:solidFill>
                  <a:latin typeface="Trebuchet MS" panose="020B0603020202020204" pitchFamily="34" charset="0"/>
                </a:endParaRPr>
              </a:p>
            </p:txBody>
          </p:sp>
        </mc:Choice>
        <mc:Fallback>
          <p:sp>
            <p:nvSpPr>
              <p:cNvPr id="19" name="Rectangle 18"/>
              <p:cNvSpPr>
                <a:spLocks noRot="1" noChangeAspect="1" noMove="1" noResize="1" noEditPoints="1" noAdjustHandles="1" noChangeArrowheads="1" noChangeShapeType="1" noTextEdit="1"/>
              </p:cNvSpPr>
              <p:nvPr/>
            </p:nvSpPr>
            <p:spPr>
              <a:xfrm>
                <a:off x="4531145" y="5820051"/>
                <a:ext cx="2326855" cy="733149"/>
              </a:xfrm>
              <a:prstGeom prst="rect">
                <a:avLst/>
              </a:prstGeom>
              <a:blipFill rotWithShape="1">
                <a:blip r:embed="rId18"/>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0" name="Rectangle 19"/>
              <p:cNvSpPr/>
              <p:nvPr/>
            </p:nvSpPr>
            <p:spPr>
              <a:xfrm>
                <a:off x="7604785" y="1600200"/>
                <a:ext cx="1167948" cy="670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num>
                        <m:den>
                          <m:r>
                            <a:rPr lang="en-GB" sz="2000" b="0" i="1" smtClean="0">
                              <a:solidFill>
                                <a:srgbClr val="C00000"/>
                              </a:solidFill>
                              <a:latin typeface="Cambria Math" panose="02040503050406030204" pitchFamily="18" charset="0"/>
                            </a:rPr>
                            <m:t>𝑥</m:t>
                          </m:r>
                        </m:den>
                      </m:f>
                    </m:oMath>
                  </m:oMathPara>
                </a14:m>
                <a:endParaRPr lang="en-GB" sz="2000" dirty="0">
                  <a:solidFill>
                    <a:srgbClr val="C00000"/>
                  </a:solidFill>
                  <a:latin typeface="Trebuchet MS" panose="020B0603020202020204" pitchFamily="34" charset="0"/>
                </a:endParaRPr>
              </a:p>
            </p:txBody>
          </p:sp>
        </mc:Choice>
        <mc:Fallback>
          <p:sp>
            <p:nvSpPr>
              <p:cNvPr id="20" name="Rectangle 19"/>
              <p:cNvSpPr>
                <a:spLocks noRot="1" noChangeAspect="1" noMove="1" noResize="1" noEditPoints="1" noAdjustHandles="1" noChangeArrowheads="1" noChangeShapeType="1" noTextEdit="1"/>
              </p:cNvSpPr>
              <p:nvPr/>
            </p:nvSpPr>
            <p:spPr>
              <a:xfrm>
                <a:off x="7604785" y="1600200"/>
                <a:ext cx="1167948" cy="670568"/>
              </a:xfrm>
              <a:prstGeom prst="rect">
                <a:avLst/>
              </a:prstGeom>
              <a:blipFill rotWithShape="1">
                <a:blip r:embed="rId19"/>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1" name="Rectangle 20"/>
              <p:cNvSpPr/>
              <p:nvPr/>
            </p:nvSpPr>
            <p:spPr>
              <a:xfrm>
                <a:off x="7604785" y="2667000"/>
                <a:ext cx="1167948" cy="670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−4</m:t>
                          </m:r>
                        </m:num>
                        <m:den>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den>
                      </m:f>
                    </m:oMath>
                  </m:oMathPara>
                </a14:m>
                <a:endParaRPr lang="en-GB" sz="2000" dirty="0">
                  <a:solidFill>
                    <a:srgbClr val="C00000"/>
                  </a:solidFill>
                  <a:latin typeface="Trebuchet MS" panose="020B0603020202020204" pitchFamily="34" charset="0"/>
                </a:endParaRPr>
              </a:p>
            </p:txBody>
          </p:sp>
        </mc:Choice>
        <mc:Fallback>
          <p:sp>
            <p:nvSpPr>
              <p:cNvPr id="21" name="Rectangle 20"/>
              <p:cNvSpPr>
                <a:spLocks noRot="1" noChangeAspect="1" noMove="1" noResize="1" noEditPoints="1" noAdjustHandles="1" noChangeArrowheads="1" noChangeShapeType="1" noTextEdit="1"/>
              </p:cNvSpPr>
              <p:nvPr/>
            </p:nvSpPr>
            <p:spPr>
              <a:xfrm>
                <a:off x="7604785" y="2667000"/>
                <a:ext cx="1167948" cy="670568"/>
              </a:xfrm>
              <a:prstGeom prst="rect">
                <a:avLst/>
              </a:prstGeom>
              <a:blipFill rotWithShape="1">
                <a:blip r:embed="rId20"/>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2" name="Rectangle 21"/>
              <p:cNvSpPr/>
              <p:nvPr/>
            </p:nvSpPr>
            <p:spPr>
              <a:xfrm>
                <a:off x="7604785" y="3733800"/>
                <a:ext cx="1167948" cy="670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4</m:t>
                          </m:r>
                        </m:num>
                        <m:den>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den>
                      </m:f>
                    </m:oMath>
                  </m:oMathPara>
                </a14:m>
                <a:endParaRPr lang="en-GB" sz="2000" dirty="0">
                  <a:solidFill>
                    <a:srgbClr val="C00000"/>
                  </a:solidFill>
                  <a:latin typeface="Trebuchet MS" panose="020B0603020202020204" pitchFamily="34" charset="0"/>
                </a:endParaRPr>
              </a:p>
            </p:txBody>
          </p:sp>
        </mc:Choice>
        <mc:Fallback>
          <p:sp>
            <p:nvSpPr>
              <p:cNvPr id="22" name="Rectangle 21"/>
              <p:cNvSpPr>
                <a:spLocks noRot="1" noChangeAspect="1" noMove="1" noResize="1" noEditPoints="1" noAdjustHandles="1" noChangeArrowheads="1" noChangeShapeType="1" noTextEdit="1"/>
              </p:cNvSpPr>
              <p:nvPr/>
            </p:nvSpPr>
            <p:spPr>
              <a:xfrm>
                <a:off x="7604785" y="3733800"/>
                <a:ext cx="1167948" cy="670568"/>
              </a:xfrm>
              <a:prstGeom prst="rect">
                <a:avLst/>
              </a:prstGeom>
              <a:blipFill rotWithShape="1">
                <a:blip r:embed="rId21"/>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3" name="Rectangle 22"/>
              <p:cNvSpPr/>
              <p:nvPr/>
            </p:nvSpPr>
            <p:spPr>
              <a:xfrm>
                <a:off x="7604785" y="4821472"/>
                <a:ext cx="1167948" cy="6756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+1</m:t>
                          </m:r>
                        </m:num>
                        <m:den>
                          <m:r>
                            <a:rPr lang="en-GB" sz="2000" b="0" i="1" smtClean="0">
                              <a:solidFill>
                                <a:srgbClr val="C00000"/>
                              </a:solidFill>
                              <a:latin typeface="Cambria Math" panose="02040503050406030204" pitchFamily="18" charset="0"/>
                            </a:rPr>
                            <m:t>𝑥</m:t>
                          </m:r>
                        </m:den>
                      </m:f>
                    </m:oMath>
                  </m:oMathPara>
                </a14:m>
                <a:endParaRPr lang="en-GB" sz="2000" dirty="0">
                  <a:solidFill>
                    <a:srgbClr val="C00000"/>
                  </a:solidFill>
                  <a:latin typeface="Trebuchet MS" panose="020B0603020202020204" pitchFamily="34" charset="0"/>
                </a:endParaRPr>
              </a:p>
            </p:txBody>
          </p:sp>
        </mc:Choice>
        <mc:Fallback>
          <p:sp>
            <p:nvSpPr>
              <p:cNvPr id="23" name="Rectangle 22"/>
              <p:cNvSpPr>
                <a:spLocks noRot="1" noChangeAspect="1" noMove="1" noResize="1" noEditPoints="1" noAdjustHandles="1" noChangeArrowheads="1" noChangeShapeType="1" noTextEdit="1"/>
              </p:cNvSpPr>
              <p:nvPr/>
            </p:nvSpPr>
            <p:spPr>
              <a:xfrm>
                <a:off x="7604785" y="4821472"/>
                <a:ext cx="1167948" cy="675698"/>
              </a:xfrm>
              <a:prstGeom prst="rect">
                <a:avLst/>
              </a:prstGeom>
              <a:blipFill rotWithShape="1">
                <a:blip r:embed="rId2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4" name="Rectangle 23"/>
              <p:cNvSpPr/>
              <p:nvPr/>
            </p:nvSpPr>
            <p:spPr>
              <a:xfrm>
                <a:off x="7604785" y="5877502"/>
                <a:ext cx="1310615" cy="6756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C00000"/>
                          </a:solidFill>
                          <a:latin typeface="Cambria Math" panose="02040503050406030204" pitchFamily="18" charset="0"/>
                        </a:rPr>
                        <m:t>= </m:t>
                      </m:r>
                      <m:f>
                        <m:fPr>
                          <m:ctrlPr>
                            <a:rPr lang="en-GB" sz="2000" i="1" smtClean="0">
                              <a:solidFill>
                                <a:srgbClr val="C00000"/>
                              </a:solidFill>
                              <a:latin typeface="Cambria Math"/>
                            </a:rPr>
                          </m:ctrlPr>
                        </m:fPr>
                        <m:num>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+3</m:t>
                          </m:r>
                        </m:num>
                        <m:den>
                          <m:r>
                            <a:rPr lang="en-GB" sz="2000" b="0" i="1" smtClean="0">
                              <a:solidFill>
                                <a:srgbClr val="C00000"/>
                              </a:solidFill>
                              <a:latin typeface="Cambria Math" panose="02040503050406030204" pitchFamily="18" charset="0"/>
                            </a:rPr>
                            <m:t>3</m:t>
                          </m:r>
                          <m:r>
                            <a:rPr lang="en-GB" sz="2000" b="0" i="1" smtClean="0">
                              <a:solidFill>
                                <a:srgbClr val="C00000"/>
                              </a:solidFill>
                              <a:latin typeface="Cambria Math" panose="02040503050406030204" pitchFamily="18" charset="0"/>
                            </a:rPr>
                            <m:t>𝑥</m:t>
                          </m:r>
                          <m:r>
                            <a:rPr lang="en-GB" sz="2000" b="0" i="1" smtClean="0">
                              <a:solidFill>
                                <a:srgbClr val="C00000"/>
                              </a:solidFill>
                              <a:latin typeface="Cambria Math" panose="02040503050406030204" pitchFamily="18" charset="0"/>
                            </a:rPr>
                            <m:t>+2</m:t>
                          </m:r>
                        </m:den>
                      </m:f>
                    </m:oMath>
                  </m:oMathPara>
                </a14:m>
                <a:endParaRPr lang="en-GB" sz="2000" dirty="0">
                  <a:solidFill>
                    <a:srgbClr val="C00000"/>
                  </a:solidFill>
                  <a:latin typeface="Trebuchet MS" panose="020B0603020202020204" pitchFamily="34" charset="0"/>
                </a:endParaRPr>
              </a:p>
            </p:txBody>
          </p:sp>
        </mc:Choice>
        <mc:Fallback>
          <p:sp>
            <p:nvSpPr>
              <p:cNvPr id="24" name="Rectangle 23"/>
              <p:cNvSpPr>
                <a:spLocks noRot="1" noChangeAspect="1" noMove="1" noResize="1" noEditPoints="1" noAdjustHandles="1" noChangeArrowheads="1" noChangeShapeType="1" noTextEdit="1"/>
              </p:cNvSpPr>
              <p:nvPr/>
            </p:nvSpPr>
            <p:spPr>
              <a:xfrm>
                <a:off x="7604785" y="5877502"/>
                <a:ext cx="1310615" cy="675698"/>
              </a:xfrm>
              <a:prstGeom prst="rect">
                <a:avLst/>
              </a:prstGeom>
              <a:blipFill rotWithShape="1">
                <a:blip r:embed="rId23"/>
                <a:stretch>
                  <a:fillRect/>
                </a:stretch>
              </a:blipFill>
            </p:spPr>
            <p:txBody>
              <a:bodyPr/>
              <a:lstStyle/>
              <a:p>
                <a:r>
                  <a:rPr lang="en-GB">
                    <a:noFill/>
                  </a:rPr>
                  <a:t> </a:t>
                </a:r>
              </a:p>
            </p:txBody>
          </p:sp>
        </mc:Fallback>
      </mc:AlternateContent>
      <p:sp>
        <p:nvSpPr>
          <p:cNvPr id="25" name="Content Placeholder 2"/>
          <p:cNvSpPr>
            <a:spLocks noGrp="1"/>
          </p:cNvSpPr>
          <p:nvPr>
            <p:ph idx="1"/>
          </p:nvPr>
        </p:nvSpPr>
        <p:spPr>
          <a:xfrm>
            <a:off x="533400" y="152400"/>
            <a:ext cx="8282767" cy="983504"/>
          </a:xfrm>
        </p:spPr>
        <p:txBody>
          <a:bodyPr/>
          <a:lstStyle/>
          <a:p>
            <a:pPr marL="0" indent="0" algn="ctr">
              <a:buNone/>
            </a:pPr>
            <a:r>
              <a:rPr lang="en-GB" sz="2400" dirty="0" smtClean="0"/>
              <a:t>For each of the following state which factorising method you would use for the numerator and denominator</a:t>
            </a:r>
            <a:endParaRPr lang="en-GB" sz="2400" dirty="0"/>
          </a:p>
        </p:txBody>
      </p:sp>
    </p:spTree>
    <p:custDataLst>
      <p:tags r:id="rId1"/>
    </p:custDataLst>
    <p:extLst>
      <p:ext uri="{BB962C8B-B14F-4D97-AF65-F5344CB8AC3E}">
        <p14:creationId xmlns:p14="http://schemas.microsoft.com/office/powerpoint/2010/main" val="110863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14"/>
            <a:ext cx="8229600" cy="1143000"/>
          </a:xfrm>
        </p:spPr>
        <p:txBody>
          <a:bodyPr/>
          <a:lstStyle/>
          <a:p>
            <a:r>
              <a:rPr lang="en-GB" dirty="0" smtClean="0">
                <a:latin typeface="+mn-lt"/>
              </a:rPr>
              <a:t>In pairs …</a:t>
            </a:r>
            <a:endParaRPr lang="en-GB" dirty="0">
              <a:latin typeface="+mn-lt"/>
            </a:endParaRPr>
          </a:p>
        </p:txBody>
      </p:sp>
      <p:sp>
        <p:nvSpPr>
          <p:cNvPr id="3" name="Content Placeholder 2"/>
          <p:cNvSpPr>
            <a:spLocks noGrp="1"/>
          </p:cNvSpPr>
          <p:nvPr>
            <p:ph idx="1"/>
          </p:nvPr>
        </p:nvSpPr>
        <p:spPr/>
        <p:txBody>
          <a:bodyPr/>
          <a:lstStyle/>
          <a:p>
            <a:pPr marL="0" indent="0" algn="ctr">
              <a:buNone/>
            </a:pPr>
            <a:r>
              <a:rPr lang="en-GB" dirty="0" smtClean="0"/>
              <a:t>Complete the dominoes activity</a:t>
            </a:r>
            <a:endParaRPr lang="en-GB" dirty="0"/>
          </a:p>
        </p:txBody>
      </p:sp>
    </p:spTree>
    <p:custDataLst>
      <p:tags r:id="rId1"/>
    </p:custDataLst>
    <p:extLst>
      <p:ext uri="{BB962C8B-B14F-4D97-AF65-F5344CB8AC3E}">
        <p14:creationId xmlns:p14="http://schemas.microsoft.com/office/powerpoint/2010/main" val="29659661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3"/>
          <a:srcRect t="1123" b="2235"/>
          <a:stretch/>
        </p:blipFill>
        <p:spPr>
          <a:xfrm rot="16200000">
            <a:off x="1871297" y="-778120"/>
            <a:ext cx="5410200" cy="8947639"/>
          </a:xfrm>
          <a:prstGeom prst="rect">
            <a:avLst/>
          </a:prstGeom>
        </p:spPr>
      </p:pic>
    </p:spTree>
    <p:custDataLst>
      <p:tags r:id="rId1"/>
    </p:custDataLst>
    <p:extLst>
      <p:ext uri="{BB962C8B-B14F-4D97-AF65-F5344CB8AC3E}">
        <p14:creationId xmlns:p14="http://schemas.microsoft.com/office/powerpoint/2010/main" val="20858523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GB" dirty="0" smtClean="0">
                <a:latin typeface="Trebuchet MS" panose="020B0603020202020204" pitchFamily="34" charset="0"/>
              </a:rPr>
              <a:t>Challenge Problem</a:t>
            </a:r>
            <a:endParaRPr lang="en-GB" dirty="0">
              <a:latin typeface="Trebuchet MS" panose="020B0603020202020204" pitchFamily="34"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81000" y="1216076"/>
                <a:ext cx="8229600" cy="1676400"/>
              </a:xfrm>
            </p:spPr>
            <p:txBody>
              <a:bodyPr/>
              <a:lstStyle/>
              <a:p>
                <a:pPr marL="0" indent="0">
                  <a:buNone/>
                </a:pPr>
                <a:r>
                  <a:rPr lang="en-GB" sz="2000" dirty="0" smtClean="0">
                    <a:latin typeface="Trebuchet MS" panose="020B0603020202020204" pitchFamily="34" charset="0"/>
                  </a:rPr>
                  <a:t>A class is asked to simplify   </a:t>
                </a:r>
                <a14:m>
                  <m:oMath xmlns:m="http://schemas.openxmlformats.org/officeDocument/2006/math">
                    <m:f>
                      <m:fPr>
                        <m:ctrlPr>
                          <a:rPr lang="en-GB" i="1" smtClean="0">
                            <a:latin typeface="Cambria Math"/>
                          </a:rPr>
                        </m:ctrlPr>
                      </m:fPr>
                      <m:num>
                        <m:r>
                          <a:rPr lang="en-GB" b="0" i="1" smtClean="0">
                            <a:latin typeface="Cambria Math" panose="02040503050406030204" pitchFamily="18" charset="0"/>
                          </a:rPr>
                          <m:t>9</m:t>
                        </m:r>
                        <m:sSup>
                          <m:sSupPr>
                            <m:ctrlPr>
                              <a:rPr lang="en-GB" b="0" i="1" smtClean="0">
                                <a:latin typeface="Cambria Math"/>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m:t>
                        </m:r>
                        <m:sSup>
                          <m:sSupPr>
                            <m:ctrlPr>
                              <a:rPr lang="en-GB" b="0" i="1" smtClean="0">
                                <a:latin typeface="Cambria Math"/>
                              </a:rPr>
                            </m:ctrlPr>
                          </m:sSupPr>
                          <m:e>
                            <m:r>
                              <a:rPr lang="en-GB" b="0" i="1" smtClean="0">
                                <a:latin typeface="Cambria Math" panose="02040503050406030204" pitchFamily="18" charset="0"/>
                              </a:rPr>
                              <m:t>𝑦</m:t>
                            </m:r>
                          </m:e>
                          <m:sup>
                            <m:r>
                              <a:rPr lang="en-GB" b="0" i="1" smtClean="0">
                                <a:latin typeface="Cambria Math" panose="02040503050406030204" pitchFamily="18" charset="0"/>
                              </a:rPr>
                              <m:t>2</m:t>
                            </m:r>
                          </m:sup>
                        </m:sSup>
                      </m:num>
                      <m:den>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den>
                    </m:f>
                  </m:oMath>
                </a14:m>
                <a:r>
                  <a:rPr lang="en-GB" dirty="0" smtClean="0">
                    <a:latin typeface="Trebuchet MS" panose="020B0603020202020204" pitchFamily="34" charset="0"/>
                  </a:rPr>
                  <a:t>  </a:t>
                </a:r>
              </a:p>
              <a:p>
                <a:pPr marL="0" indent="0">
                  <a:buNone/>
                </a:pPr>
                <a:endParaRPr lang="en-GB" sz="2000" dirty="0" smtClean="0">
                  <a:latin typeface="Trebuchet MS" panose="020B0603020202020204" pitchFamily="34" charset="0"/>
                </a:endParaRPr>
              </a:p>
              <a:p>
                <a:pPr marL="0" indent="0">
                  <a:buNone/>
                </a:pPr>
                <a:r>
                  <a:rPr lang="en-GB" sz="2000" dirty="0" smtClean="0">
                    <a:latin typeface="Trebuchet MS" panose="020B0603020202020204" pitchFamily="34" charset="0"/>
                  </a:rPr>
                  <a:t>This is Maya’s answer:  </a:t>
                </a:r>
                <a14:m>
                  <m:oMath xmlns:m="http://schemas.openxmlformats.org/officeDocument/2006/math">
                    <m:r>
                      <a:rPr lang="en-GB" sz="2000" b="0" i="1" smtClean="0">
                        <a:latin typeface="Cambria Math" panose="02040503050406030204" pitchFamily="18" charset="0"/>
                      </a:rPr>
                      <m:t>9</m:t>
                    </m:r>
                    <m:sSup>
                      <m:sSupPr>
                        <m:ctrlPr>
                          <a:rPr lang="en-GB" sz="2000" b="0" i="1" smtClean="0">
                            <a:latin typeface="Cambria Math"/>
                          </a:rPr>
                        </m:ctrlPr>
                      </m:sSupPr>
                      <m:e>
                        <m:r>
                          <a:rPr lang="en-GB" sz="2000" b="0" i="1" smtClean="0">
                            <a:latin typeface="Cambria Math" panose="02040503050406030204" pitchFamily="18" charset="0"/>
                          </a:rPr>
                          <m:t>𝑥</m:t>
                        </m:r>
                      </m:e>
                      <m:sup>
                        <m:r>
                          <a:rPr lang="en-GB" sz="2000" b="0" i="1" smtClean="0">
                            <a:latin typeface="Cambria Math" panose="02040503050406030204" pitchFamily="18" charset="0"/>
                          </a:rPr>
                          <m:t>2</m:t>
                        </m:r>
                      </m:sup>
                    </m:sSup>
                    <m:r>
                      <a:rPr lang="en-GB" sz="2000" i="1">
                        <a:latin typeface="Cambria Math" panose="02040503050406030204" pitchFamily="18" charset="0"/>
                        <a:ea typeface="Cambria Math" panose="02040503050406030204" pitchFamily="18" charset="0"/>
                      </a:rPr>
                      <m:t>÷</m:t>
                    </m:r>
                    <m:r>
                      <a:rPr lang="en-GB" sz="2000" b="0" i="1" smtClean="0">
                        <a:latin typeface="Cambria Math" panose="02040503050406030204" pitchFamily="18" charset="0"/>
                      </a:rPr>
                      <m:t>3</m:t>
                    </m:r>
                    <m:r>
                      <a:rPr lang="en-GB" sz="2000" b="0" i="1" smtClean="0">
                        <a:latin typeface="Cambria Math" panose="02040503050406030204" pitchFamily="18" charset="0"/>
                      </a:rPr>
                      <m:t>𝑥</m:t>
                    </m:r>
                    <m:r>
                      <a:rPr lang="en-GB" sz="2000" b="0" i="1" smtClean="0">
                        <a:latin typeface="Cambria Math" panose="02040503050406030204" pitchFamily="18" charset="0"/>
                      </a:rPr>
                      <m:t>=3</m:t>
                    </m:r>
                    <m:r>
                      <a:rPr lang="en-GB" sz="2000" b="0" i="1" smtClean="0">
                        <a:latin typeface="Cambria Math" panose="02040503050406030204" pitchFamily="18" charset="0"/>
                      </a:rPr>
                      <m:t>𝑥</m:t>
                    </m:r>
                  </m:oMath>
                </a14:m>
                <a:endParaRPr lang="en-GB" sz="2000" b="0" dirty="0" smtClean="0">
                  <a:latin typeface="Trebuchet MS" panose="020B0603020202020204" pitchFamily="34" charset="0"/>
                </a:endParaRPr>
              </a:p>
              <a:p>
                <a:pPr marL="0" indent="0">
                  <a:buNone/>
                </a:pPr>
                <a:endParaRPr lang="en-GB" sz="2000" dirty="0" smtClean="0">
                  <a:latin typeface="Trebuchet MS" panose="020B0603020202020204" pitchFamily="34" charset="0"/>
                </a:endParaRPr>
              </a:p>
              <a:p>
                <a:pPr marL="0" indent="0">
                  <a:buNone/>
                </a:pPr>
                <a:endParaRPr lang="en-GB" sz="2000" dirty="0">
                  <a:latin typeface="Trebuchet MS" panose="020B0603020202020204"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81000" y="1216076"/>
                <a:ext cx="8229600" cy="1676400"/>
              </a:xfrm>
              <a:blipFill rotWithShape="1">
                <a:blip r:embed="rId3"/>
                <a:stretch>
                  <a:fillRect l="-815"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2971800" y="2898338"/>
                <a:ext cx="2053575"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i="1" smtClean="0">
                          <a:latin typeface="Cambria Math" panose="02040503050406030204" pitchFamily="18" charset="0"/>
                        </a:rPr>
                        <m:t>−</m:t>
                      </m:r>
                      <m:sSup>
                        <m:sSupPr>
                          <m:ctrlPr>
                            <a:rPr lang="en-GB" sz="2000" b="0" i="1" smtClean="0">
                              <a:latin typeface="Cambria Math"/>
                            </a:rPr>
                          </m:ctrlPr>
                        </m:sSupPr>
                        <m:e>
                          <m:r>
                            <a:rPr lang="en-GB" sz="2000" b="0" i="1" smtClean="0">
                              <a:latin typeface="Cambria Math" panose="02040503050406030204" pitchFamily="18" charset="0"/>
                            </a:rPr>
                            <m:t>𝑦</m:t>
                          </m:r>
                        </m:e>
                        <m:sup>
                          <m:r>
                            <a:rPr lang="en-GB" sz="2000" b="0" i="1" smtClean="0">
                              <a:latin typeface="Cambria Math" panose="02040503050406030204" pitchFamily="18" charset="0"/>
                            </a:rPr>
                            <m:t>2</m:t>
                          </m:r>
                        </m:sup>
                      </m:sSup>
                      <m:r>
                        <a:rPr lang="en-GB" sz="2000" i="1">
                          <a:latin typeface="Cambria Math" panose="02040503050406030204" pitchFamily="18" charset="0"/>
                          <a:ea typeface="Cambria Math" panose="02040503050406030204" pitchFamily="18" charset="0"/>
                        </a:rPr>
                        <m:t>÷</m:t>
                      </m:r>
                      <m:r>
                        <a:rPr lang="en-GB" sz="2000" b="0" i="1" smtClean="0">
                          <a:latin typeface="Cambria Math" panose="02040503050406030204" pitchFamily="18" charset="0"/>
                        </a:rPr>
                        <m:t>−</m:t>
                      </m:r>
                      <m:r>
                        <a:rPr lang="en-GB" sz="2000" b="0" i="1" smtClean="0">
                          <a:latin typeface="Cambria Math" panose="02040503050406030204" pitchFamily="18" charset="0"/>
                        </a:rPr>
                        <m:t>𝑦</m:t>
                      </m:r>
                      <m:r>
                        <a:rPr lang="en-GB" sz="2000" i="1">
                          <a:latin typeface="Cambria Math" panose="02040503050406030204" pitchFamily="18" charset="0"/>
                        </a:rPr>
                        <m:t>=</m:t>
                      </m:r>
                      <m:r>
                        <a:rPr lang="en-GB" sz="2000" b="0" i="1" smtClean="0">
                          <a:latin typeface="Cambria Math" panose="02040503050406030204" pitchFamily="18" charset="0"/>
                        </a:rPr>
                        <m:t>+</m:t>
                      </m:r>
                      <m:r>
                        <a:rPr lang="en-GB" sz="2000" b="0" i="1" smtClean="0">
                          <a:latin typeface="Cambria Math" panose="02040503050406030204" pitchFamily="18" charset="0"/>
                        </a:rPr>
                        <m:t>𝑦</m:t>
                      </m:r>
                    </m:oMath>
                  </m:oMathPara>
                </a14:m>
                <a:endParaRPr lang="en-GB" sz="2000" dirty="0">
                  <a:latin typeface="Trebuchet MS" panose="020B0603020202020204" pitchFamily="34"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2971800" y="2898338"/>
                <a:ext cx="2053575" cy="400110"/>
              </a:xfrm>
              <a:prstGeom prst="rect">
                <a:avLst/>
              </a:prstGeom>
              <a:blipFill>
                <a:blip r:embed="rId4"/>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2819400" y="3517037"/>
                <a:ext cx="2545825" cy="7625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i="1" smtClean="0">
                          <a:latin typeface="Cambria Math" panose="02040503050406030204" pitchFamily="18" charset="0"/>
                          <a:ea typeface="Cambria Math" panose="02040503050406030204" pitchFamily="18" charset="0"/>
                        </a:rPr>
                        <m:t>∴</m:t>
                      </m:r>
                      <m:f>
                        <m:fPr>
                          <m:ctrlPr>
                            <a:rPr lang="en-GB" sz="2000" i="1" smtClean="0">
                              <a:latin typeface="Cambria Math"/>
                              <a:ea typeface="Cambria Math" panose="02040503050406030204" pitchFamily="18" charset="0"/>
                            </a:rPr>
                          </m:ctrlPr>
                        </m:fPr>
                        <m:num>
                          <m:r>
                            <a:rPr lang="en-GB" sz="2000" b="0" i="1" smtClean="0">
                              <a:latin typeface="Cambria Math" panose="02040503050406030204" pitchFamily="18" charset="0"/>
                              <a:ea typeface="Cambria Math" panose="02040503050406030204" pitchFamily="18" charset="0"/>
                            </a:rPr>
                            <m:t>9</m:t>
                          </m:r>
                          <m:sSup>
                            <m:sSupPr>
                              <m:ctrlPr>
                                <a:rPr lang="en-GB" sz="2000" b="0" i="1" smtClean="0">
                                  <a:latin typeface="Cambria Math"/>
                                  <a:ea typeface="Cambria Math" panose="02040503050406030204" pitchFamily="18" charset="0"/>
                                </a:rPr>
                              </m:ctrlPr>
                            </m:sSupPr>
                            <m:e>
                              <m:r>
                                <a:rPr lang="en-GB" sz="2000" b="0" i="1" smtClean="0">
                                  <a:latin typeface="Cambria Math" panose="02040503050406030204" pitchFamily="18" charset="0"/>
                                  <a:ea typeface="Cambria Math" panose="02040503050406030204" pitchFamily="18" charset="0"/>
                                </a:rPr>
                                <m:t>𝑥</m:t>
                              </m:r>
                            </m:e>
                            <m:sup>
                              <m:r>
                                <a:rPr lang="en-GB" sz="2000" b="0" i="1" smtClean="0">
                                  <a:latin typeface="Cambria Math" panose="02040503050406030204" pitchFamily="18" charset="0"/>
                                  <a:ea typeface="Cambria Math" panose="02040503050406030204" pitchFamily="18" charset="0"/>
                                </a:rPr>
                                <m:t>2</m:t>
                              </m:r>
                            </m:sup>
                          </m:sSup>
                          <m:r>
                            <a:rPr lang="en-GB" sz="2000" b="0" i="1" smtClean="0">
                              <a:latin typeface="Cambria Math" panose="02040503050406030204" pitchFamily="18" charset="0"/>
                              <a:ea typeface="Cambria Math" panose="02040503050406030204" pitchFamily="18" charset="0"/>
                            </a:rPr>
                            <m:t>−</m:t>
                          </m:r>
                          <m:sSup>
                            <m:sSupPr>
                              <m:ctrlPr>
                                <a:rPr lang="en-GB" sz="2000" b="0" i="1" smtClean="0">
                                  <a:latin typeface="Cambria Math"/>
                                  <a:ea typeface="Cambria Math" panose="02040503050406030204" pitchFamily="18" charset="0"/>
                                </a:rPr>
                              </m:ctrlPr>
                            </m:sSupPr>
                            <m:e>
                              <m:r>
                                <a:rPr lang="en-GB" sz="2000" b="0" i="1" smtClean="0">
                                  <a:latin typeface="Cambria Math" panose="02040503050406030204" pitchFamily="18" charset="0"/>
                                  <a:ea typeface="Cambria Math" panose="02040503050406030204" pitchFamily="18" charset="0"/>
                                </a:rPr>
                                <m:t>𝑦</m:t>
                              </m:r>
                            </m:e>
                            <m:sup>
                              <m:r>
                                <a:rPr lang="en-GB" sz="2000" b="0" i="1" smtClean="0">
                                  <a:latin typeface="Cambria Math" panose="02040503050406030204" pitchFamily="18" charset="0"/>
                                  <a:ea typeface="Cambria Math" panose="02040503050406030204" pitchFamily="18" charset="0"/>
                                </a:rPr>
                                <m:t>2</m:t>
                              </m:r>
                            </m:sup>
                          </m:sSup>
                        </m:num>
                        <m:den>
                          <m:r>
                            <a:rPr lang="en-GB" sz="2000" b="0" i="1" smtClean="0">
                              <a:latin typeface="Cambria Math" panose="02040503050406030204" pitchFamily="18" charset="0"/>
                              <a:ea typeface="Cambria Math" panose="02040503050406030204" pitchFamily="18" charset="0"/>
                            </a:rPr>
                            <m:t>3</m:t>
                          </m:r>
                          <m:r>
                            <a:rPr lang="en-GB" sz="2000" b="0" i="1" smtClean="0">
                              <a:latin typeface="Cambria Math" panose="02040503050406030204" pitchFamily="18" charset="0"/>
                              <a:ea typeface="Cambria Math" panose="02040503050406030204" pitchFamily="18" charset="0"/>
                            </a:rPr>
                            <m:t>𝑥</m:t>
                          </m:r>
                          <m:r>
                            <a:rPr lang="en-GB" sz="2000" b="0" i="1" smtClean="0">
                              <a:latin typeface="Cambria Math" panose="02040503050406030204" pitchFamily="18" charset="0"/>
                              <a:ea typeface="Cambria Math" panose="02040503050406030204" pitchFamily="18" charset="0"/>
                            </a:rPr>
                            <m:t>−</m:t>
                          </m:r>
                          <m:r>
                            <a:rPr lang="en-GB" sz="2000" b="0" i="1" smtClean="0">
                              <a:latin typeface="Cambria Math" panose="02040503050406030204" pitchFamily="18" charset="0"/>
                              <a:ea typeface="Cambria Math" panose="02040503050406030204" pitchFamily="18" charset="0"/>
                            </a:rPr>
                            <m:t>𝑦</m:t>
                          </m:r>
                        </m:den>
                      </m:f>
                      <m:r>
                        <a:rPr lang="en-GB" sz="2000" b="0" i="1" smtClean="0">
                          <a:latin typeface="Cambria Math" panose="02040503050406030204" pitchFamily="18" charset="0"/>
                          <a:ea typeface="Cambria Math" panose="02040503050406030204" pitchFamily="18" charset="0"/>
                        </a:rPr>
                        <m:t>=</m:t>
                      </m:r>
                      <m:r>
                        <a:rPr lang="en-GB" sz="2000" i="1">
                          <a:latin typeface="Cambria Math" panose="02040503050406030204" pitchFamily="18" charset="0"/>
                        </a:rPr>
                        <m:t>3</m:t>
                      </m:r>
                      <m:r>
                        <a:rPr lang="en-GB" sz="2000" i="1">
                          <a:latin typeface="Cambria Math" panose="02040503050406030204" pitchFamily="18" charset="0"/>
                        </a:rPr>
                        <m:t>𝑥</m:t>
                      </m:r>
                      <m:r>
                        <a:rPr lang="en-GB" sz="2000" b="0" i="1" smtClean="0">
                          <a:latin typeface="Cambria Math" panose="02040503050406030204" pitchFamily="18" charset="0"/>
                        </a:rPr>
                        <m:t>+</m:t>
                      </m:r>
                      <m:r>
                        <a:rPr lang="en-GB" sz="2000" b="0" i="1" smtClean="0">
                          <a:latin typeface="Cambria Math" panose="02040503050406030204" pitchFamily="18" charset="0"/>
                        </a:rPr>
                        <m:t>𝑦</m:t>
                      </m:r>
                    </m:oMath>
                  </m:oMathPara>
                </a14:m>
                <a:endParaRPr lang="en-GB" sz="2000" dirty="0">
                  <a:latin typeface="Trebuchet MS" panose="020B0603020202020204" pitchFamily="34"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2819400" y="3517037"/>
                <a:ext cx="2545825" cy="762516"/>
              </a:xfrm>
              <a:prstGeom prst="rect">
                <a:avLst/>
              </a:prstGeom>
              <a:blipFill>
                <a:blip r:embed="rId5"/>
                <a:stretch>
                  <a:fillRect/>
                </a:stretch>
              </a:blipFill>
            </p:spPr>
            <p:txBody>
              <a:bodyPr/>
              <a:lstStyle/>
              <a:p>
                <a:r>
                  <a:rPr lang="en-GB">
                    <a:noFill/>
                  </a:rPr>
                  <a:t> </a:t>
                </a:r>
              </a:p>
            </p:txBody>
          </p:sp>
        </mc:Fallback>
      </mc:AlternateContent>
      <p:sp>
        <p:nvSpPr>
          <p:cNvPr id="12" name="TextBox 11"/>
          <p:cNvSpPr txBox="1"/>
          <p:nvPr/>
        </p:nvSpPr>
        <p:spPr>
          <a:xfrm>
            <a:off x="228600" y="4944070"/>
            <a:ext cx="8382000" cy="923330"/>
          </a:xfrm>
          <a:prstGeom prst="rect">
            <a:avLst/>
          </a:prstGeom>
          <a:noFill/>
        </p:spPr>
        <p:txBody>
          <a:bodyPr wrap="square" rtlCol="0">
            <a:spAutoFit/>
          </a:bodyPr>
          <a:lstStyle/>
          <a:p>
            <a:r>
              <a:rPr lang="en-GB" dirty="0" smtClean="0">
                <a:latin typeface="Trebuchet MS" panose="020B0603020202020204" pitchFamily="34" charset="0"/>
              </a:rPr>
              <a:t>When the teacher read out the answer, Maya ticked her answer as correct. </a:t>
            </a:r>
          </a:p>
          <a:p>
            <a:endParaRPr lang="en-GB" dirty="0">
              <a:latin typeface="Trebuchet MS" panose="020B0603020202020204" pitchFamily="34" charset="0"/>
            </a:endParaRPr>
          </a:p>
          <a:p>
            <a:r>
              <a:rPr lang="en-GB" dirty="0" smtClean="0">
                <a:latin typeface="Trebuchet MS" panose="020B0603020202020204" pitchFamily="34" charset="0"/>
              </a:rPr>
              <a:t>Was she right to do so? If not, explain her mistakes</a:t>
            </a:r>
            <a:endParaRPr lang="en-GB"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10900072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143000"/>
          </a:xfrm>
        </p:spPr>
        <p:txBody>
          <a:bodyPr/>
          <a:lstStyle/>
          <a:p>
            <a:r>
              <a:rPr lang="en-GB" dirty="0" smtClean="0">
                <a:latin typeface="+mn-lt"/>
              </a:rPr>
              <a:t>To finish …</a:t>
            </a:r>
            <a:endParaRPr lang="en-GB" dirty="0">
              <a:latin typeface="+mn-lt"/>
            </a:endParaRPr>
          </a:p>
        </p:txBody>
      </p:sp>
      <p:sp>
        <p:nvSpPr>
          <p:cNvPr id="3" name="Content Placeholder 2"/>
          <p:cNvSpPr>
            <a:spLocks noGrp="1"/>
          </p:cNvSpPr>
          <p:nvPr>
            <p:ph idx="1"/>
          </p:nvPr>
        </p:nvSpPr>
        <p:spPr>
          <a:xfrm>
            <a:off x="0" y="1600200"/>
            <a:ext cx="9144000" cy="4525963"/>
          </a:xfrm>
        </p:spPr>
        <p:txBody>
          <a:bodyPr/>
          <a:lstStyle/>
          <a:p>
            <a:pPr marL="0" indent="0" algn="ctr">
              <a:buNone/>
            </a:pPr>
            <a:r>
              <a:rPr lang="en-GB" dirty="0" smtClean="0"/>
              <a:t>The four rules of fractions – what are they?</a:t>
            </a:r>
          </a:p>
          <a:p>
            <a:pPr marL="0" indent="0" algn="ctr">
              <a:buNone/>
            </a:pPr>
            <a:endParaRPr lang="en-GB" dirty="0"/>
          </a:p>
          <a:p>
            <a:pPr marL="0" indent="0" algn="ctr">
              <a:buNone/>
            </a:pPr>
            <a:r>
              <a:rPr lang="en-GB" dirty="0" smtClean="0">
                <a:solidFill>
                  <a:srgbClr val="C00000"/>
                </a:solidFill>
              </a:rPr>
              <a:t>Discuss</a:t>
            </a:r>
          </a:p>
          <a:p>
            <a:pPr marL="0" indent="0" algn="ctr">
              <a:buNone/>
            </a:pPr>
            <a:endParaRPr lang="en-GB" dirty="0"/>
          </a:p>
          <a:p>
            <a:pPr marL="0" indent="0" algn="ctr">
              <a:buNone/>
            </a:pPr>
            <a:endParaRPr lang="en-GB" dirty="0" smtClean="0"/>
          </a:p>
        </p:txBody>
      </p:sp>
    </p:spTree>
    <p:custDataLst>
      <p:tags r:id="rId1"/>
    </p:custDataLst>
    <p:extLst>
      <p:ext uri="{BB962C8B-B14F-4D97-AF65-F5344CB8AC3E}">
        <p14:creationId xmlns:p14="http://schemas.microsoft.com/office/powerpoint/2010/main" val="41594956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5774"/>
            <a:ext cx="8229600" cy="1143000"/>
          </a:xfrm>
        </p:spPr>
        <p:txBody>
          <a:bodyPr/>
          <a:lstStyle/>
          <a:p>
            <a:pPr algn="l"/>
            <a:r>
              <a:rPr lang="en-GB" dirty="0" smtClean="0">
                <a:latin typeface="Trebuchet MS" panose="020B0603020202020204" pitchFamily="34" charset="0"/>
              </a:rPr>
              <a:t>Exit ticket</a:t>
            </a:r>
            <a:endParaRPr lang="en-GB" dirty="0">
              <a:latin typeface="Trebuchet MS" panose="020B0603020202020204" pitchFamily="34"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49363"/>
                <a:ext cx="2362200" cy="838200"/>
              </a:xfrm>
            </p:spPr>
            <p:txBody>
              <a:bodyPr/>
              <a:lstStyle/>
              <a:p>
                <a:pPr marL="0" indent="0">
                  <a:buNone/>
                </a:pPr>
                <a:r>
                  <a:rPr lang="en-GB" dirty="0" smtClean="0">
                    <a:latin typeface="Trebuchet MS" panose="020B0603020202020204" pitchFamily="34" charset="0"/>
                  </a:rPr>
                  <a:t>1) </a:t>
                </a:r>
                <a14:m>
                  <m:oMath xmlns:m="http://schemas.openxmlformats.org/officeDocument/2006/math">
                    <m:f>
                      <m:fPr>
                        <m:ctrlPr>
                          <a:rPr lang="en-GB" i="1" smtClean="0">
                            <a:latin typeface="Cambria Math"/>
                          </a:rPr>
                        </m:ctrlPr>
                      </m:fPr>
                      <m:num>
                        <m:r>
                          <a:rPr lang="en-GB" b="0" i="1" smtClean="0">
                            <a:latin typeface="Cambria Math" panose="02040503050406030204" pitchFamily="18" charset="0"/>
                          </a:rPr>
                          <m:t>4</m:t>
                        </m:r>
                      </m:num>
                      <m:den>
                        <m:r>
                          <a:rPr lang="en-GB" b="0" i="1" smtClean="0">
                            <a:latin typeface="Cambria Math" panose="02040503050406030204" pitchFamily="18" charset="0"/>
                          </a:rPr>
                          <m:t>5</m:t>
                        </m:r>
                      </m:den>
                    </m:f>
                    <m:r>
                      <a:rPr lang="en-GB" i="1" smtClean="0">
                        <a:latin typeface="Cambria Math" panose="02040503050406030204" pitchFamily="18" charset="0"/>
                        <a:ea typeface="Cambria Math" panose="02040503050406030204" pitchFamily="18" charset="0"/>
                      </a:rPr>
                      <m:t>×</m:t>
                    </m:r>
                    <m:f>
                      <m:fPr>
                        <m:ctrlPr>
                          <a:rPr lang="en-GB" i="1" smtClean="0">
                            <a:latin typeface="Cambria Math"/>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6</m:t>
                        </m:r>
                      </m:num>
                      <m:den>
                        <m:r>
                          <a:rPr lang="en-GB" b="0" i="1" smtClean="0">
                            <a:latin typeface="Cambria Math" panose="02040503050406030204" pitchFamily="18" charset="0"/>
                            <a:ea typeface="Cambria Math" panose="02040503050406030204" pitchFamily="18" charset="0"/>
                          </a:rPr>
                          <m:t>7</m:t>
                        </m:r>
                      </m:den>
                    </m:f>
                    <m:r>
                      <a:rPr lang="en-GB" b="0" i="1" smtClean="0">
                        <a:latin typeface="Cambria Math" panose="02040503050406030204" pitchFamily="18" charset="0"/>
                        <a:ea typeface="Cambria Math" panose="02040503050406030204" pitchFamily="18" charset="0"/>
                      </a:rPr>
                      <m:t>=</m:t>
                    </m:r>
                  </m:oMath>
                </a14:m>
                <a:endParaRPr lang="en-GB" dirty="0">
                  <a:latin typeface="Trebuchet MS" panose="020B0603020202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49363"/>
                <a:ext cx="2362200" cy="838200"/>
              </a:xfrm>
              <a:blipFill>
                <a:blip r:embed="rId4"/>
                <a:stretch>
                  <a:fillRect l="-6443" b="-438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Content Placeholder 2"/>
              <p:cNvSpPr txBox="1">
                <a:spLocks/>
              </p:cNvSpPr>
              <p:nvPr/>
            </p:nvSpPr>
            <p:spPr bwMode="auto">
              <a:xfrm>
                <a:off x="4953000" y="1263605"/>
                <a:ext cx="2133600" cy="838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GB" kern="0" dirty="0" smtClean="0">
                    <a:latin typeface="Trebuchet MS" panose="020B0603020202020204" pitchFamily="34" charset="0"/>
                  </a:rPr>
                  <a:t>2) </a:t>
                </a:r>
                <a14:m>
                  <m:oMath xmlns:m="http://schemas.openxmlformats.org/officeDocument/2006/math">
                    <m:f>
                      <m:fPr>
                        <m:ctrlPr>
                          <a:rPr lang="en-GB" i="1" kern="0" smtClean="0">
                            <a:latin typeface="Cambria Math"/>
                          </a:rPr>
                        </m:ctrlPr>
                      </m:fPr>
                      <m:num>
                        <m:r>
                          <a:rPr lang="en-GB" b="0" i="1" kern="0" smtClean="0">
                            <a:latin typeface="Cambria Math" panose="02040503050406030204" pitchFamily="18" charset="0"/>
                          </a:rPr>
                          <m:t>2</m:t>
                        </m:r>
                      </m:num>
                      <m:den>
                        <m:r>
                          <a:rPr lang="en-GB" i="1" kern="0" smtClean="0">
                            <a:latin typeface="Cambria Math" panose="02040503050406030204" pitchFamily="18" charset="0"/>
                          </a:rPr>
                          <m:t>5</m:t>
                        </m:r>
                      </m:den>
                    </m:f>
                    <m:r>
                      <a:rPr lang="en-GB" i="1" kern="0" smtClean="0">
                        <a:latin typeface="Cambria Math" panose="02040503050406030204" pitchFamily="18" charset="0"/>
                        <a:ea typeface="Cambria Math" panose="02040503050406030204" pitchFamily="18" charset="0"/>
                      </a:rPr>
                      <m:t>÷</m:t>
                    </m:r>
                    <m:f>
                      <m:fPr>
                        <m:ctrlPr>
                          <a:rPr lang="en-GB" i="1" kern="0" smtClean="0">
                            <a:latin typeface="Cambria Math"/>
                            <a:ea typeface="Cambria Math" panose="02040503050406030204" pitchFamily="18" charset="0"/>
                          </a:rPr>
                        </m:ctrlPr>
                      </m:fPr>
                      <m:num>
                        <m:r>
                          <a:rPr lang="en-GB" b="0" i="1" kern="0" smtClean="0">
                            <a:latin typeface="Cambria Math" panose="02040503050406030204" pitchFamily="18" charset="0"/>
                            <a:ea typeface="Cambria Math" panose="02040503050406030204" pitchFamily="18" charset="0"/>
                          </a:rPr>
                          <m:t>5</m:t>
                        </m:r>
                      </m:num>
                      <m:den>
                        <m:r>
                          <a:rPr lang="en-GB" b="0" i="1" kern="0" smtClean="0">
                            <a:latin typeface="Cambria Math" panose="02040503050406030204" pitchFamily="18" charset="0"/>
                            <a:ea typeface="Cambria Math" panose="02040503050406030204" pitchFamily="18" charset="0"/>
                          </a:rPr>
                          <m:t>9</m:t>
                        </m:r>
                      </m:den>
                    </m:f>
                    <m:r>
                      <a:rPr lang="en-GB" b="0" i="1" kern="0" smtClean="0">
                        <a:latin typeface="Cambria Math" panose="02040503050406030204" pitchFamily="18" charset="0"/>
                        <a:ea typeface="Cambria Math" panose="02040503050406030204" pitchFamily="18" charset="0"/>
                      </a:rPr>
                      <m:t>=</m:t>
                    </m:r>
                  </m:oMath>
                </a14:m>
                <a:endParaRPr lang="en-GB" kern="0" dirty="0">
                  <a:latin typeface="Trebuchet MS" panose="020B0603020202020204" pitchFamily="34" charset="0"/>
                </a:endParaRPr>
              </a:p>
            </p:txBody>
          </p:sp>
        </mc:Choice>
        <mc:Fallback xmlns="">
          <p:sp>
            <p:nvSpPr>
              <p:cNvPr id="4" name="Content Placeholder 2"/>
              <p:cNvSpPr txBox="1">
                <a:spLocks noRot="1" noChangeAspect="1" noMove="1" noResize="1" noEditPoints="1" noAdjustHandles="1" noChangeArrowheads="1" noChangeShapeType="1" noTextEdit="1"/>
              </p:cNvSpPr>
              <p:nvPr/>
            </p:nvSpPr>
            <p:spPr bwMode="auto">
              <a:xfrm>
                <a:off x="4953000" y="1263605"/>
                <a:ext cx="2133600" cy="838200"/>
              </a:xfrm>
              <a:prstGeom prst="rect">
                <a:avLst/>
              </a:prstGeom>
              <a:blipFill>
                <a:blip r:embed="rId5"/>
                <a:stretch>
                  <a:fillRect l="-7429" b="-434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Content Placeholder 2"/>
              <p:cNvSpPr txBox="1">
                <a:spLocks/>
              </p:cNvSpPr>
              <p:nvPr/>
            </p:nvSpPr>
            <p:spPr bwMode="auto">
              <a:xfrm>
                <a:off x="442415" y="3611562"/>
                <a:ext cx="2133600" cy="838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GB" kern="0" dirty="0" smtClean="0">
                    <a:latin typeface="Trebuchet MS" panose="020B0603020202020204" pitchFamily="34" charset="0"/>
                  </a:rPr>
                  <a:t>3) </a:t>
                </a:r>
                <a14:m>
                  <m:oMath xmlns:m="http://schemas.openxmlformats.org/officeDocument/2006/math">
                    <m:f>
                      <m:fPr>
                        <m:ctrlPr>
                          <a:rPr lang="en-GB" i="1" kern="0" smtClean="0">
                            <a:latin typeface="Cambria Math"/>
                          </a:rPr>
                        </m:ctrlPr>
                      </m:fPr>
                      <m:num>
                        <m:r>
                          <a:rPr lang="en-GB" b="0" i="1" kern="0" smtClean="0">
                            <a:latin typeface="Cambria Math" panose="02040503050406030204" pitchFamily="18" charset="0"/>
                          </a:rPr>
                          <m:t>7</m:t>
                        </m:r>
                      </m:num>
                      <m:den>
                        <m:r>
                          <a:rPr lang="en-GB" b="0" i="1" kern="0" smtClean="0">
                            <a:latin typeface="Cambria Math" panose="02040503050406030204" pitchFamily="18" charset="0"/>
                          </a:rPr>
                          <m:t>5</m:t>
                        </m:r>
                      </m:den>
                    </m:f>
                    <m:r>
                      <a:rPr lang="en-GB" b="0" i="1" kern="0" smtClean="0">
                        <a:latin typeface="Cambria Math" panose="02040503050406030204" pitchFamily="18" charset="0"/>
                        <a:ea typeface="Cambria Math" panose="02040503050406030204" pitchFamily="18" charset="0"/>
                      </a:rPr>
                      <m:t>+</m:t>
                    </m:r>
                    <m:f>
                      <m:fPr>
                        <m:ctrlPr>
                          <a:rPr lang="en-GB" i="1" kern="0" smtClean="0">
                            <a:latin typeface="Cambria Math"/>
                            <a:ea typeface="Cambria Math" panose="02040503050406030204" pitchFamily="18" charset="0"/>
                          </a:rPr>
                        </m:ctrlPr>
                      </m:fPr>
                      <m:num>
                        <m:r>
                          <a:rPr lang="en-GB" b="0" i="1" kern="0" smtClean="0">
                            <a:latin typeface="Cambria Math" panose="02040503050406030204" pitchFamily="18" charset="0"/>
                            <a:ea typeface="Cambria Math" panose="02040503050406030204" pitchFamily="18" charset="0"/>
                          </a:rPr>
                          <m:t>3</m:t>
                        </m:r>
                      </m:num>
                      <m:den>
                        <m:r>
                          <a:rPr lang="en-GB" b="0" i="1" kern="0" smtClean="0">
                            <a:latin typeface="Cambria Math" panose="02040503050406030204" pitchFamily="18" charset="0"/>
                            <a:ea typeface="Cambria Math" panose="02040503050406030204" pitchFamily="18" charset="0"/>
                          </a:rPr>
                          <m:t>7</m:t>
                        </m:r>
                      </m:den>
                    </m:f>
                    <m:r>
                      <a:rPr lang="en-GB" b="0" i="1" kern="0" smtClean="0">
                        <a:latin typeface="Cambria Math" panose="02040503050406030204" pitchFamily="18" charset="0"/>
                        <a:ea typeface="Cambria Math" panose="02040503050406030204" pitchFamily="18" charset="0"/>
                      </a:rPr>
                      <m:t>=</m:t>
                    </m:r>
                  </m:oMath>
                </a14:m>
                <a:endParaRPr lang="en-GB" kern="0" dirty="0">
                  <a:latin typeface="Trebuchet MS" panose="020B0603020202020204" pitchFamily="34" charset="0"/>
                </a:endParaRPr>
              </a:p>
            </p:txBody>
          </p:sp>
        </mc:Choice>
        <mc:Fallback xmlns="">
          <p:sp>
            <p:nvSpPr>
              <p:cNvPr id="5" name="Content Placeholder 2"/>
              <p:cNvSpPr txBox="1">
                <a:spLocks noRot="1" noChangeAspect="1" noMove="1" noResize="1" noEditPoints="1" noAdjustHandles="1" noChangeArrowheads="1" noChangeShapeType="1" noTextEdit="1"/>
              </p:cNvSpPr>
              <p:nvPr/>
            </p:nvSpPr>
            <p:spPr bwMode="auto">
              <a:xfrm>
                <a:off x="442415" y="3611562"/>
                <a:ext cx="2133600" cy="838200"/>
              </a:xfrm>
              <a:prstGeom prst="rect">
                <a:avLst/>
              </a:prstGeom>
              <a:blipFill>
                <a:blip r:embed="rId6"/>
                <a:stretch>
                  <a:fillRect l="-7429" b="-362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Content Placeholder 2"/>
              <p:cNvSpPr txBox="1">
                <a:spLocks/>
              </p:cNvSpPr>
              <p:nvPr/>
            </p:nvSpPr>
            <p:spPr bwMode="auto">
              <a:xfrm>
                <a:off x="4953000" y="3611562"/>
                <a:ext cx="2133600" cy="838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GB" kern="0" dirty="0" smtClean="0">
                    <a:latin typeface="Trebuchet MS" panose="020B0603020202020204" pitchFamily="34" charset="0"/>
                  </a:rPr>
                  <a:t>4) </a:t>
                </a:r>
                <a14:m>
                  <m:oMath xmlns:m="http://schemas.openxmlformats.org/officeDocument/2006/math">
                    <m:f>
                      <m:fPr>
                        <m:ctrlPr>
                          <a:rPr lang="en-GB" i="1" kern="0" smtClean="0">
                            <a:latin typeface="Cambria Math"/>
                          </a:rPr>
                        </m:ctrlPr>
                      </m:fPr>
                      <m:num>
                        <m:r>
                          <a:rPr lang="en-GB" b="0" i="1" kern="0" smtClean="0">
                            <a:latin typeface="Cambria Math" panose="02040503050406030204" pitchFamily="18" charset="0"/>
                          </a:rPr>
                          <m:t>2</m:t>
                        </m:r>
                      </m:num>
                      <m:den>
                        <m:r>
                          <a:rPr lang="en-GB" b="0" i="1" kern="0" smtClean="0">
                            <a:latin typeface="Cambria Math" panose="02040503050406030204" pitchFamily="18" charset="0"/>
                          </a:rPr>
                          <m:t>3</m:t>
                        </m:r>
                      </m:den>
                    </m:f>
                    <m:r>
                      <a:rPr lang="en-GB" b="0" i="1" kern="0" smtClean="0">
                        <a:latin typeface="Cambria Math" panose="02040503050406030204" pitchFamily="18" charset="0"/>
                        <a:ea typeface="Cambria Math" panose="02040503050406030204" pitchFamily="18" charset="0"/>
                      </a:rPr>
                      <m:t>−</m:t>
                    </m:r>
                    <m:f>
                      <m:fPr>
                        <m:ctrlPr>
                          <a:rPr lang="en-GB" i="1" kern="0" smtClean="0">
                            <a:latin typeface="Cambria Math"/>
                            <a:ea typeface="Cambria Math" panose="02040503050406030204" pitchFamily="18" charset="0"/>
                          </a:rPr>
                        </m:ctrlPr>
                      </m:fPr>
                      <m:num>
                        <m:r>
                          <a:rPr lang="en-GB" b="0" i="1" kern="0" smtClean="0">
                            <a:latin typeface="Cambria Math" panose="02040503050406030204" pitchFamily="18" charset="0"/>
                            <a:ea typeface="Cambria Math" panose="02040503050406030204" pitchFamily="18" charset="0"/>
                          </a:rPr>
                          <m:t>5</m:t>
                        </m:r>
                      </m:num>
                      <m:den>
                        <m:r>
                          <a:rPr lang="en-GB" b="0" i="1" kern="0" smtClean="0">
                            <a:latin typeface="Cambria Math" panose="02040503050406030204" pitchFamily="18" charset="0"/>
                            <a:ea typeface="Cambria Math" panose="02040503050406030204" pitchFamily="18" charset="0"/>
                          </a:rPr>
                          <m:t>9</m:t>
                        </m:r>
                      </m:den>
                    </m:f>
                    <m:r>
                      <a:rPr lang="en-GB" b="0" i="1" kern="0" smtClean="0">
                        <a:latin typeface="Cambria Math" panose="02040503050406030204" pitchFamily="18" charset="0"/>
                        <a:ea typeface="Cambria Math" panose="02040503050406030204" pitchFamily="18" charset="0"/>
                      </a:rPr>
                      <m:t>=</m:t>
                    </m:r>
                  </m:oMath>
                </a14:m>
                <a:endParaRPr lang="en-GB" kern="0" dirty="0">
                  <a:latin typeface="Trebuchet MS" panose="020B0603020202020204" pitchFamily="34" charset="0"/>
                </a:endParaRPr>
              </a:p>
            </p:txBody>
          </p:sp>
        </mc:Choice>
        <mc:Fallback xmlns="">
          <p:sp>
            <p:nvSpPr>
              <p:cNvPr id="6" name="Content Placeholder 2"/>
              <p:cNvSpPr txBox="1">
                <a:spLocks noRot="1" noChangeAspect="1" noMove="1" noResize="1" noEditPoints="1" noAdjustHandles="1" noChangeArrowheads="1" noChangeShapeType="1" noTextEdit="1"/>
              </p:cNvSpPr>
              <p:nvPr/>
            </p:nvSpPr>
            <p:spPr bwMode="auto">
              <a:xfrm>
                <a:off x="4953000" y="3611562"/>
                <a:ext cx="2133600" cy="838200"/>
              </a:xfrm>
              <a:prstGeom prst="rect">
                <a:avLst/>
              </a:prstGeom>
              <a:blipFill>
                <a:blip r:embed="rId7"/>
                <a:stretch>
                  <a:fillRect l="-7429" b="-434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7" name="TextBox 6"/>
          <p:cNvSpPr txBox="1"/>
          <p:nvPr/>
        </p:nvSpPr>
        <p:spPr>
          <a:xfrm>
            <a:off x="168322" y="5181600"/>
            <a:ext cx="6934200" cy="369332"/>
          </a:xfrm>
          <a:prstGeom prst="rect">
            <a:avLst/>
          </a:prstGeom>
          <a:noFill/>
        </p:spPr>
        <p:txBody>
          <a:bodyPr wrap="square" rtlCol="0">
            <a:spAutoFit/>
          </a:bodyPr>
          <a:lstStyle/>
          <a:p>
            <a:r>
              <a:rPr lang="en-GB" dirty="0" smtClean="0">
                <a:latin typeface="Trebuchet MS" panose="020B0603020202020204" pitchFamily="34" charset="0"/>
              </a:rPr>
              <a:t>Rate your confidence on the four rules of fractions:</a:t>
            </a:r>
            <a:endParaRPr lang="en-GB" dirty="0">
              <a:latin typeface="Trebuchet MS" panose="020B0603020202020204" pitchFamily="34" charset="0"/>
            </a:endParaRPr>
          </a:p>
        </p:txBody>
      </p:sp>
      <p:sp>
        <p:nvSpPr>
          <p:cNvPr id="8" name="Title 1"/>
          <p:cNvSpPr txBox="1">
            <a:spLocks/>
          </p:cNvSpPr>
          <p:nvPr/>
        </p:nvSpPr>
        <p:spPr bwMode="auto">
          <a:xfrm>
            <a:off x="3352800" y="97159"/>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GB" sz="2800" kern="0" dirty="0" smtClean="0">
                <a:latin typeface="Trebuchet MS" panose="020B0603020202020204" pitchFamily="34" charset="0"/>
              </a:rPr>
              <a:t>Name: _________</a:t>
            </a:r>
            <a:endParaRPr lang="en-GB" sz="2800" kern="0" dirty="0">
              <a:latin typeface="Trebuchet MS" panose="020B0603020202020204" pitchFamily="34" charset="0"/>
            </a:endParaRPr>
          </a:p>
        </p:txBody>
      </p:sp>
      <p:pic>
        <p:nvPicPr>
          <p:cNvPr id="1030" name="Picture 6" descr="Image result for smiley face black and whit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6586" y="5082649"/>
            <a:ext cx="528955" cy="52895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unsure smiley face black and whit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98219" y="5029200"/>
            <a:ext cx="620683" cy="62068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sad face black and whit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00873" y="5061675"/>
            <a:ext cx="544649" cy="54464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407252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1_Default Design">
  <a:themeElements>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1252</TotalTime>
  <Words>1342</Words>
  <Application>Microsoft Office PowerPoint</Application>
  <PresentationFormat>On-screen Show (4:3)</PresentationFormat>
  <Paragraphs>141</Paragraphs>
  <Slides>17</Slides>
  <Notes>6</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1_Default Design</vt:lpstr>
      <vt:lpstr>On your whiteboards …</vt:lpstr>
      <vt:lpstr>How is the following more difficult to simplify than last lesson?</vt:lpstr>
      <vt:lpstr>Decide which factorising method to use for the numerator and denominator</vt:lpstr>
      <vt:lpstr>Decide which factorising method to use for the numerator and denominator</vt:lpstr>
      <vt:lpstr>Decide which factorising method to use for the numerator and denominator</vt:lpstr>
      <vt:lpstr>Decide which factorising method to use for the numerator and denominator</vt:lpstr>
      <vt:lpstr>Decide which factorising method to use for the numerator and denominator</vt:lpstr>
      <vt:lpstr>PowerPoint Presentation</vt:lpstr>
      <vt:lpstr>PowerPoint Presentation</vt:lpstr>
      <vt:lpstr>PowerPoint Presentation</vt:lpstr>
      <vt:lpstr>PowerPoint Presentation</vt:lpstr>
      <vt:lpstr>PowerPoint Presentation</vt:lpstr>
      <vt:lpstr>In pairs …</vt:lpstr>
      <vt:lpstr>PowerPoint Presentation</vt:lpstr>
      <vt:lpstr>Challenge Problem</vt:lpstr>
      <vt:lpstr>To finish …</vt:lpstr>
      <vt:lpstr>Exit ticket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Warden, M</cp:lastModifiedBy>
  <cp:revision>132</cp:revision>
  <cp:lastPrinted>1601-01-01T00:00:00Z</cp:lastPrinted>
  <dcterms:created xsi:type="dcterms:W3CDTF">1601-01-01T00:00:00Z</dcterms:created>
  <dcterms:modified xsi:type="dcterms:W3CDTF">2017-09-19T19:49:25Z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