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61" r:id="rId3"/>
    <p:sldId id="273" r:id="rId4"/>
    <p:sldId id="279" r:id="rId5"/>
    <p:sldId id="281" r:id="rId6"/>
    <p:sldId id="280" r:id="rId7"/>
    <p:sldId id="258" r:id="rId8"/>
    <p:sldId id="260" r:id="rId9"/>
    <p:sldId id="259" r:id="rId10"/>
    <p:sldId id="266" r:id="rId11"/>
    <p:sldId id="265" r:id="rId12"/>
    <p:sldId id="264" r:id="rId13"/>
    <p:sldId id="268" r:id="rId14"/>
    <p:sldId id="267" r:id="rId15"/>
    <p:sldId id="262" r:id="rId16"/>
    <p:sldId id="275" r:id="rId17"/>
    <p:sldId id="276" r:id="rId18"/>
    <p:sldId id="277" r:id="rId19"/>
    <p:sldId id="278" r:id="rId20"/>
    <p:sldId id="274" r:id="rId2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0844" autoAdjust="0"/>
  </p:normalViewPr>
  <p:slideViewPr>
    <p:cSldViewPr>
      <p:cViewPr>
        <p:scale>
          <a:sx n="113" d="100"/>
          <a:sy n="113" d="100"/>
        </p:scale>
        <p:origin x="-158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04/10/2017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6515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this slide</a:t>
            </a:r>
            <a:r>
              <a:rPr lang="en-GB" baseline="0" dirty="0" smtClean="0"/>
              <a:t> to illustrate the importance of dividing every term by a factor, not just crossing out similar values. We MUST factorise first.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1792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.png"/><Relationship Id="rId1" Type="http://schemas.openxmlformats.org/officeDocument/2006/relationships/tags" Target="../tags/tag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13.gif"/><Relationship Id="rId4" Type="http://schemas.openxmlformats.org/officeDocument/2006/relationships/image" Target="../media/image140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8" y="76200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+mn-lt"/>
              </a:rPr>
              <a:t>On your whiteboards</a:t>
            </a:r>
            <a:br>
              <a:rPr lang="en-GB" sz="3600" dirty="0" smtClean="0">
                <a:latin typeface="+mn-lt"/>
              </a:rPr>
            </a:br>
            <a:r>
              <a:rPr lang="en-GB" sz="3600" dirty="0" smtClean="0">
                <a:latin typeface="+mn-lt"/>
              </a:rPr>
              <a:t>Simplify the following fractions:</a:t>
            </a:r>
            <a:endParaRPr lang="en-GB" sz="3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983916"/>
            <a:ext cx="8229600" cy="1096963"/>
          </a:xfrm>
          <a:ln w="57150">
            <a:noFill/>
          </a:ln>
        </p:spPr>
        <p:txBody>
          <a:bodyPr/>
          <a:lstStyle/>
          <a:p>
            <a:pPr marL="0" indent="0" algn="ctr">
              <a:buNone/>
            </a:pPr>
            <a:endParaRPr lang="en-GB" sz="2400" dirty="0" smtClean="0"/>
          </a:p>
          <a:p>
            <a:pPr marL="0" indent="0" algn="ctr">
              <a:buNone/>
            </a:pPr>
            <a:r>
              <a:rPr lang="en-GB" sz="2400" dirty="0" smtClean="0"/>
              <a:t>7.   Which fractions have a value that is greater than 1?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17799" y="1449766"/>
                <a:ext cx="2971800" cy="4570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40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sz="4000" dirty="0" smtClean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3)</a:t>
                </a:r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 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99" y="1449766"/>
                <a:ext cx="2971800" cy="4570034"/>
              </a:xfrm>
              <a:prstGeom prst="rect">
                <a:avLst/>
              </a:prstGeom>
              <a:blipFill rotWithShape="0">
                <a:blip r:embed="rId3"/>
                <a:stretch>
                  <a:fillRect l="-30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5105400" y="1445253"/>
                <a:ext cx="4572000" cy="408714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57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>
                    <a:latin typeface="Trebuchet MS" panose="020B0603020202020204" pitchFamily="34" charset="0"/>
                  </a:rPr>
                  <a:t>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/>
                          </a:rPr>
                          <m:t>6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750</m:t>
                        </m:r>
                      </m:den>
                    </m:f>
                  </m:oMath>
                </a14:m>
                <a:endParaRPr lang="en-GB" sz="40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6)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672</m:t>
                        </m:r>
                      </m:den>
                    </m:f>
                  </m:oMath>
                </a14:m>
                <a:endParaRPr lang="en-GB" sz="4000" dirty="0">
                  <a:latin typeface="Trebuchet MS" panose="020B0603020202020204" pitchFamily="34" charset="0"/>
                </a:endParaRPr>
              </a:p>
              <a:p>
                <a:endParaRPr lang="en-GB" sz="40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1445253"/>
                <a:ext cx="4572000" cy="4087145"/>
              </a:xfrm>
              <a:prstGeom prst="rect">
                <a:avLst/>
              </a:prstGeom>
              <a:blipFill rotWithShape="1">
                <a:blip r:embed="rId4"/>
                <a:stretch>
                  <a:fillRect l="-2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0647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17799" y="1449766"/>
                <a:ext cx="2971800" cy="4570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40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sz="4000" dirty="0" smtClean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3)</a:t>
                </a:r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 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99" y="1449766"/>
                <a:ext cx="2971800" cy="4570034"/>
              </a:xfrm>
              <a:prstGeom prst="rect">
                <a:avLst/>
              </a:prstGeom>
              <a:blipFill rotWithShape="0">
                <a:blip r:embed="rId3"/>
                <a:stretch>
                  <a:fillRect l="-30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5105400" y="1445253"/>
                <a:ext cx="4572000" cy="408714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57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>
                    <a:latin typeface="Trebuchet MS" panose="020B0603020202020204" pitchFamily="34" charset="0"/>
                  </a:rPr>
                  <a:t>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/>
                          </a:rPr>
                          <m:t>6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750</m:t>
                        </m:r>
                      </m:den>
                    </m:f>
                  </m:oMath>
                </a14:m>
                <a:endParaRPr lang="en-GB" sz="40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6)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672</m:t>
                        </m:r>
                      </m:den>
                    </m:f>
                  </m:oMath>
                </a14:m>
                <a:endParaRPr lang="en-GB" sz="4000" dirty="0">
                  <a:latin typeface="Trebuchet MS" panose="020B0603020202020204" pitchFamily="34" charset="0"/>
                </a:endParaRPr>
              </a:p>
              <a:p>
                <a:endParaRPr lang="en-GB" sz="40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1445253"/>
                <a:ext cx="4572000" cy="4087145"/>
              </a:xfrm>
              <a:prstGeom prst="rect">
                <a:avLst/>
              </a:prstGeom>
              <a:blipFill rotWithShape="1">
                <a:blip r:embed="rId4"/>
                <a:stretch>
                  <a:fillRect l="-2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52600" y="1469871"/>
                <a:ext cx="152400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469871"/>
                <a:ext cx="1524000" cy="89896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52600" y="2667000"/>
                <a:ext cx="152400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667000"/>
                <a:ext cx="1524000" cy="89896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52600" y="3967072"/>
                <a:ext cx="152400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967072"/>
                <a:ext cx="1524000" cy="89896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43600" y="1505040"/>
                <a:ext cx="1524000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1505040"/>
                <a:ext cx="1524000" cy="90178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943600" y="2667000"/>
                <a:ext cx="1524000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2667000"/>
                <a:ext cx="1524000" cy="91057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43600" y="3962400"/>
                <a:ext cx="152400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962400"/>
                <a:ext cx="1524000" cy="89896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36728" y="76200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+mn-lt"/>
              </a:rPr>
              <a:t>On your whiteboards</a:t>
            </a:r>
            <a:br>
              <a:rPr lang="en-GB" sz="3600" dirty="0" smtClean="0">
                <a:latin typeface="+mn-lt"/>
              </a:rPr>
            </a:br>
            <a:r>
              <a:rPr lang="en-GB" sz="3600" dirty="0" smtClean="0">
                <a:latin typeface="+mn-lt"/>
              </a:rPr>
              <a:t>Simplify the following fractions:</a:t>
            </a:r>
            <a:endParaRPr lang="en-GB" sz="3600" dirty="0">
              <a:latin typeface="+mn-lt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81000" y="4983916"/>
            <a:ext cx="8229600" cy="1096963"/>
          </a:xfrm>
          <a:ln w="57150">
            <a:noFill/>
          </a:ln>
        </p:spPr>
        <p:txBody>
          <a:bodyPr/>
          <a:lstStyle/>
          <a:p>
            <a:pPr marL="0" indent="0" algn="ctr">
              <a:buNone/>
            </a:pPr>
            <a:endParaRPr lang="en-GB" sz="2400" dirty="0" smtClean="0"/>
          </a:p>
          <a:p>
            <a:pPr marL="0" indent="0" algn="ctr">
              <a:buNone/>
            </a:pPr>
            <a:r>
              <a:rPr lang="en-GB" sz="2400" dirty="0" smtClean="0"/>
              <a:t>7.   Which fractions have a value that is greater than 1?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436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17799" y="1449766"/>
                <a:ext cx="2971800" cy="4570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40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sz="4000" dirty="0" smtClean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3)</a:t>
                </a:r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  <a:endParaRPr lang="en-GB" sz="2400" dirty="0" smtClean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 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99" y="1449766"/>
                <a:ext cx="2971800" cy="4570034"/>
              </a:xfrm>
              <a:prstGeom prst="rect">
                <a:avLst/>
              </a:prstGeom>
              <a:blipFill rotWithShape="0">
                <a:blip r:embed="rId3"/>
                <a:stretch>
                  <a:fillRect l="-30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5105400" y="1445253"/>
                <a:ext cx="4572000" cy="408714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57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den>
                    </m:f>
                  </m:oMath>
                </a14:m>
                <a:r>
                  <a:rPr lang="en-GB" sz="2400" dirty="0">
                    <a:latin typeface="Trebuchet MS" panose="020B0603020202020204" pitchFamily="34" charset="0"/>
                  </a:rPr>
                  <a:t> </a:t>
                </a: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>
                    <a:latin typeface="Trebuchet MS" panose="020B0603020202020204" pitchFamily="34" charset="0"/>
                  </a:rPr>
                  <a:t>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/>
                          </a:rPr>
                          <m:t>6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750</m:t>
                        </m:r>
                      </m:den>
                    </m:f>
                  </m:oMath>
                </a14:m>
                <a:endParaRPr lang="en-GB" sz="4000" dirty="0" smtClean="0">
                  <a:latin typeface="Trebuchet MS" panose="020B0603020202020204" pitchFamily="34" charset="0"/>
                </a:endParaRPr>
              </a:p>
              <a:p>
                <a:endParaRPr lang="en-GB" sz="2400" dirty="0">
                  <a:latin typeface="Trebuchet MS" panose="020B0603020202020204" pitchFamily="34" charset="0"/>
                </a:endParaRPr>
              </a:p>
              <a:p>
                <a:r>
                  <a:rPr lang="en-GB" sz="2400" dirty="0" smtClean="0">
                    <a:latin typeface="Trebuchet MS" panose="020B0603020202020204" pitchFamily="34" charset="0"/>
                  </a:rPr>
                  <a:t>6)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672</m:t>
                        </m:r>
                      </m:den>
                    </m:f>
                  </m:oMath>
                </a14:m>
                <a:endParaRPr lang="en-GB" sz="4000" dirty="0">
                  <a:latin typeface="Trebuchet MS" panose="020B0603020202020204" pitchFamily="34" charset="0"/>
                </a:endParaRPr>
              </a:p>
              <a:p>
                <a:endParaRPr lang="en-GB" sz="40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1445253"/>
                <a:ext cx="4572000" cy="4087145"/>
              </a:xfrm>
              <a:prstGeom prst="rect">
                <a:avLst/>
              </a:prstGeom>
              <a:blipFill rotWithShape="1">
                <a:blip r:embed="rId4"/>
                <a:stretch>
                  <a:fillRect l="-2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52600" y="1469871"/>
                <a:ext cx="152400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469871"/>
                <a:ext cx="1524000" cy="89896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52600" y="2667000"/>
                <a:ext cx="152400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667000"/>
                <a:ext cx="1524000" cy="89896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52600" y="3967072"/>
                <a:ext cx="152400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967072"/>
                <a:ext cx="1524000" cy="89896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43600" y="1505040"/>
                <a:ext cx="1524000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92D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92D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92D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1505040"/>
                <a:ext cx="1524000" cy="90178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943600" y="2667000"/>
                <a:ext cx="1524000" cy="93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2667000"/>
                <a:ext cx="1524000" cy="9389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43600" y="3962400"/>
                <a:ext cx="152400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962400"/>
                <a:ext cx="1524000" cy="89896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81000" y="4983916"/>
            <a:ext cx="8229600" cy="1096963"/>
          </a:xfrm>
          <a:ln w="57150">
            <a:noFill/>
          </a:ln>
        </p:spPr>
        <p:txBody>
          <a:bodyPr/>
          <a:lstStyle/>
          <a:p>
            <a:pPr marL="0" indent="0" algn="ctr">
              <a:buNone/>
            </a:pPr>
            <a:endParaRPr lang="en-GB" sz="2400" dirty="0" smtClean="0"/>
          </a:p>
          <a:p>
            <a:pPr marL="0" indent="0" algn="ctr">
              <a:buNone/>
            </a:pPr>
            <a:r>
              <a:rPr lang="en-GB" sz="2400" dirty="0" smtClean="0"/>
              <a:t>7.   Which fractions have a value that is greater than 1?</a:t>
            </a:r>
            <a:endParaRPr lang="en-GB" sz="240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36728" y="76200"/>
            <a:ext cx="8229600" cy="1143000"/>
          </a:xfrm>
        </p:spPr>
        <p:txBody>
          <a:bodyPr/>
          <a:lstStyle/>
          <a:p>
            <a:r>
              <a:rPr lang="en-GB" sz="3600" dirty="0" smtClean="0">
                <a:latin typeface="+mn-lt"/>
              </a:rPr>
              <a:t>On your whiteboards</a:t>
            </a:r>
            <a:br>
              <a:rPr lang="en-GB" sz="3600" dirty="0" smtClean="0">
                <a:latin typeface="+mn-lt"/>
              </a:rPr>
            </a:br>
            <a:r>
              <a:rPr lang="en-GB" sz="3600" dirty="0" smtClean="0">
                <a:latin typeface="+mn-lt"/>
              </a:rPr>
              <a:t>Simplify the following fractions:</a:t>
            </a:r>
            <a:endParaRPr lang="en-GB" sz="360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119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143000" y="2810626"/>
                <a:ext cx="1940147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750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     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810626"/>
                <a:ext cx="1940147" cy="10275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1"/>
          <p:cNvSpPr txBox="1">
            <a:spLocks/>
          </p:cNvSpPr>
          <p:nvPr/>
        </p:nvSpPr>
        <p:spPr>
          <a:xfrm>
            <a:off x="436728" y="3048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+mn-lt"/>
              </a:rPr>
              <a:t>Let’s look at question 5 in more detail.</a:t>
            </a:r>
          </a:p>
          <a:p>
            <a:endParaRPr lang="en-GB" sz="2800" kern="0" dirty="0">
              <a:latin typeface="+mn-lt"/>
            </a:endParaRPr>
          </a:p>
          <a:p>
            <a:r>
              <a:rPr lang="en-GB" sz="2400" kern="0" dirty="0" smtClean="0">
                <a:latin typeface="+mn-lt"/>
              </a:rPr>
              <a:t>Write the numerator and denominator as a </a:t>
            </a:r>
            <a:r>
              <a:rPr lang="en-GB" sz="2400" kern="0" dirty="0" smtClean="0">
                <a:solidFill>
                  <a:srgbClr val="FF0000"/>
                </a:solidFill>
                <a:latin typeface="+mn-lt"/>
              </a:rPr>
              <a:t>product of prime factors</a:t>
            </a:r>
            <a:r>
              <a:rPr lang="en-GB" sz="2400" kern="0" dirty="0" smtClean="0">
                <a:latin typeface="+mn-lt"/>
              </a:rPr>
              <a:t> (think back to year 8)</a:t>
            </a:r>
            <a:endParaRPr lang="en-GB" sz="2400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71800" y="2832332"/>
                <a:ext cx="3339440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×5×5×5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×3×5×5×5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2832332"/>
                <a:ext cx="3339440" cy="10275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 flipV="1">
            <a:off x="3383551" y="2832332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4451020" y="3443881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352800" y="2625960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2625960"/>
                <a:ext cx="37702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499774" y="3810000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774" y="3810000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V="1">
            <a:off x="4100102" y="2797172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5167571" y="3408721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069351" y="2590800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351" y="2590800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216325" y="3774840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325" y="3774840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 flipV="1">
            <a:off x="4816653" y="2797172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5884122" y="3455549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785902" y="2590800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902" y="2590800"/>
                <a:ext cx="3770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932876" y="3821668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876" y="3821668"/>
                <a:ext cx="37702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025515" y="4419599"/>
                <a:ext cx="1574662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     =  </m:t>
                      </m:r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515" y="4419599"/>
                <a:ext cx="1574662" cy="102752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/>
          <p:cNvSpPr txBox="1">
            <a:spLocks/>
          </p:cNvSpPr>
          <p:nvPr/>
        </p:nvSpPr>
        <p:spPr>
          <a:xfrm>
            <a:off x="526051" y="5482842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+mn-lt"/>
              </a:rPr>
              <a:t>Why can we cancel numbers on the numerator with those on the denominator</a:t>
            </a:r>
            <a:endParaRPr lang="en-GB" sz="2400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134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2" grpId="0"/>
      <p:bldP spid="13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143000" y="2810626"/>
                <a:ext cx="1940147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750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     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810626"/>
                <a:ext cx="1940147" cy="10275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1"/>
          <p:cNvSpPr txBox="1">
            <a:spLocks/>
          </p:cNvSpPr>
          <p:nvPr/>
        </p:nvSpPr>
        <p:spPr>
          <a:xfrm>
            <a:off x="436728" y="3048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+mn-lt"/>
              </a:rPr>
              <a:t>What if we wrote the numerators and denominators using index form?</a:t>
            </a:r>
            <a:endParaRPr lang="en-GB" sz="2400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71800" y="2832332"/>
                <a:ext cx="3339440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×5×5×5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×3×5×5×5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2832332"/>
                <a:ext cx="3339440" cy="10275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590800" y="5334000"/>
                <a:ext cx="3219343" cy="10794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     =  </m:t>
                      </m:r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</a:rPr>
                        <m:t>  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5334000"/>
                <a:ext cx="3219343" cy="10794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/>
          <p:cNvSpPr txBox="1">
            <a:spLocks/>
          </p:cNvSpPr>
          <p:nvPr/>
        </p:nvSpPr>
        <p:spPr>
          <a:xfrm>
            <a:off x="526720" y="43434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+mn-lt"/>
              </a:rPr>
              <a:t>We know from Year 8 that we can divide indices by subtracting the powers of numbers with the same base</a:t>
            </a:r>
            <a:endParaRPr lang="en-GB" sz="2400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397448" y="2873252"/>
                <a:ext cx="2543132" cy="10784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×3×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448" y="2873252"/>
                <a:ext cx="2543132" cy="107843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/>
          <p:cNvSpPr/>
          <p:nvPr/>
        </p:nvSpPr>
        <p:spPr bwMode="auto">
          <a:xfrm>
            <a:off x="7543800" y="2835358"/>
            <a:ext cx="1284699" cy="1203242"/>
          </a:xfrm>
          <a:custGeom>
            <a:avLst/>
            <a:gdLst>
              <a:gd name="connsiteX0" fmla="*/ 216673 w 1489426"/>
              <a:gd name="connsiteY0" fmla="*/ 101433 h 1352558"/>
              <a:gd name="connsiteX1" fmla="*/ 49033 w 1489426"/>
              <a:gd name="connsiteY1" fmla="*/ 695793 h 1352558"/>
              <a:gd name="connsiteX2" fmla="*/ 1115833 w 1489426"/>
              <a:gd name="connsiteY2" fmla="*/ 1351113 h 1352558"/>
              <a:gd name="connsiteX3" fmla="*/ 1466353 w 1489426"/>
              <a:gd name="connsiteY3" fmla="*/ 848193 h 1352558"/>
              <a:gd name="connsiteX4" fmla="*/ 551953 w 1489426"/>
              <a:gd name="connsiteY4" fmla="*/ 70953 h 1352558"/>
              <a:gd name="connsiteX5" fmla="*/ 216673 w 1489426"/>
              <a:gd name="connsiteY5" fmla="*/ 101433 h 135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9426" h="1352558">
                <a:moveTo>
                  <a:pt x="216673" y="101433"/>
                </a:moveTo>
                <a:cubicBezTo>
                  <a:pt x="132853" y="205573"/>
                  <a:pt x="-100827" y="487513"/>
                  <a:pt x="49033" y="695793"/>
                </a:cubicBezTo>
                <a:cubicBezTo>
                  <a:pt x="198893" y="904073"/>
                  <a:pt x="879613" y="1325713"/>
                  <a:pt x="1115833" y="1351113"/>
                </a:cubicBezTo>
                <a:cubicBezTo>
                  <a:pt x="1352053" y="1376513"/>
                  <a:pt x="1560333" y="1061553"/>
                  <a:pt x="1466353" y="848193"/>
                </a:cubicBezTo>
                <a:cubicBezTo>
                  <a:pt x="1372373" y="634833"/>
                  <a:pt x="757693" y="190333"/>
                  <a:pt x="551953" y="70953"/>
                </a:cubicBezTo>
                <a:cubicBezTo>
                  <a:pt x="346213" y="-48427"/>
                  <a:pt x="300493" y="-2707"/>
                  <a:pt x="216673" y="101433"/>
                </a:cubicBezTo>
                <a:close/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09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/>
              <p:cNvSpPr txBox="1">
                <a:spLocks/>
              </p:cNvSpPr>
              <p:nvPr/>
            </p:nvSpPr>
            <p:spPr>
              <a:xfrm>
                <a:off x="436728" y="304800"/>
                <a:ext cx="8229600" cy="1143000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r>
                  <a:rPr lang="en-GB" sz="3200" kern="0" dirty="0" smtClean="0">
                    <a:latin typeface="+mn-lt"/>
                  </a:rPr>
                  <a:t>On your whiteboards, </a:t>
                </a:r>
                <a:r>
                  <a:rPr lang="en-GB" sz="3200" kern="0" dirty="0" smtClean="0">
                    <a:solidFill>
                      <a:srgbClr val="FF0000"/>
                    </a:solidFill>
                    <a:latin typeface="+mn-lt"/>
                  </a:rPr>
                  <a:t>show that</a:t>
                </a:r>
              </a:p>
              <a:p>
                <a:pPr algn="l"/>
                <a:endParaRPr lang="en-GB" sz="3200" kern="0" dirty="0">
                  <a:solidFill>
                    <a:srgbClr val="FF0000"/>
                  </a:solidFill>
                  <a:latin typeface="+mn-lt"/>
                </a:endParaRPr>
              </a:p>
              <a:p>
                <a:r>
                  <a:rPr lang="en-GB" sz="3200" kern="0" dirty="0" smtClean="0">
                    <a:solidFill>
                      <a:srgbClr val="FF0000"/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/>
                          </a:rPr>
                          <m:t>168</m:t>
                        </m:r>
                      </m:num>
                      <m:den>
                        <m:r>
                          <a:rPr lang="en-GB" sz="3200" i="1">
                            <a:latin typeface="Cambria Math"/>
                          </a:rPr>
                          <m:t>672</m:t>
                        </m:r>
                      </m:den>
                    </m:f>
                    <m:r>
                      <a:rPr lang="en-GB" sz="3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3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sz="3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3200" kern="0" dirty="0" smtClean="0">
                    <a:latin typeface="+mn-lt"/>
                  </a:rPr>
                  <a:t> </a:t>
                </a:r>
              </a:p>
              <a:p>
                <a:pPr algn="l"/>
                <a:endParaRPr lang="en-GB" sz="3200" kern="0" dirty="0">
                  <a:latin typeface="+mn-lt"/>
                </a:endParaRPr>
              </a:p>
              <a:p>
                <a:pPr algn="l"/>
                <a:r>
                  <a:rPr lang="en-GB" sz="3200" kern="0" dirty="0" smtClean="0">
                    <a:latin typeface="+mn-lt"/>
                  </a:rPr>
                  <a:t>by finding the product of primes of the numerator and denominator and cancelling down. </a:t>
                </a:r>
              </a:p>
              <a:p>
                <a:pPr algn="l"/>
                <a:endParaRPr lang="en-GB" sz="3200" kern="0" dirty="0">
                  <a:latin typeface="+mn-lt"/>
                </a:endParaRPr>
              </a:p>
              <a:p>
                <a:pPr algn="l"/>
                <a:r>
                  <a:rPr lang="en-GB" sz="3200" kern="0" dirty="0" smtClean="0">
                    <a:latin typeface="+mn-lt"/>
                  </a:rPr>
                  <a:t>Now repeat by writing the numerators and denominators in index form and cancelling down.</a:t>
                </a:r>
                <a:endParaRPr lang="en-GB" sz="3200" kern="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28" y="304800"/>
                <a:ext cx="8229600" cy="1143000"/>
              </a:xfrm>
              <a:prstGeom prst="rect">
                <a:avLst/>
              </a:prstGeom>
              <a:blipFill rotWithShape="1">
                <a:blip r:embed="rId2"/>
                <a:stretch>
                  <a:fillRect l="-1926" t="-6915" b="-412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080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858" y="5257800"/>
            <a:ext cx="8229600" cy="1143000"/>
          </a:xfrm>
        </p:spPr>
        <p:txBody>
          <a:bodyPr/>
          <a:lstStyle/>
          <a:p>
            <a:r>
              <a:rPr lang="en-GB" sz="2800" dirty="0" smtClean="0">
                <a:latin typeface="+mn-lt"/>
              </a:rPr>
              <a:t>A fraction is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algebraic</a:t>
            </a:r>
            <a:r>
              <a:rPr lang="en-GB" sz="2800" dirty="0" smtClean="0">
                <a:latin typeface="+mn-lt"/>
              </a:rPr>
              <a:t> if the numerator and/or the denominator are expressions</a:t>
            </a:r>
            <a:endParaRPr lang="en-GB" sz="28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81200" y="1706615"/>
                <a:ext cx="5096436" cy="1913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5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5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i="1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i="1">
                                  <a:latin typeface="Cambria Math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GB" sz="5400" i="1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5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706615"/>
                <a:ext cx="5096436" cy="1913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76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4000" kern="0" dirty="0" smtClean="0">
                <a:latin typeface="+mn-lt"/>
              </a:rPr>
              <a:t>Algebraic Fractions</a:t>
            </a:r>
            <a:endParaRPr lang="en-GB" sz="4000" kern="0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14618" y="434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latin typeface="+mn-lt"/>
              </a:rPr>
              <a:t>This fraction is </a:t>
            </a:r>
            <a:r>
              <a:rPr lang="en-GB" sz="2800" kern="0" dirty="0" smtClean="0">
                <a:solidFill>
                  <a:srgbClr val="FF0000"/>
                </a:solidFill>
                <a:latin typeface="+mn-lt"/>
              </a:rPr>
              <a:t>algebraic</a:t>
            </a:r>
            <a:r>
              <a:rPr lang="en-GB" sz="2800" kern="0" dirty="0" smtClean="0">
                <a:latin typeface="+mn-lt"/>
              </a:rPr>
              <a:t>. </a:t>
            </a:r>
          </a:p>
          <a:p>
            <a:endParaRPr lang="en-GB" sz="2800" kern="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60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672" y="4800600"/>
            <a:ext cx="8229600" cy="1143000"/>
          </a:xfrm>
        </p:spPr>
        <p:txBody>
          <a:bodyPr/>
          <a:lstStyle/>
          <a:p>
            <a:r>
              <a:rPr lang="en-GB" sz="2800" dirty="0" smtClean="0">
                <a:solidFill>
                  <a:schemeClr val="tx1"/>
                </a:solidFill>
                <a:latin typeface="+mn-lt"/>
              </a:rPr>
              <a:t>In pairs discuss: </a:t>
            </a:r>
            <a:br>
              <a:rPr lang="en-GB" sz="2800" dirty="0" smtClean="0">
                <a:solidFill>
                  <a:schemeClr val="tx1"/>
                </a:solidFill>
                <a:latin typeface="+mn-lt"/>
              </a:rPr>
            </a:br>
            <a:r>
              <a:rPr lang="en-GB" sz="2800" dirty="0">
                <a:solidFill>
                  <a:schemeClr val="tx1"/>
                </a:solidFill>
                <a:latin typeface="+mn-lt"/>
              </a:rPr>
              <a:t/>
            </a:r>
            <a:br>
              <a:rPr lang="en-GB" sz="2800" dirty="0">
                <a:solidFill>
                  <a:schemeClr val="tx1"/>
                </a:solidFill>
                <a:latin typeface="+mn-lt"/>
              </a:rPr>
            </a:br>
            <a:r>
              <a:rPr lang="en-GB" sz="2800" dirty="0" smtClean="0">
                <a:solidFill>
                  <a:schemeClr val="tx1"/>
                </a:solidFill>
                <a:latin typeface="+mn-lt"/>
              </a:rPr>
              <a:t>How would you simplify this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algebraic fraction</a:t>
            </a:r>
            <a:r>
              <a:rPr lang="en-GB" sz="2800" dirty="0" smtClean="0">
                <a:solidFill>
                  <a:schemeClr val="tx1"/>
                </a:solidFill>
                <a:latin typeface="+mn-lt"/>
              </a:rPr>
              <a:t>?</a:t>
            </a:r>
            <a:endParaRPr lang="en-GB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85800" y="76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4000" kern="0" dirty="0">
                <a:latin typeface="+mn-lt"/>
              </a:rPr>
              <a:t>A</a:t>
            </a:r>
            <a:r>
              <a:rPr lang="en-GB" sz="4000" kern="0" dirty="0" smtClean="0">
                <a:latin typeface="+mn-lt"/>
              </a:rPr>
              <a:t>lgebraic Fractions</a:t>
            </a:r>
            <a:endParaRPr lang="en-GB" sz="4000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81200" y="1706615"/>
                <a:ext cx="5096436" cy="1913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5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5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i="1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i="1">
                                  <a:latin typeface="Cambria Math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GB" sz="5400" i="1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5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706615"/>
                <a:ext cx="5096436" cy="1913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5262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1000" y="1205383"/>
                <a:ext cx="8373036" cy="10806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32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v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205383"/>
                <a:ext cx="8373036" cy="1080617"/>
              </a:xfrm>
              <a:prstGeom prst="rect">
                <a:avLst/>
              </a:prstGeom>
              <a:blipFill rotWithShape="1">
                <a:blip r:embed="rId3"/>
                <a:stretch>
                  <a:fillRect r="-11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/>
          <a:lstStyle/>
          <a:p>
            <a:r>
              <a:rPr lang="en-GB" sz="2800" dirty="0" smtClean="0">
                <a:solidFill>
                  <a:schemeClr val="tx1"/>
                </a:solidFill>
                <a:latin typeface="+mn-lt"/>
              </a:rPr>
              <a:t>We could write it out in full:</a:t>
            </a:r>
            <a:endParaRPr lang="en-GB" sz="2800" dirty="0">
              <a:latin typeface="+mn-lt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 flipV="1">
            <a:off x="1371600" y="1182395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/>
          <p:cNvCxnSpPr/>
          <p:nvPr/>
        </p:nvCxnSpPr>
        <p:spPr bwMode="auto">
          <a:xfrm flipV="1">
            <a:off x="381000" y="1745691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2057400" y="1219200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1066800" y="1782496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3505200" y="1184344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V="1">
            <a:off x="1752600" y="1793944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4343400" y="1184344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2590800" y="1793944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5105400" y="1143000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 flipV="1">
            <a:off x="3352800" y="1752600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5867400" y="1184344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4114800" y="1793944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6629400" y="1225688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4876800" y="1835288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 flipV="1">
            <a:off x="7391400" y="1184344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5638800" y="1793944"/>
            <a:ext cx="381000" cy="492056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6882" y="2560320"/>
                <a:ext cx="8373036" cy="1020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   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82" y="2560320"/>
                <a:ext cx="8373036" cy="102066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le 1"/>
          <p:cNvSpPr txBox="1">
            <a:spLocks/>
          </p:cNvSpPr>
          <p:nvPr/>
        </p:nvSpPr>
        <p:spPr bwMode="auto">
          <a:xfrm>
            <a:off x="571500" y="3886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chemeClr val="tx1"/>
                </a:solidFill>
                <a:latin typeface="+mn-lt"/>
              </a:rPr>
              <a:t>Or we could use index rules:</a:t>
            </a:r>
            <a:endParaRPr lang="en-GB" sz="2800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-600636" y="5029200"/>
                <a:ext cx="5096436" cy="1441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4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4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GB" sz="4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4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i="1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4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4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i="1">
                                  <a:latin typeface="Cambria Math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GB" sz="4000" i="1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4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40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0636" y="5029200"/>
                <a:ext cx="5096436" cy="144154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781300" y="5191536"/>
                <a:ext cx="5096436" cy="136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−4</m:t>
                          </m:r>
                        </m:sup>
                      </m:sSup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4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300" y="5191536"/>
                <a:ext cx="5096436" cy="136877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4368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410146" y="905013"/>
            <a:ext cx="809510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800" dirty="0">
                <a:solidFill>
                  <a:srgbClr val="000000"/>
                </a:solidFill>
              </a:rPr>
              <a:t>Title: </a:t>
            </a:r>
            <a:r>
              <a:rPr lang="en-GB" sz="2800" dirty="0" smtClean="0">
                <a:solidFill>
                  <a:srgbClr val="000000"/>
                </a:solidFill>
              </a:rPr>
              <a:t>Cancelling Algebraic Fractions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28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04800" y="1447800"/>
                <a:ext cx="8153400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latin typeface="Trebuchet MS" panose="020B0603020202020204" pitchFamily="34" charset="0"/>
                  </a:rPr>
                  <a:t>Simplify fully 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   </a:t>
                </a:r>
                <a:r>
                  <a:rPr lang="en-GB" dirty="0" smtClean="0">
                    <a:latin typeface="Trebuchet MS" panose="020B0603020202020204" pitchFamily="34" charset="0"/>
                  </a:rPr>
                  <a:t>circle your answer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447800"/>
                <a:ext cx="8153400" cy="62459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371600" y="2210454"/>
                <a:ext cx="362279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210454"/>
                <a:ext cx="362279" cy="57817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124200" y="2211108"/>
                <a:ext cx="494558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2211108"/>
                <a:ext cx="494558" cy="57823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194166" y="2209800"/>
                <a:ext cx="355867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166" y="2209800"/>
                <a:ext cx="355867" cy="57817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997833" y="2209800"/>
                <a:ext cx="351891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833" y="2209800"/>
                <a:ext cx="351891" cy="57823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04800" y="3048000"/>
                <a:ext cx="8153400" cy="709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latin typeface="Trebuchet MS" panose="020B0603020202020204" pitchFamily="34" charset="0"/>
                  </a:rPr>
                  <a:t>Simplify fully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𝑦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   </a:t>
                </a:r>
                <a:r>
                  <a:rPr lang="en-GB" dirty="0" smtClean="0">
                    <a:latin typeface="Trebuchet MS" panose="020B0603020202020204" pitchFamily="34" charset="0"/>
                  </a:rPr>
                  <a:t>circle your answer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0"/>
                <a:ext cx="8153400" cy="70961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371600" y="3963054"/>
                <a:ext cx="617348" cy="670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963054"/>
                <a:ext cx="617348" cy="67018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124200" y="3963708"/>
                <a:ext cx="475195" cy="6176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3963708"/>
                <a:ext cx="475195" cy="61760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194166" y="3962400"/>
                <a:ext cx="617348" cy="6176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166" y="3962400"/>
                <a:ext cx="617348" cy="61760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997833" y="3962400"/>
                <a:ext cx="617348" cy="6176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833" y="3962400"/>
                <a:ext cx="617348" cy="61760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81000" y="4876800"/>
                <a:ext cx="8153400" cy="70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latin typeface="Trebuchet MS" panose="020B0603020202020204" pitchFamily="34" charset="0"/>
                  </a:rPr>
                  <a:t>Simplify fully  </a:t>
                </a:r>
                <a:r>
                  <a:rPr lang="en-GB" sz="2400" dirty="0" smtClean="0">
                    <a:latin typeface="Trebuchet MS" panose="020B0603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   </a:t>
                </a:r>
                <a:r>
                  <a:rPr lang="en-GB" dirty="0" smtClean="0">
                    <a:latin typeface="Trebuchet MS" panose="020B0603020202020204" pitchFamily="34" charset="0"/>
                  </a:rPr>
                  <a:t>circle your answer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76800"/>
                <a:ext cx="8153400" cy="708143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447800" y="5867400"/>
                <a:ext cx="490519" cy="669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867400"/>
                <a:ext cx="490519" cy="66941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200400" y="5883786"/>
                <a:ext cx="598882" cy="669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5883786"/>
                <a:ext cx="598882" cy="66941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270366" y="5867400"/>
                <a:ext cx="476541" cy="669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366" y="5867400"/>
                <a:ext cx="476541" cy="66941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074033" y="5867400"/>
                <a:ext cx="598882" cy="669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𝑝𝑞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033" y="5867400"/>
                <a:ext cx="598882" cy="669414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33"/>
          <p:cNvSpPr/>
          <p:nvPr/>
        </p:nvSpPr>
        <p:spPr bwMode="auto">
          <a:xfrm>
            <a:off x="457200" y="1524000"/>
            <a:ext cx="609600" cy="519351"/>
          </a:xfrm>
          <a:prstGeom prst="ellipse">
            <a:avLst/>
          </a:prstGeom>
          <a:noFill/>
          <a:ln w="57150"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457200" y="3124200"/>
            <a:ext cx="609600" cy="519351"/>
          </a:xfrm>
          <a:prstGeom prst="ellipse">
            <a:avLst/>
          </a:prstGeom>
          <a:noFill/>
          <a:ln w="57150"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2</a:t>
            </a:r>
          </a:p>
        </p:txBody>
      </p:sp>
      <p:sp>
        <p:nvSpPr>
          <p:cNvPr id="36" name="Oval 35"/>
          <p:cNvSpPr/>
          <p:nvPr/>
        </p:nvSpPr>
        <p:spPr bwMode="auto">
          <a:xfrm>
            <a:off x="457200" y="4953000"/>
            <a:ext cx="609600" cy="519351"/>
          </a:xfrm>
          <a:prstGeom prst="ellipse">
            <a:avLst/>
          </a:prstGeom>
          <a:noFill/>
          <a:ln w="57150"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3</a:t>
            </a:r>
          </a:p>
        </p:txBody>
      </p:sp>
      <p:pic>
        <p:nvPicPr>
          <p:cNvPr id="37" name="Picture 14" descr="j0213507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WordArt 3"/>
          <p:cNvSpPr>
            <a:spLocks noChangeArrowheads="1" noChangeShapeType="1" noTextEdit="1"/>
          </p:cNvSpPr>
          <p:nvPr/>
        </p:nvSpPr>
        <p:spPr bwMode="auto">
          <a:xfrm>
            <a:off x="3112399" y="259398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600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sz="4000" dirty="0" smtClean="0">
                <a:solidFill>
                  <a:srgbClr val="C00000"/>
                </a:solidFill>
                <a:latin typeface="+mn-lt"/>
              </a:rPr>
              <a:t>Challenge Problem:</a:t>
            </a:r>
            <a:endParaRPr lang="en-GB" sz="4000" dirty="0">
              <a:solidFill>
                <a:srgbClr val="C0000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Simplify fully …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/>
                          </a:rPr>
                          <m:t>18</m:t>
                        </m:r>
                        <m:sSup>
                          <m:sSupPr>
                            <m:ctrlPr>
                              <a:rPr lang="en-GB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4400" b="0" i="1" smtClean="0"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GB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4400" b="0" i="1" smtClean="0">
                            <a:latin typeface="Cambria Math"/>
                          </a:rPr>
                          <m:t>𝑒</m:t>
                        </m:r>
                      </m:num>
                      <m:den>
                        <m:sSup>
                          <m:sSupPr>
                            <m:ctrlPr>
                              <a:rPr lang="en-GB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4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4400" b="0" i="1" smtClean="0">
                                    <a:latin typeface="Cambria Math"/>
                                  </a:rPr>
                                  <m:t>3</m:t>
                                </m:r>
                                <m:sSup>
                                  <m:sSupPr>
                                    <m:ctrlPr>
                                      <a:rPr lang="en-GB" sz="44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400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GB" sz="44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GB" sz="4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GB" sz="4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4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GB" sz="4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4400" dirty="0" smtClean="0"/>
                  <a:t> </a:t>
                </a:r>
                <a:endParaRPr lang="en-GB" sz="4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525963"/>
              </a:xfrm>
              <a:blipFill rotWithShape="1">
                <a:blip r:embed="rId3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8713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3200" dirty="0" smtClean="0">
                    <a:latin typeface="+mn-lt"/>
                  </a:rPr>
                  <a:t>David is simplifying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/>
                          </a:rPr>
                          <m:t>5</m:t>
                        </m:r>
                        <m:r>
                          <a:rPr lang="en-GB" sz="32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/>
                          </a:rPr>
                          <m:t> + 35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/>
                          </a:rPr>
                          <m:t> + 4</m:t>
                        </m:r>
                      </m:den>
                    </m:f>
                  </m:oMath>
                </a14:m>
                <a:endParaRPr lang="en-GB" sz="3200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038600"/>
            <a:ext cx="8229600" cy="6397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/>
              <a:t>Do you agree with David’s solution?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/>
              <a:t>Discuss with your partner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17241" t="5440" r="10344" b="6436"/>
          <a:stretch/>
        </p:blipFill>
        <p:spPr>
          <a:xfrm rot="16200000">
            <a:off x="4148668" y="392854"/>
            <a:ext cx="1303867" cy="5029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19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29286" y="-76200"/>
                <a:ext cx="8538513" cy="1143000"/>
              </a:xfrm>
            </p:spPr>
            <p:txBody>
              <a:bodyPr/>
              <a:lstStyle/>
              <a:p>
                <a:r>
                  <a:rPr lang="en-GB" sz="3200" dirty="0" smtClean="0">
                    <a:latin typeface="+mn-lt"/>
                  </a:rPr>
                  <a:t>David then attempts to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3200" b="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200" b="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3200" b="0" i="1" smtClean="0">
                            <a:latin typeface="Cambria Math"/>
                          </a:rPr>
                          <m:t> </m:t>
                        </m:r>
                        <m:r>
                          <a:rPr lang="en-GB" sz="3200" b="0" i="1">
                            <a:latin typeface="Cambria Math"/>
                          </a:rPr>
                          <m:t>+</m:t>
                        </m:r>
                        <m:r>
                          <a:rPr lang="en-GB" sz="3200" b="0" i="1" smtClean="0">
                            <a:latin typeface="Cambria Math"/>
                          </a:rPr>
                          <m:t> </m:t>
                        </m:r>
                        <m:r>
                          <a:rPr lang="en-GB" sz="3200" b="0" i="1">
                            <a:latin typeface="Cambria Math"/>
                          </a:rPr>
                          <m:t>2</m:t>
                        </m:r>
                        <m:r>
                          <a:rPr lang="en-GB" sz="3200" b="0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GB" sz="3200" b="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29286" y="-76200"/>
                <a:ext cx="8538513" cy="1143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922837"/>
            <a:ext cx="8839199" cy="14017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What has David done differently this time?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313" y="1838325"/>
            <a:ext cx="2887374" cy="23526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81740" y="5715000"/>
            <a:ext cx="48478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Trebuchet MS" panose="020B0603020202020204" pitchFamily="34" charset="0"/>
              </a:rPr>
              <a:t>Discuss with your partner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8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29286" y="-76200"/>
                <a:ext cx="8538513" cy="1143000"/>
              </a:xfrm>
            </p:spPr>
            <p:txBody>
              <a:bodyPr/>
              <a:lstStyle/>
              <a:p>
                <a:r>
                  <a:rPr lang="en-GB" sz="3200" dirty="0" smtClean="0">
                    <a:latin typeface="+mn-lt"/>
                  </a:rPr>
                  <a:t>David then attempts to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32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3200" b="0" i="1" smtClean="0">
                            <a:latin typeface="Cambria Math"/>
                          </a:rPr>
                          <m:t> </m:t>
                        </m:r>
                        <m:r>
                          <a:rPr lang="en-GB" sz="3200" i="1">
                            <a:latin typeface="Cambria Math"/>
                          </a:rPr>
                          <m:t>+</m:t>
                        </m:r>
                        <m:r>
                          <a:rPr lang="en-GB" sz="3200" b="0" i="1" smtClean="0">
                            <a:latin typeface="Cambria Math"/>
                          </a:rPr>
                          <m:t> </m:t>
                        </m:r>
                        <m:r>
                          <a:rPr lang="en-GB" sz="3200" i="1">
                            <a:latin typeface="Cambria Math"/>
                          </a:rPr>
                          <m:t>2</m:t>
                        </m:r>
                        <m:r>
                          <a:rPr lang="en-GB" sz="3200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29286" y="-76200"/>
                <a:ext cx="8538513" cy="1143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" y="4572000"/>
            <a:ext cx="9144000" cy="14017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In order to simplify an algebraic fraction, we must divide the numerator and denominator by a </a:t>
            </a:r>
            <a:r>
              <a:rPr lang="en-GB" sz="2800" dirty="0" smtClean="0">
                <a:solidFill>
                  <a:srgbClr val="FF0000"/>
                </a:solidFill>
              </a:rPr>
              <a:t>common factor</a:t>
            </a:r>
            <a:r>
              <a:rPr lang="en-GB" sz="2800" dirty="0" smtClean="0"/>
              <a:t>.</a:t>
            </a:r>
          </a:p>
          <a:p>
            <a:pPr marL="0" indent="0" algn="ctr">
              <a:buNone/>
            </a:pPr>
            <a:r>
              <a:rPr lang="en-GB" sz="2800" dirty="0" smtClean="0"/>
              <a:t> </a:t>
            </a:r>
          </a:p>
          <a:p>
            <a:pPr marL="0" indent="0" algn="ctr">
              <a:buNone/>
            </a:pPr>
            <a:r>
              <a:rPr lang="en-GB" sz="2800" dirty="0" smtClean="0"/>
              <a:t>Sometimes, this means we must </a:t>
            </a:r>
            <a:r>
              <a:rPr lang="en-GB" sz="2800" dirty="0" smtClean="0">
                <a:solidFill>
                  <a:srgbClr val="FF0000"/>
                </a:solidFill>
              </a:rPr>
              <a:t>factorise first</a:t>
            </a:r>
            <a:r>
              <a:rPr lang="en-GB" sz="2800" dirty="0" smtClean="0"/>
              <a:t>. 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313" y="1838325"/>
            <a:ext cx="2887374" cy="2352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415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r>
              <a:rPr lang="en-GB" sz="2400" dirty="0" smtClean="0">
                <a:latin typeface="+mn-lt"/>
              </a:rPr>
              <a:t>State whether the following are true or false. Where you think the answer is false, write the correct simplification</a:t>
            </a:r>
            <a:endParaRPr lang="en-GB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  <a:blipFill rotWithShape="0">
                <a:blip r:embed="rId3"/>
                <a:stretch>
                  <a:fillRect b="-13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0375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r>
              <a:rPr lang="en-GB" sz="2400" dirty="0" smtClean="0">
                <a:latin typeface="+mn-lt"/>
              </a:rPr>
              <a:t>State whether the following are true or false. Where you think the answer is false, write the correct simplification</a:t>
            </a:r>
            <a:endParaRPr lang="en-GB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  <a:blipFill rotWithShape="0">
                <a:blip r:embed="rId3"/>
                <a:stretch>
                  <a:fillRect b="-13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7700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r>
              <a:rPr lang="en-GB" sz="2400" dirty="0" smtClean="0">
                <a:latin typeface="+mn-lt"/>
              </a:rPr>
              <a:t>State whether the following are true or false. Where you think the answer is false, write the correct simplification</a:t>
            </a:r>
            <a:endParaRPr lang="en-GB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  <a:blipFill rotWithShape="0">
                <a:blip r:embed="rId3"/>
                <a:stretch>
                  <a:fillRect b="-13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8614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r>
              <a:rPr lang="en-GB" sz="2400" dirty="0" smtClean="0">
                <a:latin typeface="+mn-lt"/>
              </a:rPr>
              <a:t>State whether the following are true or false. Where you think the answer is false, write the correct simplification</a:t>
            </a:r>
            <a:endParaRPr lang="en-GB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  <a:blipFill rotWithShape="0">
                <a:blip r:embed="rId3"/>
                <a:stretch>
                  <a:fillRect b="-13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7564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143000"/>
          </a:xfrm>
        </p:spPr>
        <p:txBody>
          <a:bodyPr/>
          <a:lstStyle/>
          <a:p>
            <a:r>
              <a:rPr lang="en-GB" sz="2400" dirty="0" smtClean="0">
                <a:latin typeface="+mn-lt"/>
              </a:rPr>
              <a:t>State whether the following are true or false. Where you think the answer is false, write the correct simplification</a:t>
            </a:r>
            <a:endParaRPr lang="en-GB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 smtClean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36637"/>
                <a:ext cx="8229600" cy="4983163"/>
              </a:xfrm>
              <a:blipFill rotWithShape="0">
                <a:blip r:embed="rId3"/>
                <a:stretch>
                  <a:fillRect b="-13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4539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618" y="76545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+mn-lt"/>
              </a:rPr>
              <a:t>Challenge Problem</a:t>
            </a:r>
            <a:endParaRPr lang="en-GB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Simplify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286000" y="2667000"/>
                <a:ext cx="5096436" cy="2722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5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x</m:t>
                              </m:r>
                              <m:sSup>
                                <m:sSupPr>
                                  <m:ctrlPr>
                                    <a:rPr lang="en-GB" sz="5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GB" sz="5400" b="0" i="0" smtClean="0">
                                      <a:latin typeface="Trebuchet MS" panose="020B0603020202020204" pitchFamily="34" charset="0"/>
                                    </a:rPr>
                                    <m:t>y</m:t>
                                  </m:r>
                                </m:e>
                                <m:sup>
                                  <m:r>
                                    <m:rPr>
                                      <m:nor/>
                                    </m:rPr>
                                    <a:rPr lang="en-GB" sz="5400">
                                      <a:latin typeface="Trebuchet MS" panose="020B0603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y</m:t>
                              </m:r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3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 b="0" i="0" smtClean="0">
                              <a:latin typeface="Trebuchet MS" panose="020B0603020202020204" pitchFamily="34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y</m:t>
                              </m:r>
                              <m:r>
                                <m:rPr>
                                  <m:nor/>
                                </m:rPr>
                                <a:rPr lang="en-GB" sz="5400">
                                  <a:latin typeface="Trebuchet MS" panose="020B060302020202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y</m:t>
                              </m:r>
                              <m:r>
                                <m:rPr>
                                  <m:nor/>
                                </m:rPr>
                                <a:rPr lang="en-GB" sz="5400">
                                  <a:latin typeface="Trebuchet MS" panose="020B0603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>
                                  <a:latin typeface="Trebuchet MS" panose="020B0603020202020204" pitchFamily="34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667000"/>
                <a:ext cx="5096436" cy="272215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7005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1381</TotalTime>
  <Words>1393</Words>
  <Application>Microsoft Office PowerPoint</Application>
  <PresentationFormat>On-screen Show (4:3)</PresentationFormat>
  <Paragraphs>158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1_Default Design</vt:lpstr>
      <vt:lpstr>On your whiteboards Simplify the following fractions:</vt:lpstr>
      <vt:lpstr>On your whiteboards Simplify the following fractions:</vt:lpstr>
      <vt:lpstr>On your whiteboards Simplify the following fractions:</vt:lpstr>
      <vt:lpstr>PowerPoint Presentation</vt:lpstr>
      <vt:lpstr>PowerPoint Presentation</vt:lpstr>
      <vt:lpstr>PowerPoint Presentation</vt:lpstr>
      <vt:lpstr>A fraction is algebraic if the numerator and/or the denominator are expressions</vt:lpstr>
      <vt:lpstr>In pairs discuss:   How would you simplify this algebraic fraction?</vt:lpstr>
      <vt:lpstr>We could write it out in full:</vt:lpstr>
      <vt:lpstr>PowerPoint Presentation</vt:lpstr>
      <vt:lpstr>Challenge Problem:</vt:lpstr>
      <vt:lpstr>David is simplifying (5x + 35)/(x + 4)</vt:lpstr>
      <vt:lpstr>David then attempts to simplify (x^2  + 2x)/x</vt:lpstr>
      <vt:lpstr>David then attempts to simplify (x^2  + 2x)/x</vt:lpstr>
      <vt:lpstr>State whether the following are true or false. Where you think the answer is false, write the correct simplification</vt:lpstr>
      <vt:lpstr>State whether the following are true or false. Where you think the answer is false, write the correct simplification</vt:lpstr>
      <vt:lpstr>State whether the following are true or false. Where you think the answer is false, write the correct simplification</vt:lpstr>
      <vt:lpstr>State whether the following are true or false. Where you think the answer is false, write the correct simplification</vt:lpstr>
      <vt:lpstr>State whether the following are true or false. Where you think the answer is false, write the correct simplification</vt:lpstr>
      <vt:lpstr>Challenge Problem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Wilson, N</cp:lastModifiedBy>
  <cp:revision>134</cp:revision>
  <cp:lastPrinted>2016-09-29T09:22:48Z</cp:lastPrinted>
  <dcterms:created xsi:type="dcterms:W3CDTF">1601-01-01T00:00:00Z</dcterms:created>
  <dcterms:modified xsi:type="dcterms:W3CDTF">2017-10-04T08:39:26Z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