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5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87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C32B3D8-B210-4FDA-80D8-A93095ADC119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524F213D-4996-46CD-A3A2-1667623449B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1816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smtClean="0"/>
              <a:t>Write your own name on this slide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2ACD1E1-4E4F-43B5-BAA3-0381B422794B}" type="slidenum">
              <a:rPr lang="en-GB" altLang="en-US" smtClean="0">
                <a:latin typeface="Arial" charset="0"/>
                <a:cs typeface="Arial" charset="0"/>
              </a:rPr>
              <a:pPr>
                <a:spcBef>
                  <a:spcPct val="0"/>
                </a:spcBef>
              </a:pPr>
              <a:t>2</a:t>
            </a:fld>
            <a:endParaRPr lang="en-GB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4F213D-4996-46CD-A3A2-1667623449B9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160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620DB-4232-4BD0-B996-933FC5AF0F43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FC67C-BC52-4DB4-9CC0-52137212C9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87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1A8A3-6ED7-4B6C-8B9F-0DC07C5E3E1D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6A322-2E99-4A79-8DC8-0BC515BD2F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54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ECE0A-EBA0-4CD7-9491-5627BD3A7C32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970FC-E573-41DB-AC44-A3E6E0D0F6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65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C1987-B963-4489-A2A1-B10189575981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05DBC-FB8C-4853-99BC-A0AFBA9D95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88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22A3A-1E6D-460B-AD61-F949733A9FA9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E3885-5AF3-4DED-81F1-23041523A2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09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ACBA8-CD3D-4811-9035-50A5CF2AE8C6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126F8-77BD-48EC-B996-C536816529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4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09BEF-BFB2-4484-B423-E562082841A4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66C3-13E2-41EB-B0DA-17956EEAA1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2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D72F2-2BD2-4CF7-B0C3-43156D9EB9FB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3FBD2-B469-4719-AAED-F5C6CF8C12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67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F47DA-0D37-45C6-9765-C9AEF8AB1122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F4D22-C2A1-461D-A15C-6606B35CB9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26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53C19-55E9-4ADE-BE71-54A7B9D9381C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52E5-451B-4AD5-967C-3FB2A6BF33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220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060DF-3AE5-4F5D-A3B9-21F212F8FADD}" type="datetimeFigureOut">
              <a:rPr lang="en-GB"/>
              <a:pPr>
                <a:defRPr/>
              </a:pPr>
              <a:t>03/07/2017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E0EC7-CAFE-4E66-90CD-66ACAE04BF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46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GB"/>
              <a:t>@GSAMaths</a:t>
            </a: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fld id="{9C2A6542-F123-4FA0-9AE7-E786F6675C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8"/>
          <a:stretch>
            <a:fillRect/>
          </a:stretch>
        </p:blipFill>
        <p:spPr bwMode="auto">
          <a:xfrm>
            <a:off x="8172450" y="5800725"/>
            <a:ext cx="81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836613"/>
            <a:ext cx="7772400" cy="1470025"/>
          </a:xfrm>
        </p:spPr>
        <p:txBody>
          <a:bodyPr/>
          <a:lstStyle/>
          <a:p>
            <a:pPr eaLnBrk="1" hangingPunct="1"/>
            <a:r>
              <a:rPr lang="en-GB" altLang="en-US" sz="4800" b="1" u="sng" dirty="0" err="1" smtClean="0"/>
              <a:t>Yr</a:t>
            </a:r>
            <a:r>
              <a:rPr lang="en-GB" altLang="en-US" sz="4800" b="1" u="sng" dirty="0" smtClean="0"/>
              <a:t> 6 Induction Day</a:t>
            </a:r>
            <a:endParaRPr lang="en-US" altLang="en-US" sz="4800" b="1" u="sng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636838"/>
            <a:ext cx="6400800" cy="1752600"/>
          </a:xfrm>
        </p:spPr>
        <p:txBody>
          <a:bodyPr/>
          <a:lstStyle/>
          <a:p>
            <a:pPr eaLnBrk="1" hangingPunct="1"/>
            <a:r>
              <a:rPr lang="en-GB" altLang="en-US" sz="4800" dirty="0" smtClean="0"/>
              <a:t>Welcome to Bluecoat </a:t>
            </a:r>
            <a:r>
              <a:rPr lang="en-GB" altLang="en-US" sz="4800" dirty="0" err="1" smtClean="0"/>
              <a:t>Beechdale</a:t>
            </a:r>
            <a:r>
              <a:rPr lang="en-GB" altLang="en-US" sz="4800" dirty="0" smtClean="0"/>
              <a:t> Academy Maths Department</a:t>
            </a:r>
            <a:endParaRPr lang="en-US" altLang="en-US" sz="48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403350" y="1125538"/>
            <a:ext cx="6192838" cy="1016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6000" dirty="0" smtClean="0">
                <a:solidFill>
                  <a:schemeClr val="hlink"/>
                </a:solidFill>
                <a:latin typeface="+mn-lt"/>
                <a:cs typeface="+mn-cs"/>
              </a:rPr>
              <a:t>Mrs Warden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0"/>
            <a:ext cx="30003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6639" y="188640"/>
            <a:ext cx="2532785" cy="79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Meet </a:t>
            </a:r>
            <a:r>
              <a:rPr lang="en-GB" sz="2800" dirty="0" smtClean="0">
                <a:latin typeface="+mn-lt"/>
              </a:rPr>
              <a:t>Wormy</a:t>
            </a:r>
            <a:endParaRPr lang="en-GB" sz="2800" dirty="0">
              <a:latin typeface="+mn-lt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498089"/>
            <a:ext cx="7452320" cy="3379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Wormy likes to move in </a:t>
            </a:r>
            <a:r>
              <a:rPr lang="en-GB" sz="2800" dirty="0" smtClean="0">
                <a:latin typeface="+mn-lt"/>
              </a:rPr>
              <a:t>spirals.</a:t>
            </a:r>
          </a:p>
          <a:p>
            <a:pPr algn="ctr">
              <a:defRPr/>
            </a:pPr>
            <a:endParaRPr lang="en-GB" sz="2800" dirty="0" smtClean="0">
              <a:latin typeface="+mn-lt"/>
            </a:endParaRPr>
          </a:p>
          <a:p>
            <a:pPr algn="ctr">
              <a:defRPr/>
            </a:pPr>
            <a:r>
              <a:rPr lang="en-GB" sz="2800" dirty="0" smtClean="0">
                <a:latin typeface="+mn-lt"/>
              </a:rPr>
              <a:t>If </a:t>
            </a:r>
            <a:r>
              <a:rPr lang="en-GB" sz="2800" dirty="0">
                <a:latin typeface="+mn-lt"/>
              </a:rPr>
              <a:t>you give him instructions about how to move, he will follow </a:t>
            </a:r>
            <a:r>
              <a:rPr lang="en-GB" sz="2800" dirty="0" smtClean="0">
                <a:latin typeface="+mn-lt"/>
              </a:rPr>
              <a:t>them.</a:t>
            </a:r>
          </a:p>
          <a:p>
            <a:pPr algn="ctr">
              <a:defRPr/>
            </a:pPr>
            <a:endParaRPr lang="en-GB" sz="2800" dirty="0" smtClean="0">
              <a:latin typeface="+mn-lt"/>
            </a:endParaRPr>
          </a:p>
          <a:p>
            <a:pPr algn="ctr">
              <a:defRPr/>
            </a:pPr>
            <a:r>
              <a:rPr lang="en-GB" sz="2800" dirty="0" smtClean="0">
                <a:latin typeface="+mn-lt"/>
              </a:rPr>
              <a:t>However </a:t>
            </a:r>
            <a:r>
              <a:rPr lang="en-GB" sz="2800" dirty="0">
                <a:latin typeface="+mn-lt"/>
              </a:rPr>
              <a:t>there are some rules Wormy always follows... </a:t>
            </a:r>
          </a:p>
        </p:txBody>
      </p:sp>
      <p:pic>
        <p:nvPicPr>
          <p:cNvPr id="10245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5292080" cy="3316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4714875" y="2643188"/>
            <a:ext cx="1785938" cy="714375"/>
          </a:xfrm>
          <a:prstGeom prst="wedgeRoundRectCallout">
            <a:avLst>
              <a:gd name="adj1" fmla="val -48993"/>
              <a:gd name="adj2" fmla="val -1120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FF0000"/>
                </a:solidFill>
              </a:rPr>
              <a:t>Hello </a:t>
            </a:r>
            <a:r>
              <a:rPr lang="en-GB" dirty="0" smtClean="0">
                <a:solidFill>
                  <a:srgbClr val="FF0000"/>
                </a:solidFill>
              </a:rPr>
              <a:t>BBA!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53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71813" y="429549"/>
            <a:ext cx="2786062" cy="122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 err="1">
                <a:latin typeface="+mn-lt"/>
              </a:rPr>
              <a:t>Wormy’s</a:t>
            </a:r>
            <a:r>
              <a:rPr lang="en-GB" sz="2800" dirty="0">
                <a:latin typeface="+mn-lt"/>
              </a:rPr>
              <a:t> Rules</a:t>
            </a:r>
          </a:p>
          <a:p>
            <a:pPr algn="ctr">
              <a:defRPr/>
            </a:pPr>
            <a:endParaRPr lang="en-GB" sz="2800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1268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57188"/>
            <a:ext cx="221456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714375" y="1857375"/>
            <a:ext cx="8143875" cy="1357313"/>
          </a:xfrm>
          <a:prstGeom prst="wedgeRoundRectCallout">
            <a:avLst>
              <a:gd name="adj1" fmla="val -33467"/>
              <a:gd name="adj2" fmla="val -79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I will always move </a:t>
            </a:r>
            <a:r>
              <a:rPr lang="en-GB" sz="2800" dirty="0">
                <a:solidFill>
                  <a:srgbClr val="FF0000"/>
                </a:solidFill>
              </a:rPr>
              <a:t>North</a:t>
            </a:r>
            <a:r>
              <a:rPr lang="en-GB" sz="2800" dirty="0">
                <a:solidFill>
                  <a:schemeClr val="tx1"/>
                </a:solidFill>
              </a:rPr>
              <a:t>, then </a:t>
            </a:r>
            <a:r>
              <a:rPr lang="en-GB" sz="2800" dirty="0">
                <a:solidFill>
                  <a:srgbClr val="FF0000"/>
                </a:solidFill>
              </a:rPr>
              <a:t>East</a:t>
            </a:r>
            <a:r>
              <a:rPr lang="en-GB" sz="2800" dirty="0">
                <a:solidFill>
                  <a:schemeClr val="tx1"/>
                </a:solidFill>
              </a:rPr>
              <a:t>, then </a:t>
            </a:r>
            <a:r>
              <a:rPr lang="en-GB" sz="2800" dirty="0">
                <a:solidFill>
                  <a:srgbClr val="FF0000"/>
                </a:solidFill>
              </a:rPr>
              <a:t>South</a:t>
            </a:r>
            <a:r>
              <a:rPr lang="en-GB" sz="2800" dirty="0">
                <a:solidFill>
                  <a:schemeClr val="tx1"/>
                </a:solidFill>
              </a:rPr>
              <a:t>, then </a:t>
            </a:r>
            <a:r>
              <a:rPr lang="en-GB" sz="2800" dirty="0">
                <a:solidFill>
                  <a:srgbClr val="FF0000"/>
                </a:solidFill>
              </a:rPr>
              <a:t>West</a:t>
            </a:r>
            <a:r>
              <a:rPr lang="en-GB" sz="2800" dirty="0">
                <a:solidFill>
                  <a:schemeClr val="tx1"/>
                </a:solidFill>
              </a:rPr>
              <a:t>. This is moving </a:t>
            </a:r>
            <a:r>
              <a:rPr lang="en-GB" sz="2800" dirty="0">
                <a:solidFill>
                  <a:srgbClr val="FF0000"/>
                </a:solidFill>
              </a:rPr>
              <a:t>clockwise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through </a:t>
            </a:r>
            <a:r>
              <a:rPr lang="en-GB" sz="2800" dirty="0">
                <a:solidFill>
                  <a:schemeClr val="tx1"/>
                </a:solidFill>
              </a:rPr>
              <a:t>the compass </a:t>
            </a:r>
            <a:r>
              <a:rPr lang="en-GB" sz="2800" dirty="0" smtClean="0">
                <a:solidFill>
                  <a:schemeClr val="tx1"/>
                </a:solidFill>
              </a:rPr>
              <a:t>points.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714375" y="3714750"/>
            <a:ext cx="8143875" cy="785813"/>
          </a:xfrm>
          <a:prstGeom prst="wedgeRoundRectCallout">
            <a:avLst>
              <a:gd name="adj1" fmla="val -33467"/>
              <a:gd name="adj2" fmla="val -79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2"/>
                </a:solidFill>
              </a:rPr>
              <a:t>I will move up to </a:t>
            </a:r>
            <a:r>
              <a:rPr lang="en-GB" sz="2800" dirty="0">
                <a:solidFill>
                  <a:srgbClr val="FF0000"/>
                </a:solidFill>
              </a:rPr>
              <a:t>5</a:t>
            </a:r>
            <a:r>
              <a:rPr lang="en-GB" sz="2800" dirty="0">
                <a:solidFill>
                  <a:schemeClr val="tx2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squares</a:t>
            </a:r>
            <a:r>
              <a:rPr lang="en-GB" sz="2800" dirty="0">
                <a:solidFill>
                  <a:schemeClr val="tx2"/>
                </a:solidFill>
              </a:rPr>
              <a:t> at a time.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714375" y="5143500"/>
            <a:ext cx="8143875" cy="1357313"/>
          </a:xfrm>
          <a:prstGeom prst="wedgeRoundRectCallout">
            <a:avLst>
              <a:gd name="adj1" fmla="val -33467"/>
              <a:gd name="adj2" fmla="val -79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2"/>
                </a:solidFill>
              </a:rPr>
              <a:t>I can only remember </a:t>
            </a:r>
            <a:r>
              <a:rPr lang="en-GB" sz="2800" dirty="0">
                <a:solidFill>
                  <a:srgbClr val="FF0000"/>
                </a:solidFill>
              </a:rPr>
              <a:t>3 distances</a:t>
            </a:r>
            <a:r>
              <a:rPr lang="en-GB" sz="2800" dirty="0">
                <a:solidFill>
                  <a:schemeClr val="tx2"/>
                </a:solidFill>
              </a:rPr>
              <a:t>. Once I have moved these 3 distances I will </a:t>
            </a:r>
            <a:r>
              <a:rPr lang="en-GB" sz="2800" dirty="0">
                <a:solidFill>
                  <a:srgbClr val="FF0000"/>
                </a:solidFill>
              </a:rPr>
              <a:t>repeat them </a:t>
            </a:r>
            <a:r>
              <a:rPr lang="en-GB" sz="2800" dirty="0">
                <a:solidFill>
                  <a:schemeClr val="tx2"/>
                </a:solidFill>
              </a:rPr>
              <a:t>over and over again.</a:t>
            </a:r>
          </a:p>
        </p:txBody>
      </p:sp>
    </p:spTree>
    <p:extLst>
      <p:ext uri="{BB962C8B-B14F-4D97-AF65-F5344CB8AC3E}">
        <p14:creationId xmlns:p14="http://schemas.microsoft.com/office/powerpoint/2010/main" val="31504036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mathworld.wolfram.com/images/eps-gif/SquareGrid_800.gif"/>
          <p:cNvPicPr>
            <a:picLocks noChangeAspect="1" noChangeArrowheads="1"/>
          </p:cNvPicPr>
          <p:nvPr/>
        </p:nvPicPr>
        <p:blipFill>
          <a:blip r:embed="rId2">
            <a:lum bright="-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922463"/>
            <a:ext cx="4786313" cy="493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207963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6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4357688"/>
            <a:ext cx="9112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246320" y="357188"/>
            <a:ext cx="1928813" cy="1643062"/>
          </a:xfrm>
          <a:prstGeom prst="wedgeRoundRectCallout">
            <a:avLst>
              <a:gd name="adj1" fmla="val -59270"/>
              <a:gd name="adj2" fmla="val -52689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will always move North, then East, then South, then West. 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195486" y="2348880"/>
            <a:ext cx="2000250" cy="1071563"/>
          </a:xfrm>
          <a:prstGeom prst="wedgeRoundRectCallout">
            <a:avLst>
              <a:gd name="adj1" fmla="val -55993"/>
              <a:gd name="adj2" fmla="val -53120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will move up to 5 squares at a time.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66923" y="3717032"/>
            <a:ext cx="1928813" cy="2928937"/>
          </a:xfrm>
          <a:prstGeom prst="wedgeRoundRectCallout">
            <a:avLst>
              <a:gd name="adj1" fmla="val -60949"/>
              <a:gd name="adj2" fmla="val -50423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can only remember 3 distances. Once I have moved these 3 distances I will repeat them over and over again.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071688" y="398970"/>
            <a:ext cx="5214937" cy="190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For example. If you gave Wormy the instructions </a:t>
            </a:r>
          </a:p>
          <a:p>
            <a:pPr>
              <a:defRPr/>
            </a:pPr>
            <a:r>
              <a:rPr lang="en-GB" sz="2400" dirty="0">
                <a:latin typeface="+mn-lt"/>
              </a:rPr>
              <a:t>1, 3, 1. He would move as follows...</a:t>
            </a:r>
          </a:p>
          <a:p>
            <a:pPr>
              <a:defRPr/>
            </a:pPr>
            <a:endParaRPr lang="en-GB" sz="2800" dirty="0">
              <a:latin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 flipH="1" flipV="1">
            <a:off x="3036094" y="4393407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4964906" y="4393407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43438" y="4714875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3643313" y="3714750"/>
            <a:ext cx="200025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643438" y="2714625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357563" y="4071938"/>
            <a:ext cx="1928812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4964906" y="3036094"/>
            <a:ext cx="642938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3357563" y="3429000"/>
            <a:ext cx="1928812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3036094" y="3036094"/>
            <a:ext cx="642938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357563" y="2714625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3000375" y="3714750"/>
            <a:ext cx="200025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357563" y="4714875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7500938" y="3000375"/>
            <a:ext cx="1643062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Wormy has made a spiral!</a:t>
            </a:r>
          </a:p>
          <a:p>
            <a:pPr>
              <a:defRPr/>
            </a:pPr>
            <a:endParaRPr lang="en-GB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4745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-2.22222E-6 -0.10486 " pathEditMode="relative" ptsTypes="AA">
                                      <p:cBhvr>
                                        <p:cTn id="12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8402 L 0.20868 -0.0826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" y="6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8 -0.08264 L 0.20868 0.011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8 0.01181 L 0.13767 0.0118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67 0.01181 L 0.13767 -0.2715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6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67 -0.27152 L 0.20069 -0.2715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69 -0.27152 L 0.20868 -0.187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419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8 -0.1875 L -0.00399 -0.187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42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1875 L -0.00399 -0.2821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45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28217 L 0.06684 -0.2821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84 -0.28217 L 0.06684 0.0013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67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84 0.00139 L -0.00399 0.00139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athworld.wolfram.com/images/eps-gif/SquareGrid_800.gif"/>
          <p:cNvPicPr>
            <a:picLocks noChangeAspect="1" noChangeArrowheads="1"/>
          </p:cNvPicPr>
          <p:nvPr/>
        </p:nvPicPr>
        <p:blipFill>
          <a:blip r:embed="rId2">
            <a:lum bright="-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643063"/>
            <a:ext cx="4786313" cy="493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071688" y="584200"/>
            <a:ext cx="5214937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Where would Wormy move for the instruction 2, 2, 4?</a:t>
            </a:r>
          </a:p>
          <a:p>
            <a:pPr>
              <a:defRPr/>
            </a:pPr>
            <a:endParaRPr lang="en-GB" sz="2800" dirty="0">
              <a:latin typeface="Calibri" pitchFamily="34" charset="0"/>
            </a:endParaRPr>
          </a:p>
        </p:txBody>
      </p:sp>
      <p:pic>
        <p:nvPicPr>
          <p:cNvPr id="15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207963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246320" y="357188"/>
            <a:ext cx="1928813" cy="1643062"/>
          </a:xfrm>
          <a:prstGeom prst="wedgeRoundRectCallout">
            <a:avLst>
              <a:gd name="adj1" fmla="val -59270"/>
              <a:gd name="adj2" fmla="val -52689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will always move North, then East, then South, then West.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195486" y="2348880"/>
            <a:ext cx="2000250" cy="1071563"/>
          </a:xfrm>
          <a:prstGeom prst="wedgeRoundRectCallout">
            <a:avLst>
              <a:gd name="adj1" fmla="val -55993"/>
              <a:gd name="adj2" fmla="val -53120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will move up to 5 squares at a time.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66923" y="3717032"/>
            <a:ext cx="1928813" cy="2928937"/>
          </a:xfrm>
          <a:prstGeom prst="wedgeRoundRectCallout">
            <a:avLst>
              <a:gd name="adj1" fmla="val -60949"/>
              <a:gd name="adj2" fmla="val -50423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can only remember 3 distances. Once I have moved these 3 distances I will repeat them over and over again.</a:t>
            </a:r>
          </a:p>
        </p:txBody>
      </p:sp>
    </p:spTree>
    <p:extLst>
      <p:ext uri="{BB962C8B-B14F-4D97-AF65-F5344CB8AC3E}">
        <p14:creationId xmlns:p14="http://schemas.microsoft.com/office/powerpoint/2010/main" val="2321346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mathworld.wolfram.com/images/eps-gif/SquareGrid_800.gif"/>
          <p:cNvPicPr>
            <a:picLocks noChangeAspect="1" noChangeArrowheads="1"/>
          </p:cNvPicPr>
          <p:nvPr/>
        </p:nvPicPr>
        <p:blipFill>
          <a:blip r:embed="rId2">
            <a:lum bright="-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643063"/>
            <a:ext cx="4786313" cy="493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071688" y="584200"/>
            <a:ext cx="5214937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Where would Wormy move for the instruction 4, 2, 1?</a:t>
            </a:r>
          </a:p>
          <a:p>
            <a:pPr>
              <a:defRPr/>
            </a:pPr>
            <a:endParaRPr lang="en-GB" sz="2800" dirty="0">
              <a:latin typeface="Calibri" pitchFamily="34" charset="0"/>
            </a:endParaRPr>
          </a:p>
        </p:txBody>
      </p:sp>
      <p:pic>
        <p:nvPicPr>
          <p:cNvPr id="15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207963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246320" y="357188"/>
            <a:ext cx="1928813" cy="1643062"/>
          </a:xfrm>
          <a:prstGeom prst="wedgeRoundRectCallout">
            <a:avLst>
              <a:gd name="adj1" fmla="val -59270"/>
              <a:gd name="adj2" fmla="val -52689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will always move North, then East, then South, then West.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195486" y="2348880"/>
            <a:ext cx="2000250" cy="1071563"/>
          </a:xfrm>
          <a:prstGeom prst="wedgeRoundRectCallout">
            <a:avLst>
              <a:gd name="adj1" fmla="val -55993"/>
              <a:gd name="adj2" fmla="val -53120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will move up to 5 squares at a time.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66923" y="3717032"/>
            <a:ext cx="1928813" cy="2928937"/>
          </a:xfrm>
          <a:prstGeom prst="wedgeRoundRectCallout">
            <a:avLst>
              <a:gd name="adj1" fmla="val -60949"/>
              <a:gd name="adj2" fmla="val -50423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002060"/>
                </a:solidFill>
              </a:rPr>
              <a:t>I can only remember 3 distances. Once I have moved these 3 distances I will repeat them over and over again.</a:t>
            </a:r>
          </a:p>
        </p:txBody>
      </p:sp>
    </p:spTree>
    <p:extLst>
      <p:ext uri="{BB962C8B-B14F-4D97-AF65-F5344CB8AC3E}">
        <p14:creationId xmlns:p14="http://schemas.microsoft.com/office/powerpoint/2010/main" val="2480636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15816" y="222836"/>
            <a:ext cx="5673228" cy="16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Try some </a:t>
            </a:r>
            <a:r>
              <a:rPr lang="en-GB" sz="2800" dirty="0" smtClean="0">
                <a:latin typeface="+mn-lt"/>
              </a:rPr>
              <a:t>spirals </a:t>
            </a:r>
            <a:r>
              <a:rPr lang="en-GB" sz="2800" dirty="0">
                <a:latin typeface="+mn-lt"/>
              </a:rPr>
              <a:t>for yourself</a:t>
            </a:r>
            <a:r>
              <a:rPr lang="en-GB" sz="2800" dirty="0" smtClean="0">
                <a:latin typeface="+mn-lt"/>
              </a:rPr>
              <a:t>.</a:t>
            </a:r>
          </a:p>
          <a:p>
            <a:pPr algn="ctr">
              <a:defRPr/>
            </a:pPr>
            <a:endParaRPr lang="en-GB" sz="2800" dirty="0">
              <a:latin typeface="+mn-lt"/>
            </a:endParaRPr>
          </a:p>
          <a:p>
            <a:pPr algn="ctr">
              <a:defRPr/>
            </a:pPr>
            <a:r>
              <a:rPr lang="en-GB" sz="2800" dirty="0">
                <a:latin typeface="+mn-lt"/>
              </a:rPr>
              <a:t>Don’t forget the </a:t>
            </a:r>
            <a:r>
              <a:rPr lang="en-GB" sz="2800" dirty="0" smtClean="0">
                <a:latin typeface="+mn-lt"/>
              </a:rPr>
              <a:t>rules</a:t>
            </a:r>
            <a:r>
              <a:rPr lang="en-GB" sz="2800" dirty="0">
                <a:latin typeface="+mn-lt"/>
              </a:rPr>
              <a:t>!</a:t>
            </a:r>
          </a:p>
        </p:txBody>
      </p:sp>
      <p:pic>
        <p:nvPicPr>
          <p:cNvPr id="15363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57188"/>
            <a:ext cx="221456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283469" y="2138069"/>
            <a:ext cx="4072508" cy="1357313"/>
          </a:xfrm>
          <a:prstGeom prst="wedgeRoundRectCallout">
            <a:avLst>
              <a:gd name="adj1" fmla="val -33467"/>
              <a:gd name="adj2" fmla="val -79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I will always move North, then East, then South, then West. This is moving clockwise </a:t>
            </a:r>
            <a:r>
              <a:rPr lang="en-GB" sz="2000" dirty="0" smtClean="0">
                <a:solidFill>
                  <a:schemeClr val="tx1"/>
                </a:solidFill>
              </a:rPr>
              <a:t>through </a:t>
            </a:r>
            <a:r>
              <a:rPr lang="en-GB" sz="2000" dirty="0">
                <a:solidFill>
                  <a:schemeClr val="tx1"/>
                </a:solidFill>
              </a:rPr>
              <a:t>the compass points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83469" y="3852569"/>
            <a:ext cx="4072508" cy="785813"/>
          </a:xfrm>
          <a:prstGeom prst="wedgeRoundRectCallout">
            <a:avLst>
              <a:gd name="adj1" fmla="val -33467"/>
              <a:gd name="adj2" fmla="val -79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I will move up to 5 squares at a time.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12032" y="5067007"/>
            <a:ext cx="4072508" cy="1357312"/>
          </a:xfrm>
          <a:prstGeom prst="wedgeRoundRectCallout">
            <a:avLst>
              <a:gd name="adj1" fmla="val -33467"/>
              <a:gd name="adj2" fmla="val -790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I can only remember 3 distances. Once I have moved these 3 distances I will repeat them over and over again.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39681" y="2513741"/>
            <a:ext cx="42484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+mn-lt"/>
              </a:rPr>
              <a:t>While you are working:</a:t>
            </a:r>
          </a:p>
          <a:p>
            <a:endParaRPr lang="en-GB" sz="2400" b="1" dirty="0">
              <a:latin typeface="+mn-lt"/>
            </a:endParaRPr>
          </a:p>
          <a:p>
            <a:r>
              <a:rPr lang="en-GB" sz="2400" b="1" dirty="0" smtClean="0">
                <a:latin typeface="+mn-lt"/>
              </a:rPr>
              <a:t>Can you spot any links between your instructions and the shape of your spiral?</a:t>
            </a:r>
          </a:p>
          <a:p>
            <a:endParaRPr lang="en-GB" sz="2400" b="1" dirty="0" smtClean="0">
              <a:latin typeface="+mn-lt"/>
            </a:endParaRPr>
          </a:p>
          <a:p>
            <a:r>
              <a:rPr lang="en-GB" sz="2400" b="1" dirty="0" smtClean="0">
                <a:latin typeface="+mn-lt"/>
              </a:rPr>
              <a:t>I’d love to hear your ideas.</a:t>
            </a:r>
            <a:endParaRPr lang="en-GB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8869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0"/>
            <a:ext cx="30003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71500" y="4643438"/>
            <a:ext cx="650081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b="1" dirty="0">
                <a:latin typeface="+mn-lt"/>
              </a:rPr>
              <a:t>We are now going to look for patterns in the way </a:t>
            </a:r>
            <a:r>
              <a:rPr lang="en-GB" sz="2800" b="1" dirty="0" smtClean="0">
                <a:latin typeface="+mn-lt"/>
              </a:rPr>
              <a:t>Wormy </a:t>
            </a:r>
            <a:r>
              <a:rPr lang="en-GB" sz="2800" b="1" dirty="0">
                <a:latin typeface="+mn-lt"/>
              </a:rPr>
              <a:t>moves.</a:t>
            </a:r>
          </a:p>
        </p:txBody>
      </p:sp>
      <p:pic>
        <p:nvPicPr>
          <p:cNvPr id="16388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15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4714875" y="2643188"/>
            <a:ext cx="1785938" cy="714375"/>
          </a:xfrm>
          <a:prstGeom prst="wedgeRoundRectCallout">
            <a:avLst>
              <a:gd name="adj1" fmla="val -48993"/>
              <a:gd name="adj2" fmla="val -11204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rgbClr val="FF0000"/>
                </a:solidFill>
              </a:rPr>
              <a:t>You are doing very well. </a:t>
            </a:r>
          </a:p>
        </p:txBody>
      </p:sp>
    </p:spTree>
    <p:extLst>
      <p:ext uri="{BB962C8B-B14F-4D97-AF65-F5344CB8AC3E}">
        <p14:creationId xmlns:p14="http://schemas.microsoft.com/office/powerpoint/2010/main" val="3653416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14438" y="130"/>
            <a:ext cx="6669930" cy="122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b="1" dirty="0" smtClean="0">
                <a:solidFill>
                  <a:schemeClr val="tx2"/>
                </a:solidFill>
                <a:latin typeface="+mn-lt"/>
              </a:rPr>
              <a:t>Look at your spirals and see if you can answer the following questions: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72706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43125" y="1428880"/>
            <a:ext cx="6500813" cy="122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solidFill>
                  <a:schemeClr val="tx2"/>
                </a:solidFill>
                <a:latin typeface="+mn-lt"/>
              </a:rPr>
              <a:t>Why does Wormy </a:t>
            </a:r>
            <a:r>
              <a:rPr lang="en-GB" sz="2800" dirty="0" smtClean="0">
                <a:solidFill>
                  <a:schemeClr val="tx2"/>
                </a:solidFill>
                <a:latin typeface="+mn-lt"/>
              </a:rPr>
              <a:t>always </a:t>
            </a:r>
            <a:r>
              <a:rPr lang="en-GB" sz="2800" dirty="0">
                <a:solidFill>
                  <a:schemeClr val="tx2"/>
                </a:solidFill>
                <a:latin typeface="+mn-lt"/>
              </a:rPr>
              <a:t>end up back in the same place?</a:t>
            </a:r>
          </a:p>
        </p:txBody>
      </p:sp>
      <p:pic>
        <p:nvPicPr>
          <p:cNvPr id="7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3400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43125" y="3073400"/>
            <a:ext cx="650081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solidFill>
                  <a:schemeClr val="tx2"/>
                </a:solidFill>
                <a:latin typeface="+mn-lt"/>
              </a:rPr>
              <a:t>Can you tell how wide each spiral will </a:t>
            </a:r>
            <a:r>
              <a:rPr lang="en-GB" sz="2800" dirty="0" smtClean="0">
                <a:solidFill>
                  <a:schemeClr val="tx2"/>
                </a:solidFill>
                <a:latin typeface="+mn-lt"/>
              </a:rPr>
              <a:t>be before you draw it?</a:t>
            </a:r>
            <a:endParaRPr lang="en-GB" sz="28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1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5025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143125" y="4680985"/>
            <a:ext cx="6500813" cy="16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solidFill>
                  <a:schemeClr val="tx2"/>
                </a:solidFill>
                <a:latin typeface="+mn-lt"/>
              </a:rPr>
              <a:t>Can you find 3 spirals which look the same? </a:t>
            </a:r>
            <a:r>
              <a:rPr lang="en-GB" sz="2800" dirty="0" smtClean="0">
                <a:solidFill>
                  <a:schemeClr val="tx2"/>
                </a:solidFill>
                <a:latin typeface="+mn-lt"/>
              </a:rPr>
              <a:t>Do the instructions have something in common?</a:t>
            </a:r>
            <a:endParaRPr lang="en-GB" sz="28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7148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athworld.wolfram.com/images/eps-gif/SquareGrid_800.gif"/>
          <p:cNvPicPr>
            <a:picLocks noChangeAspect="1" noChangeArrowheads="1"/>
          </p:cNvPicPr>
          <p:nvPr/>
        </p:nvPicPr>
        <p:blipFill>
          <a:blip r:embed="rId2">
            <a:lum bright="-4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4786313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7" descr="http://www.thesportscompass.com/CompassPoints_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974" y="55701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6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863975"/>
            <a:ext cx="9112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85750" y="214313"/>
            <a:ext cx="521493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The original instruction we used was 1, 3, 1.</a:t>
            </a:r>
          </a:p>
          <a:p>
            <a:pPr>
              <a:defRPr/>
            </a:pPr>
            <a:endParaRPr lang="en-GB" sz="2800" dirty="0">
              <a:latin typeface="+mn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 flipH="1" flipV="1">
            <a:off x="892969" y="3899694"/>
            <a:ext cx="642938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2821781" y="3899694"/>
            <a:ext cx="642938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500313" y="4221163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1500188" y="3221038"/>
            <a:ext cx="200025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00313" y="2220913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214438" y="3578225"/>
            <a:ext cx="1928812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2821781" y="2542382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1214438" y="2935288"/>
            <a:ext cx="1928812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892969" y="2542382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214438" y="2220913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857250" y="3221038"/>
            <a:ext cx="200025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214438" y="4221163"/>
            <a:ext cx="642937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5214938" y="1591469"/>
            <a:ext cx="371475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>
              <a:defRPr/>
            </a:pPr>
            <a:r>
              <a:rPr lang="en-GB" sz="2400" dirty="0">
                <a:latin typeface="+mn-lt"/>
              </a:rPr>
              <a:t>Making a table may help us understand what is happening...</a:t>
            </a:r>
          </a:p>
          <a:p>
            <a:pPr>
              <a:defRPr/>
            </a:pPr>
            <a:endParaRPr lang="en-GB" sz="2800" dirty="0">
              <a:latin typeface="+mn-lt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233793"/>
              </p:ext>
            </p:extLst>
          </p:nvPr>
        </p:nvGraphicFramePr>
        <p:xfrm>
          <a:off x="5357813" y="3143250"/>
          <a:ext cx="2833688" cy="3032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422"/>
                <a:gridCol w="708422"/>
                <a:gridCol w="708422"/>
                <a:gridCol w="708422"/>
              </a:tblGrid>
              <a:tr h="75803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rgbClr val="FF0000"/>
                          </a:solidFill>
                        </a:rPr>
                        <a:t>N</a:t>
                      </a:r>
                      <a:endParaRPr lang="en-GB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en-GB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en-GB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rgbClr val="FF0000"/>
                          </a:solidFill>
                        </a:rPr>
                        <a:t>W</a:t>
                      </a:r>
                      <a:endParaRPr lang="en-GB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5803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3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</a:tr>
              <a:tr h="75803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3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3</a:t>
                      </a:r>
                      <a:endParaRPr lang="en-GB" sz="3200" dirty="0"/>
                    </a:p>
                  </a:txBody>
                  <a:tcPr/>
                </a:tc>
              </a:tr>
              <a:tr h="75803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3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/>
                        <a:t>1</a:t>
                      </a:r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714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-2.22222E-6 -0.10486 " pathEditMode="relative" ptsTypes="AA">
                                      <p:cBhvr>
                                        <p:cTn id="12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8402 L 0.20868 -0.0826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" y="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8 -0.08264 L 0.20868 0.0118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8 0.01181 L 0.13767 0.0118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9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67 0.01181 L 0.13767 -0.2715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6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67 -0.27152 L 0.20069 -0.2715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69 -0.27152 L 0.20868 -0.187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419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8 -0.1875 L -0.00399 -0.187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42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1875 L -0.00399 -0.2821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4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28217 L 0.06684 -0.2821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84 -0.28217 L 0.06684 0.0013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6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84 0.00139 L -0.00399 0.0013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14438" y="215900"/>
            <a:ext cx="650081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b="1" dirty="0" smtClean="0">
                <a:latin typeface="+mn-lt"/>
              </a:rPr>
              <a:t>Challenge questions</a:t>
            </a:r>
            <a:endParaRPr lang="en-GB" sz="2800" b="1" dirty="0">
              <a:latin typeface="+mn-lt"/>
            </a:endParaRPr>
          </a:p>
        </p:txBody>
      </p:sp>
      <p:pic>
        <p:nvPicPr>
          <p:cNvPr id="72706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43125" y="1644323"/>
            <a:ext cx="6500813" cy="79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Does the order of the numbers matter?</a:t>
            </a:r>
          </a:p>
        </p:txBody>
      </p:sp>
      <p:pic>
        <p:nvPicPr>
          <p:cNvPr id="7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3400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43125" y="3073400"/>
            <a:ext cx="650081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What happens if the two smaller numbers add to make the 3</a:t>
            </a:r>
            <a:r>
              <a:rPr lang="en-GB" sz="2800" baseline="30000" dirty="0">
                <a:latin typeface="+mn-lt"/>
              </a:rPr>
              <a:t>rd</a:t>
            </a:r>
            <a:r>
              <a:rPr lang="en-GB" sz="2800" dirty="0">
                <a:latin typeface="+mn-lt"/>
              </a:rPr>
              <a:t>?</a:t>
            </a:r>
          </a:p>
        </p:txBody>
      </p:sp>
      <p:pic>
        <p:nvPicPr>
          <p:cNvPr id="11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5025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143125" y="4429125"/>
            <a:ext cx="65008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What if the two smaller numbers add to make more or less than the 3</a:t>
            </a:r>
            <a:r>
              <a:rPr lang="en-GB" sz="2800" baseline="30000" dirty="0">
                <a:latin typeface="+mn-lt"/>
              </a:rPr>
              <a:t>rd</a:t>
            </a:r>
            <a:r>
              <a:rPr lang="en-GB" sz="2800" dirty="0">
                <a:latin typeface="+mn-lt"/>
              </a:rPr>
              <a:t> number.</a:t>
            </a:r>
          </a:p>
        </p:txBody>
      </p:sp>
    </p:spTree>
    <p:extLst>
      <p:ext uri="{BB962C8B-B14F-4D97-AF65-F5344CB8AC3E}">
        <p14:creationId xmlns:p14="http://schemas.microsoft.com/office/powerpoint/2010/main" val="4248973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227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43125" y="1428750"/>
            <a:ext cx="650081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Can you tell me what the spiral will look like before you have drawn it?</a:t>
            </a:r>
          </a:p>
        </p:txBody>
      </p:sp>
      <p:pic>
        <p:nvPicPr>
          <p:cNvPr id="7" name="Picture 2" descr="http://www.clker.com/cliparts/1/0/9/2/11970910451009133623carlitos_Green_Worm.svg.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0" y="3630209"/>
            <a:ext cx="2279937" cy="1428760"/>
          </a:xfrm>
          <a:prstGeom prst="rect">
            <a:avLst/>
          </a:prstGeom>
          <a:noFill/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43125" y="3414505"/>
            <a:ext cx="6500813" cy="165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dirty="0">
                <a:latin typeface="+mn-lt"/>
              </a:rPr>
              <a:t>Meet </a:t>
            </a:r>
            <a:r>
              <a:rPr lang="en-GB" sz="2800" dirty="0" err="1">
                <a:latin typeface="+mn-lt"/>
              </a:rPr>
              <a:t>Wormy’s</a:t>
            </a:r>
            <a:r>
              <a:rPr lang="en-GB" sz="2800" dirty="0">
                <a:latin typeface="+mn-lt"/>
              </a:rPr>
              <a:t> sister, </a:t>
            </a:r>
            <a:r>
              <a:rPr lang="en-GB" sz="2800" dirty="0" err="1">
                <a:latin typeface="+mn-lt"/>
              </a:rPr>
              <a:t>Wormetta</a:t>
            </a:r>
            <a:r>
              <a:rPr lang="en-GB" sz="2800" dirty="0">
                <a:latin typeface="+mn-lt"/>
              </a:rPr>
              <a:t>. Make a new set of rules about how she moves and investigate her Spirals. 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214438" y="215900"/>
            <a:ext cx="650081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 anchor="ctr">
            <a:spAutoFit/>
          </a:bodyPr>
          <a:lstStyle/>
          <a:p>
            <a:pPr algn="ctr">
              <a:defRPr/>
            </a:pPr>
            <a:r>
              <a:rPr lang="en-GB" sz="2800" b="1" dirty="0" smtClean="0">
                <a:latin typeface="+mn-lt"/>
              </a:rPr>
              <a:t>Challenge questions</a:t>
            </a:r>
            <a:endParaRPr lang="en-GB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6817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 xsi:nil="true"/>
    <Description0 xmlns="e2e12665-0a52-44fa-93fc-755654ed6771" xsi:nil="true"/>
    <InUnits xmlns="e2e12665-0a52-44fa-93fc-755654ed6771">
      <Value>421</Value>
    </InUnits>
    <OID xmlns="e2e12665-0a52-44fa-93fc-755654ed6771" xsi:nil="true"/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434C699A-A9AE-4491-A733-5B73E48387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74BCD7-8582-4F0D-A1D0-F700DD1CA7D5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8FF974EA-4A16-479B-B012-9B7648A01A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47DE8498-6364-45D6-8886-043A1438692E}">
  <ds:schemaRefs>
    <ds:schemaRef ds:uri="http://www.w3.org/XML/1998/namespace"/>
    <ds:schemaRef ds:uri="http://purl.org/dc/elements/1.1/"/>
    <ds:schemaRef ds:uri="e2e12665-0a52-44fa-93fc-755654ed6771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279</TotalTime>
  <Words>609</Words>
  <Application>Microsoft Office PowerPoint</Application>
  <PresentationFormat>On-screen Show (4:3)</PresentationFormat>
  <Paragraphs>73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ArchwayMaster</vt:lpstr>
      <vt:lpstr>Yr 6 Induction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Trinity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Yr 6 Induction Day Networks Lesson</dc:title>
  <dc:creator>ccowlishaw</dc:creator>
  <cp:lastModifiedBy>Warden, M</cp:lastModifiedBy>
  <cp:revision>25</cp:revision>
  <dcterms:created xsi:type="dcterms:W3CDTF">2007-06-29T08:09:49Z</dcterms:created>
  <dcterms:modified xsi:type="dcterms:W3CDTF">2017-07-03T12:02:27Z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