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11" r:id="rId2"/>
    <p:sldId id="312" r:id="rId3"/>
    <p:sldId id="304" r:id="rId4"/>
    <p:sldId id="305" r:id="rId5"/>
    <p:sldId id="302" r:id="rId6"/>
    <p:sldId id="303" r:id="rId7"/>
    <p:sldId id="309" r:id="rId8"/>
    <p:sldId id="310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90" d="100"/>
          <a:sy n="90" d="100"/>
        </p:scale>
        <p:origin x="-3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14/06/2017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3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4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5" b="55623"/>
          <a:stretch/>
        </p:blipFill>
        <p:spPr>
          <a:xfrm>
            <a:off x="2411760" y="486697"/>
            <a:ext cx="4032448" cy="120936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19" y="2209800"/>
            <a:ext cx="867568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latin typeface="+mn-lt"/>
              </a:rPr>
              <a:t>In a street the house prices are: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latin typeface="+mn-lt"/>
              </a:rPr>
              <a:t>£129000   £101000   £120000    £99000    £99500    £105000    £450000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800" dirty="0" smtClean="0">
                <a:latin typeface="+mn-lt"/>
              </a:rPr>
              <a:t>Find the mean price of the houses.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8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800" dirty="0" smtClean="0">
                <a:latin typeface="+mn-lt"/>
              </a:rPr>
              <a:t>What is wrong with this figure?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8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3781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5" b="55623"/>
          <a:stretch/>
        </p:blipFill>
        <p:spPr>
          <a:xfrm>
            <a:off x="2411760" y="486697"/>
            <a:ext cx="4032448" cy="120936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2057400"/>
            <a:ext cx="867568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latin typeface="+mn-lt"/>
              </a:rPr>
              <a:t>In a street the house prices are: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latin typeface="+mn-lt"/>
              </a:rPr>
              <a:t>£129000   £101000   £120000    £99000    £99500    £105000    £450000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dirty="0">
              <a:latin typeface="+mn-lt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latin typeface="+mn-lt"/>
              </a:rPr>
              <a:t>When there is a number that doesn’t ‘fit’ with the size of the others it is called an </a:t>
            </a:r>
            <a:r>
              <a:rPr lang="en-GB" sz="3200" dirty="0" smtClean="0">
                <a:solidFill>
                  <a:srgbClr val="FF0000"/>
                </a:solidFill>
                <a:latin typeface="+mn-lt"/>
              </a:rPr>
              <a:t>outlier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FF0000"/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latin typeface="+mn-lt"/>
              </a:rPr>
              <a:t>When this happens, it is better to use a different type of average.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4718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1415143"/>
            <a:ext cx="8382000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GB" sz="2800" kern="0" dirty="0">
                <a:solidFill>
                  <a:srgbClr val="000000"/>
                </a:solidFill>
                <a:latin typeface="+mn-lt"/>
                <a:cs typeface="+mn-cs"/>
              </a:rPr>
              <a:t>Stand up</a:t>
            </a:r>
            <a:r>
              <a:rPr lang="en-GB" sz="2800" kern="0" dirty="0" smtClean="0">
                <a:solidFill>
                  <a:srgbClr val="000000"/>
                </a:solidFill>
                <a:latin typeface="+mn-lt"/>
                <a:cs typeface="+mn-cs"/>
              </a:rPr>
              <a:t>!</a:t>
            </a:r>
          </a:p>
          <a:p>
            <a:pPr marL="342900" lvl="0" indent="-342900">
              <a:spcBef>
                <a:spcPct val="20000"/>
              </a:spcBef>
            </a:pPr>
            <a:endParaRPr lang="en-GB" sz="280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GB" sz="2800" kern="0" dirty="0">
                <a:solidFill>
                  <a:srgbClr val="000000"/>
                </a:solidFill>
                <a:latin typeface="+mn-lt"/>
                <a:cs typeface="+mn-cs"/>
              </a:rPr>
              <a:t>Form a line around the room</a:t>
            </a:r>
            <a:r>
              <a:rPr lang="en-GB" sz="2800" kern="0" dirty="0" smtClean="0">
                <a:solidFill>
                  <a:srgbClr val="000000"/>
                </a:solidFill>
                <a:latin typeface="+mn-lt"/>
                <a:cs typeface="+mn-cs"/>
              </a:rPr>
              <a:t>.</a:t>
            </a:r>
          </a:p>
          <a:p>
            <a:pPr marL="342900" lvl="0" indent="-342900">
              <a:spcBef>
                <a:spcPct val="20000"/>
              </a:spcBef>
            </a:pPr>
            <a:endParaRPr lang="en-GB" sz="320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en-GB" sz="2800" kern="0" dirty="0">
                <a:solidFill>
                  <a:srgbClr val="000000"/>
                </a:solidFill>
                <a:latin typeface="+mn-lt"/>
                <a:cs typeface="+mn-cs"/>
              </a:rPr>
              <a:t>Arrange yourselves into </a:t>
            </a:r>
            <a:r>
              <a:rPr lang="en-GB" sz="2800" kern="0" dirty="0" smtClean="0">
                <a:solidFill>
                  <a:srgbClr val="FF0000"/>
                </a:solidFill>
                <a:latin typeface="+mn-lt"/>
                <a:cs typeface="+mn-cs"/>
              </a:rPr>
              <a:t>ascending</a:t>
            </a:r>
            <a:r>
              <a:rPr lang="en-GB" sz="2800" kern="0" dirty="0" smtClean="0">
                <a:solidFill>
                  <a:srgbClr val="000000"/>
                </a:solidFill>
                <a:latin typeface="+mn-lt"/>
                <a:cs typeface="+mn-cs"/>
              </a:rPr>
              <a:t> height order</a:t>
            </a:r>
          </a:p>
          <a:p>
            <a:pPr lvl="0">
              <a:spcBef>
                <a:spcPct val="20000"/>
              </a:spcBef>
            </a:pPr>
            <a:endParaRPr lang="en-GB" sz="280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en-GB" sz="2800" kern="0" dirty="0" smtClean="0">
                <a:solidFill>
                  <a:srgbClr val="000000"/>
                </a:solidFill>
                <a:latin typeface="+mn-lt"/>
                <a:cs typeface="+mn-cs"/>
              </a:rPr>
              <a:t>Who is in the middle?</a:t>
            </a:r>
            <a:endParaRPr lang="en-GB" sz="3200" kern="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283256"/>
            <a:ext cx="2743200" cy="1666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-285751"/>
            <a:ext cx="2743200" cy="1666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288246"/>
            <a:ext cx="2743200" cy="1666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334000"/>
            <a:ext cx="2743200" cy="16668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331505"/>
            <a:ext cx="2743200" cy="1666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329010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5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362200"/>
            <a:ext cx="8382000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GB" sz="2800" kern="0" dirty="0" smtClean="0">
                <a:solidFill>
                  <a:srgbClr val="000000"/>
                </a:solidFill>
                <a:latin typeface="+mn-lt"/>
                <a:cs typeface="+mn-cs"/>
              </a:rPr>
              <a:t>The height of the middle person when you stood in height order was the </a:t>
            </a:r>
            <a:r>
              <a:rPr lang="en-GB" sz="2800" kern="0" dirty="0" smtClean="0">
                <a:solidFill>
                  <a:srgbClr val="FF0000"/>
                </a:solidFill>
                <a:latin typeface="+mn-lt"/>
                <a:cs typeface="+mn-cs"/>
              </a:rPr>
              <a:t>median.</a:t>
            </a:r>
          </a:p>
          <a:p>
            <a:pPr lvl="0">
              <a:spcBef>
                <a:spcPct val="20000"/>
              </a:spcBef>
            </a:pPr>
            <a:endParaRPr lang="en-GB" sz="2800" kern="0" dirty="0">
              <a:solidFill>
                <a:srgbClr val="FF0000"/>
              </a:solidFill>
              <a:latin typeface="+mn-lt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en-GB" sz="2800" kern="0" dirty="0" smtClean="0">
                <a:latin typeface="+mn-lt"/>
                <a:cs typeface="+mn-cs"/>
              </a:rPr>
              <a:t>Half of the heights in the class are bigger than this number, and half are smaller.</a:t>
            </a:r>
          </a:p>
          <a:p>
            <a:pPr marL="342900" lvl="0" indent="-342900">
              <a:spcBef>
                <a:spcPct val="20000"/>
              </a:spcBef>
            </a:pPr>
            <a:endParaRPr lang="en-GB" sz="3200" kern="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283256"/>
            <a:ext cx="2743200" cy="1666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-285751"/>
            <a:ext cx="2743200" cy="1666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288246"/>
            <a:ext cx="2743200" cy="1666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334000"/>
            <a:ext cx="2743200" cy="16668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331505"/>
            <a:ext cx="2743200" cy="1666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329010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09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Find the median of these values:</a:t>
            </a:r>
          </a:p>
          <a:p>
            <a:pPr>
              <a:buFontTx/>
              <a:buNone/>
            </a:pPr>
            <a:r>
              <a:rPr lang="en-GB" sz="4000" dirty="0"/>
              <a:t>			5 	7	10	  12	   15</a:t>
            </a:r>
          </a:p>
          <a:p>
            <a:endParaRPr lang="en-GB" sz="4000" dirty="0"/>
          </a:p>
          <a:p>
            <a:endParaRPr lang="en-GB" sz="4000" dirty="0"/>
          </a:p>
          <a:p>
            <a:r>
              <a:rPr lang="en-GB" sz="4000" dirty="0"/>
              <a:t>10 is the middle value</a:t>
            </a:r>
            <a:endParaRPr lang="en-US" sz="4000" dirty="0"/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4356100" y="2997200"/>
            <a:ext cx="360363" cy="936625"/>
          </a:xfrm>
          <a:prstGeom prst="upArrow">
            <a:avLst>
              <a:gd name="adj1" fmla="val 50000"/>
              <a:gd name="adj2" fmla="val 64978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GB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sz="8000" dirty="0" smtClean="0">
                <a:solidFill>
                  <a:srgbClr val="FFC000"/>
                </a:solidFill>
                <a:latin typeface="+mn-lt"/>
              </a:rPr>
              <a:t>Median</a:t>
            </a:r>
            <a:endParaRPr lang="en-US" sz="8000" dirty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6359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Find the median of these values:</a:t>
            </a:r>
          </a:p>
          <a:p>
            <a:pPr>
              <a:buFontTx/>
              <a:buNone/>
            </a:pPr>
            <a:r>
              <a:rPr lang="en-GB" sz="4000" dirty="0"/>
              <a:t>			8 	9	10	  12	   </a:t>
            </a:r>
          </a:p>
          <a:p>
            <a:endParaRPr lang="en-GB" sz="4000" dirty="0"/>
          </a:p>
          <a:p>
            <a:endParaRPr lang="en-GB" sz="4000" dirty="0"/>
          </a:p>
          <a:p>
            <a:r>
              <a:rPr lang="en-GB" sz="4000" dirty="0"/>
              <a:t>9.5 is the middle value</a:t>
            </a:r>
            <a:endParaRPr lang="en-US" sz="4000" dirty="0"/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3779838" y="3068638"/>
            <a:ext cx="360362" cy="936625"/>
          </a:xfrm>
          <a:prstGeom prst="upArrow">
            <a:avLst>
              <a:gd name="adj1" fmla="val 50000"/>
              <a:gd name="adj2" fmla="val 64978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GB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sz="8000" dirty="0" smtClean="0">
                <a:solidFill>
                  <a:srgbClr val="FFC000"/>
                </a:solidFill>
                <a:latin typeface="+mn-lt"/>
              </a:rPr>
              <a:t>Median</a:t>
            </a:r>
            <a:endParaRPr lang="en-US" sz="8000" dirty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4673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52400" y="10668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Find the median of these numbers: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3,   3,   6,   1,   4,   2,   9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12,   16,   7,   2,   10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234,   653,   342,   903,   211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6.3,   6.23,   6.4,   6.65,   6.01,   6.1,   6.234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4991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52400" y="10668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Find the median of these numbers: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3,   3,   6,   1,   4,   2,   9,   2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12,   16,   7,   2,   10,  12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10,   4,   5,   6,  2,   7  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10,   15,   12,   20,   25,   42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5189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5" b="55623"/>
          <a:stretch/>
        </p:blipFill>
        <p:spPr>
          <a:xfrm>
            <a:off x="2411760" y="486697"/>
            <a:ext cx="4032448" cy="120936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19" y="2209800"/>
            <a:ext cx="867568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latin typeface="+mn-lt"/>
              </a:rPr>
              <a:t>In a street the house prices are: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latin typeface="+mn-lt"/>
              </a:rPr>
              <a:t>£129000   £101000   £120000    £99000    £99500    £105000    £450000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dirty="0">
              <a:latin typeface="+mn-lt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800" dirty="0" smtClean="0">
                <a:latin typeface="+mn-lt"/>
              </a:rPr>
              <a:t>When we found the mean of this data, we found that it wasn’t very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representative</a:t>
            </a:r>
            <a:r>
              <a:rPr lang="en-GB" sz="2800" dirty="0" smtClean="0">
                <a:latin typeface="+mn-lt"/>
              </a:rPr>
              <a:t> of the data.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8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800" dirty="0" smtClean="0">
                <a:latin typeface="+mn-lt"/>
              </a:rPr>
              <a:t>Find the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median</a:t>
            </a:r>
            <a:r>
              <a:rPr lang="en-GB" sz="2800" dirty="0" smtClean="0">
                <a:latin typeface="+mn-lt"/>
              </a:rPr>
              <a:t> house price.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800" dirty="0" smtClean="0">
                <a:latin typeface="+mn-lt"/>
              </a:rPr>
              <a:t>Is this more representative?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800" dirty="0" smtClean="0">
                <a:latin typeface="+mn-lt"/>
              </a:rPr>
              <a:t>Why does </a:t>
            </a:r>
            <a:r>
              <a:rPr lang="en-GB" sz="2800" dirty="0" smtClean="0">
                <a:latin typeface="+mn-lt"/>
              </a:rPr>
              <a:t>the </a:t>
            </a:r>
            <a:r>
              <a:rPr lang="en-GB" sz="2800" dirty="0" smtClean="0">
                <a:solidFill>
                  <a:srgbClr val="FF0000"/>
                </a:solidFill>
                <a:latin typeface="+mn-lt"/>
              </a:rPr>
              <a:t>outlier </a:t>
            </a:r>
            <a:r>
              <a:rPr lang="en-GB" sz="2800" dirty="0" smtClean="0">
                <a:latin typeface="+mn-lt"/>
              </a:rPr>
              <a:t>not affect the median?</a:t>
            </a:r>
            <a:endParaRPr lang="en-GB" sz="2800" dirty="0" smtClean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8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2587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5" b="55623"/>
          <a:stretch/>
        </p:blipFill>
        <p:spPr>
          <a:xfrm>
            <a:off x="2411760" y="486697"/>
            <a:ext cx="4032448" cy="120936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19" y="2209800"/>
            <a:ext cx="867568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latin typeface="+mn-lt"/>
              </a:rPr>
              <a:t>In a street the house prices are: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latin typeface="+mn-lt"/>
              </a:rPr>
              <a:t>£99000    £99500    </a:t>
            </a:r>
            <a:r>
              <a:rPr lang="en-GB" dirty="0" smtClean="0"/>
              <a:t>£</a:t>
            </a:r>
            <a:r>
              <a:rPr lang="en-GB" dirty="0"/>
              <a:t>101000 </a:t>
            </a:r>
            <a:r>
              <a:rPr lang="en-GB" dirty="0" smtClean="0"/>
              <a:t>  </a:t>
            </a:r>
            <a:r>
              <a:rPr lang="en-GB" dirty="0" smtClean="0">
                <a:latin typeface="+mn-lt"/>
              </a:rPr>
              <a:t>£105000    </a:t>
            </a:r>
            <a:r>
              <a:rPr lang="en-GB" dirty="0" smtClean="0"/>
              <a:t>£</a:t>
            </a:r>
            <a:r>
              <a:rPr lang="en-GB" dirty="0"/>
              <a:t>120000</a:t>
            </a:r>
            <a:r>
              <a:rPr lang="en-GB" dirty="0" smtClean="0">
                <a:latin typeface="+mn-lt"/>
              </a:rPr>
              <a:t>    </a:t>
            </a:r>
            <a:r>
              <a:rPr lang="en-GB" dirty="0" smtClean="0"/>
              <a:t>£</a:t>
            </a:r>
            <a:r>
              <a:rPr lang="en-GB" dirty="0"/>
              <a:t>129000 </a:t>
            </a:r>
            <a:r>
              <a:rPr lang="en-GB" dirty="0" smtClean="0"/>
              <a:t>   </a:t>
            </a:r>
            <a:r>
              <a:rPr lang="en-GB" dirty="0" smtClean="0">
                <a:latin typeface="+mn-lt"/>
              </a:rPr>
              <a:t>£450000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dirty="0">
              <a:latin typeface="+mn-lt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800" dirty="0" smtClean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8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latin typeface="+mn-lt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3886200" y="3048000"/>
            <a:ext cx="990600" cy="3810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886200" y="2918635"/>
            <a:ext cx="1066800" cy="6858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208244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GB" kern="0" dirty="0"/>
              <a:t>Half of the </a:t>
            </a:r>
            <a:r>
              <a:rPr lang="en-GB" kern="0" dirty="0" smtClean="0"/>
              <a:t>house prices are higher </a:t>
            </a:r>
            <a:r>
              <a:rPr lang="en-GB" kern="0" dirty="0"/>
              <a:t>than this </a:t>
            </a:r>
            <a:r>
              <a:rPr lang="en-GB" kern="0" dirty="0" smtClean="0"/>
              <a:t>value, </a:t>
            </a:r>
            <a:r>
              <a:rPr lang="en-GB" kern="0" dirty="0"/>
              <a:t>and half are </a:t>
            </a:r>
            <a:r>
              <a:rPr lang="en-GB" kern="0" dirty="0" smtClean="0"/>
              <a:t>lower.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632029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clrChange>
              <a:clrFrom>
                <a:srgbClr val="F7F5F5"/>
              </a:clrFrom>
              <a:clrTo>
                <a:srgbClr val="F7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7696200" cy="9683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28600" y="762000"/>
            <a:ext cx="80116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>
              <a:spcBef>
                <a:spcPct val="20000"/>
              </a:spcBef>
            </a:pPr>
            <a:r>
              <a:rPr lang="en-GB" kern="0" dirty="0" smtClean="0"/>
              <a:t>1.   In </a:t>
            </a:r>
            <a:r>
              <a:rPr lang="en-GB" kern="0" dirty="0" smtClean="0"/>
              <a:t>which of these data sets is the median </a:t>
            </a:r>
            <a:r>
              <a:rPr lang="en-GB" kern="0" dirty="0" smtClean="0"/>
              <a:t>a more </a:t>
            </a:r>
            <a:r>
              <a:rPr lang="en-GB" kern="0" dirty="0" smtClean="0"/>
              <a:t>appropriate average to </a:t>
            </a:r>
            <a:r>
              <a:rPr lang="en-GB" kern="0" dirty="0" smtClean="0"/>
              <a:t>use than the mean?</a:t>
            </a:r>
            <a:endParaRPr lang="en-GB" kern="0" dirty="0"/>
          </a:p>
        </p:txBody>
      </p:sp>
      <p:sp>
        <p:nvSpPr>
          <p:cNvPr id="4" name="Rectangle 3"/>
          <p:cNvSpPr/>
          <p:nvPr/>
        </p:nvSpPr>
        <p:spPr>
          <a:xfrm>
            <a:off x="226828" y="3200400"/>
            <a:ext cx="8305800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GB" kern="0" dirty="0" smtClean="0"/>
              <a:t>2.   Can </a:t>
            </a:r>
            <a:r>
              <a:rPr lang="en-GB" kern="0" dirty="0" smtClean="0"/>
              <a:t>you find the mean and median of this set of </a:t>
            </a:r>
            <a:r>
              <a:rPr lang="en-GB" kern="0" dirty="0" smtClean="0"/>
              <a:t>data?</a:t>
            </a:r>
            <a:endParaRPr lang="en-GB" kern="0" dirty="0" smtClean="0"/>
          </a:p>
          <a:p>
            <a:pPr lvl="0">
              <a:spcBef>
                <a:spcPct val="20000"/>
              </a:spcBef>
            </a:pPr>
            <a:endParaRPr lang="en-GB" kern="0" dirty="0"/>
          </a:p>
          <a:p>
            <a:pPr lvl="0">
              <a:spcBef>
                <a:spcPct val="20000"/>
              </a:spcBef>
            </a:pPr>
            <a:endParaRPr lang="en-GB" kern="0" dirty="0" smtClean="0"/>
          </a:p>
          <a:p>
            <a:pPr algn="ctr">
              <a:spcBef>
                <a:spcPct val="20000"/>
              </a:spcBef>
            </a:pPr>
            <a:r>
              <a:rPr lang="en-GB" dirty="0" smtClean="0"/>
              <a:t>White</a:t>
            </a:r>
            <a:r>
              <a:rPr lang="en-GB" dirty="0"/>
              <a:t>, red, blue, green, blue, blue, red, black</a:t>
            </a:r>
          </a:p>
          <a:p>
            <a:pPr lvl="0">
              <a:spcBef>
                <a:spcPct val="20000"/>
              </a:spcBef>
            </a:pP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501173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The mode is the value that occurs with the </a:t>
            </a:r>
            <a:r>
              <a:rPr lang="en-GB" sz="2000" dirty="0">
                <a:solidFill>
                  <a:srgbClr val="FF0000"/>
                </a:solidFill>
              </a:rPr>
              <a:t>greatest frequency </a:t>
            </a:r>
            <a:r>
              <a:rPr lang="en-GB" sz="2000" dirty="0"/>
              <a:t>in a dataset.  It is representative or typical because it is the most common value. 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There </a:t>
            </a:r>
            <a:r>
              <a:rPr lang="en-GB" sz="2000" dirty="0"/>
              <a:t>may be more than one mode in a dataset if several values are equally common; alternatively there may be no mode. </a:t>
            </a:r>
            <a:endParaRPr lang="en-US" sz="2000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sz="8000" dirty="0" smtClean="0">
                <a:solidFill>
                  <a:srgbClr val="00B0F0"/>
                </a:solidFill>
                <a:latin typeface="+mn-lt"/>
              </a:rPr>
              <a:t>Mode</a:t>
            </a:r>
            <a:endParaRPr lang="en-US" sz="8000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9233" y="4343400"/>
            <a:ext cx="8305800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kern="0" dirty="0" smtClean="0"/>
              <a:t>Can </a:t>
            </a:r>
            <a:r>
              <a:rPr lang="en-GB" kern="0" dirty="0" smtClean="0"/>
              <a:t>you find the mean and median of this set of </a:t>
            </a:r>
            <a:r>
              <a:rPr lang="en-GB" kern="0" dirty="0" smtClean="0"/>
              <a:t>data?</a:t>
            </a:r>
            <a:endParaRPr lang="en-GB" kern="0" dirty="0" smtClean="0"/>
          </a:p>
          <a:p>
            <a:pPr lvl="0">
              <a:spcBef>
                <a:spcPct val="20000"/>
              </a:spcBef>
            </a:pPr>
            <a:endParaRPr lang="en-GB" kern="0" dirty="0"/>
          </a:p>
          <a:p>
            <a:pPr lvl="0">
              <a:spcBef>
                <a:spcPct val="20000"/>
              </a:spcBef>
            </a:pPr>
            <a:endParaRPr lang="en-GB" kern="0" dirty="0" smtClean="0"/>
          </a:p>
          <a:p>
            <a:pPr algn="ctr">
              <a:spcBef>
                <a:spcPct val="20000"/>
              </a:spcBef>
            </a:pPr>
            <a:r>
              <a:rPr lang="en-GB" dirty="0" smtClean="0"/>
              <a:t>White</a:t>
            </a:r>
            <a:r>
              <a:rPr lang="en-GB" dirty="0"/>
              <a:t>, red, blue, green, blue, blue, red, black</a:t>
            </a:r>
          </a:p>
          <a:p>
            <a:pPr lvl="0">
              <a:spcBef>
                <a:spcPct val="20000"/>
              </a:spcBef>
            </a:pP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392542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3238"/>
            <a:ext cx="8002588" cy="36004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3600" dirty="0"/>
              <a:t>Find the mode of the following: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3600" dirty="0"/>
              <a:t>			5 	7	10	  10	   15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3600" dirty="0"/>
          </a:p>
          <a:p>
            <a:pPr>
              <a:lnSpc>
                <a:spcPct val="90000"/>
              </a:lnSpc>
            </a:pPr>
            <a:r>
              <a:rPr lang="en-GB" sz="3600" dirty="0"/>
              <a:t>The mode is 10</a:t>
            </a:r>
          </a:p>
          <a:p>
            <a:pPr>
              <a:lnSpc>
                <a:spcPct val="90000"/>
              </a:lnSpc>
            </a:pPr>
            <a:r>
              <a:rPr lang="en-GB" sz="3600" dirty="0"/>
              <a:t>10 occurs the most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6600" b="1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sz="8000" dirty="0" smtClean="0">
                <a:solidFill>
                  <a:srgbClr val="00B0F0"/>
                </a:solidFill>
                <a:latin typeface="+mn-lt"/>
              </a:rPr>
              <a:t>Mode</a:t>
            </a:r>
            <a:endParaRPr lang="en-US" sz="8000" dirty="0">
              <a:solidFill>
                <a:srgbClr val="00B0F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6289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die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557338"/>
            <a:ext cx="1108075" cy="12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2995613" y="3429000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pic>
        <p:nvPicPr>
          <p:cNvPr id="16389" name="Picture 5" descr="die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28775"/>
            <a:ext cx="1108075" cy="121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3714750" y="3429000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pic>
        <p:nvPicPr>
          <p:cNvPr id="16391" name="Picture 7" descr="die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1047750" cy="115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2" name="WordArt 8"/>
          <p:cNvSpPr>
            <a:spLocks noChangeArrowheads="1" noChangeShapeType="1" noTextEdit="1"/>
          </p:cNvSpPr>
          <p:nvPr/>
        </p:nvSpPr>
        <p:spPr bwMode="auto">
          <a:xfrm>
            <a:off x="4375150" y="3429000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pic>
        <p:nvPicPr>
          <p:cNvPr id="16393" name="Picture 9" descr="die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28775"/>
            <a:ext cx="1244600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4" name="WordArt 10"/>
          <p:cNvSpPr>
            <a:spLocks noChangeArrowheads="1" noChangeShapeType="1" noTextEdit="1"/>
          </p:cNvSpPr>
          <p:nvPr/>
        </p:nvSpPr>
        <p:spPr bwMode="auto">
          <a:xfrm>
            <a:off x="4938713" y="3429000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4</a:t>
            </a:r>
          </a:p>
        </p:txBody>
      </p:sp>
      <p:pic>
        <p:nvPicPr>
          <p:cNvPr id="16395" name="Picture 11" descr="die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628775"/>
            <a:ext cx="1047750" cy="115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6" name="WordArt 12"/>
          <p:cNvSpPr>
            <a:spLocks noChangeArrowheads="1" noChangeShapeType="1" noTextEdit="1"/>
          </p:cNvSpPr>
          <p:nvPr/>
        </p:nvSpPr>
        <p:spPr bwMode="auto">
          <a:xfrm>
            <a:off x="5514975" y="3429000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6398" name="WordArt 14"/>
          <p:cNvSpPr>
            <a:spLocks noChangeArrowheads="1" noChangeShapeType="1" noTextEdit="1"/>
          </p:cNvSpPr>
          <p:nvPr/>
        </p:nvSpPr>
        <p:spPr bwMode="auto">
          <a:xfrm>
            <a:off x="4513262" y="35734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Comic Sans MS"/>
            </a:endParaRPr>
          </a:p>
        </p:txBody>
      </p:sp>
      <p:sp>
        <p:nvSpPr>
          <p:cNvPr id="16400" name="WordArt 16"/>
          <p:cNvSpPr>
            <a:spLocks noChangeArrowheads="1" noChangeShapeType="1" noTextEdit="1"/>
          </p:cNvSpPr>
          <p:nvPr/>
        </p:nvSpPr>
        <p:spPr bwMode="auto">
          <a:xfrm>
            <a:off x="5089525" y="35734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Comic Sans MS"/>
            </a:endParaRPr>
          </a:p>
        </p:txBody>
      </p:sp>
      <p:sp>
        <p:nvSpPr>
          <p:cNvPr id="16402" name="WordArt 18"/>
          <p:cNvSpPr>
            <a:spLocks noChangeArrowheads="1" noChangeShapeType="1" noTextEdit="1"/>
          </p:cNvSpPr>
          <p:nvPr/>
        </p:nvSpPr>
        <p:spPr bwMode="auto">
          <a:xfrm>
            <a:off x="5738812" y="35734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+mn-lt"/>
            </a:endParaRPr>
          </a:p>
        </p:txBody>
      </p:sp>
      <p:sp>
        <p:nvSpPr>
          <p:cNvPr id="16404" name="WordArt 20"/>
          <p:cNvSpPr>
            <a:spLocks noChangeArrowheads="1" noChangeShapeType="1" noTextEdit="1"/>
          </p:cNvSpPr>
          <p:nvPr/>
        </p:nvSpPr>
        <p:spPr bwMode="auto">
          <a:xfrm>
            <a:off x="6313487" y="35734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Comic Sans MS"/>
            </a:endParaRPr>
          </a:p>
        </p:txBody>
      </p:sp>
      <p:sp>
        <p:nvSpPr>
          <p:cNvPr id="16406" name="WordArt 22"/>
          <p:cNvSpPr>
            <a:spLocks noChangeArrowheads="1" noChangeShapeType="1" noTextEdit="1"/>
          </p:cNvSpPr>
          <p:nvPr/>
        </p:nvSpPr>
        <p:spPr bwMode="auto">
          <a:xfrm>
            <a:off x="6962775" y="35734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Comic Sans MS"/>
            </a:endParaRPr>
          </a:p>
        </p:txBody>
      </p:sp>
      <p:sp>
        <p:nvSpPr>
          <p:cNvPr id="26" name="WordArt 3"/>
          <p:cNvSpPr>
            <a:spLocks noChangeArrowheads="1" noChangeShapeType="1" noTextEdit="1"/>
          </p:cNvSpPr>
          <p:nvPr/>
        </p:nvSpPr>
        <p:spPr bwMode="auto">
          <a:xfrm>
            <a:off x="2901950" y="426168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Let's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practise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79467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6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90" grpId="0"/>
      <p:bldP spid="16392" grpId="0"/>
      <p:bldP spid="16394" grpId="0"/>
      <p:bldP spid="16396" grpId="0"/>
      <p:bldP spid="16398" grpId="0"/>
      <p:bldP spid="16400" grpId="0"/>
      <p:bldP spid="16402" grpId="0"/>
      <p:bldP spid="16404" grpId="0"/>
      <p:bldP spid="164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WordArt 3"/>
          <p:cNvSpPr>
            <a:spLocks noChangeArrowheads="1" noChangeShapeType="1" noTextEdit="1"/>
          </p:cNvSpPr>
          <p:nvPr/>
        </p:nvSpPr>
        <p:spPr bwMode="auto">
          <a:xfrm>
            <a:off x="3071813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3790950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7413" name="WordArt 5"/>
          <p:cNvSpPr>
            <a:spLocks noChangeArrowheads="1" noChangeShapeType="1" noTextEdit="1"/>
          </p:cNvSpPr>
          <p:nvPr/>
        </p:nvSpPr>
        <p:spPr bwMode="auto">
          <a:xfrm>
            <a:off x="4451350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7414" name="WordArt 6"/>
          <p:cNvSpPr>
            <a:spLocks noChangeArrowheads="1" noChangeShapeType="1" noTextEdit="1"/>
          </p:cNvSpPr>
          <p:nvPr/>
        </p:nvSpPr>
        <p:spPr bwMode="auto">
          <a:xfrm>
            <a:off x="5014913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4</a:t>
            </a:r>
          </a:p>
        </p:txBody>
      </p:sp>
      <p:sp>
        <p:nvSpPr>
          <p:cNvPr id="17415" name="WordArt 7"/>
          <p:cNvSpPr>
            <a:spLocks noChangeArrowheads="1" noChangeShapeType="1" noTextEdit="1"/>
          </p:cNvSpPr>
          <p:nvPr/>
        </p:nvSpPr>
        <p:spPr bwMode="auto">
          <a:xfrm>
            <a:off x="5591175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38" name="WordArt 3"/>
          <p:cNvSpPr>
            <a:spLocks noChangeArrowheads="1" noChangeShapeType="1" noTextEdit="1"/>
          </p:cNvSpPr>
          <p:nvPr/>
        </p:nvSpPr>
        <p:spPr bwMode="auto">
          <a:xfrm>
            <a:off x="381922" y="2590800"/>
            <a:ext cx="1742153" cy="685799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Mean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317579" y="3594765"/>
                <a:ext cx="3490122" cy="1027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m:t> 5+5+6+4+6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7579" y="3594765"/>
                <a:ext cx="3490122" cy="10275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WordArt 26"/>
          <p:cNvSpPr>
            <a:spLocks noChangeArrowheads="1" noChangeShapeType="1" noTextEdit="1"/>
          </p:cNvSpPr>
          <p:nvPr/>
        </p:nvSpPr>
        <p:spPr bwMode="auto">
          <a:xfrm>
            <a:off x="439123" y="5332412"/>
            <a:ext cx="26384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M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ean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=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5.2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+mn-lt"/>
            </a:endParaRPr>
          </a:p>
        </p:txBody>
      </p:sp>
      <p:sp>
        <p:nvSpPr>
          <p:cNvPr id="42" name="AutoShape 28"/>
          <p:cNvSpPr>
            <a:spLocks noChangeArrowheads="1"/>
          </p:cNvSpPr>
          <p:nvPr/>
        </p:nvSpPr>
        <p:spPr bwMode="auto">
          <a:xfrm>
            <a:off x="4903788" y="1902183"/>
            <a:ext cx="3995737" cy="4319588"/>
          </a:xfrm>
          <a:prstGeom prst="irregularSeal1">
            <a:avLst/>
          </a:prstGeom>
          <a:solidFill>
            <a:srgbClr val="FFFF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400" dirty="0" smtClean="0">
                <a:latin typeface="+mn-lt"/>
              </a:rPr>
              <a:t>How can you </a:t>
            </a:r>
          </a:p>
          <a:p>
            <a:pPr algn="ctr"/>
            <a:r>
              <a:rPr lang="en-GB" sz="2400" dirty="0" smtClean="0">
                <a:latin typeface="+mn-lt"/>
              </a:rPr>
              <a:t>divide by 5 </a:t>
            </a:r>
          </a:p>
          <a:p>
            <a:pPr algn="ctr"/>
            <a:r>
              <a:rPr lang="en-GB" sz="2400" dirty="0" smtClean="0">
                <a:latin typeface="+mn-lt"/>
              </a:rPr>
              <a:t>in your head?</a:t>
            </a:r>
            <a:endParaRPr lang="en-US" sz="2400" dirty="0">
              <a:latin typeface="+mn-lt"/>
            </a:endParaRPr>
          </a:p>
        </p:txBody>
      </p:sp>
      <p:sp>
        <p:nvSpPr>
          <p:cNvPr id="43" name="AutoShape 28"/>
          <p:cNvSpPr>
            <a:spLocks noChangeArrowheads="1"/>
          </p:cNvSpPr>
          <p:nvPr/>
        </p:nvSpPr>
        <p:spPr bwMode="auto">
          <a:xfrm>
            <a:off x="4905828" y="1905000"/>
            <a:ext cx="3995737" cy="4319588"/>
          </a:xfrm>
          <a:prstGeom prst="irregularSeal1">
            <a:avLst/>
          </a:prstGeom>
          <a:solidFill>
            <a:srgbClr val="FFFF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400" dirty="0" smtClean="0">
                <a:latin typeface="+mn-lt"/>
              </a:rPr>
              <a:t>Divide </a:t>
            </a:r>
            <a:r>
              <a:rPr lang="en-GB" sz="2400" dirty="0" smtClean="0">
                <a:latin typeface="+mn-lt"/>
              </a:rPr>
              <a:t>by 10, </a:t>
            </a:r>
          </a:p>
          <a:p>
            <a:pPr algn="ctr"/>
            <a:r>
              <a:rPr lang="en-GB" sz="2400" dirty="0" smtClean="0">
                <a:latin typeface="+mn-lt"/>
              </a:rPr>
              <a:t>then multiply </a:t>
            </a:r>
          </a:p>
          <a:p>
            <a:pPr algn="ctr"/>
            <a:r>
              <a:rPr lang="en-GB" sz="2400" dirty="0" smtClean="0">
                <a:latin typeface="+mn-lt"/>
              </a:rPr>
              <a:t>by 2</a:t>
            </a:r>
            <a:endParaRPr lang="en-US" sz="2400" dirty="0">
              <a:latin typeface="+mn-lt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2901950" y="426168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Let's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practise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269178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/>
      <p:bldP spid="42" grpId="0" animBg="1"/>
      <p:bldP spid="42" grpId="1" animBg="1"/>
      <p:bldP spid="43" grpId="0" animBg="1"/>
      <p:bldP spid="4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WordArt 3"/>
          <p:cNvSpPr>
            <a:spLocks noChangeArrowheads="1" noChangeShapeType="1" noTextEdit="1"/>
          </p:cNvSpPr>
          <p:nvPr/>
        </p:nvSpPr>
        <p:spPr bwMode="auto">
          <a:xfrm>
            <a:off x="3071813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8436" name="WordArt 4"/>
          <p:cNvSpPr>
            <a:spLocks noChangeArrowheads="1" noChangeShapeType="1" noTextEdit="1"/>
          </p:cNvSpPr>
          <p:nvPr/>
        </p:nvSpPr>
        <p:spPr bwMode="auto">
          <a:xfrm>
            <a:off x="3790950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4451350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8438" name="WordArt 6"/>
          <p:cNvSpPr>
            <a:spLocks noChangeArrowheads="1" noChangeShapeType="1" noTextEdit="1"/>
          </p:cNvSpPr>
          <p:nvPr/>
        </p:nvSpPr>
        <p:spPr bwMode="auto">
          <a:xfrm>
            <a:off x="5014913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4</a:t>
            </a:r>
          </a:p>
        </p:txBody>
      </p:sp>
      <p:sp>
        <p:nvSpPr>
          <p:cNvPr id="18439" name="WordArt 7"/>
          <p:cNvSpPr>
            <a:spLocks noChangeArrowheads="1" noChangeShapeType="1" noTextEdit="1"/>
          </p:cNvSpPr>
          <p:nvPr/>
        </p:nvSpPr>
        <p:spPr bwMode="auto">
          <a:xfrm>
            <a:off x="5591175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8447" name="WordArt 15"/>
          <p:cNvSpPr>
            <a:spLocks noChangeArrowheads="1" noChangeShapeType="1" noTextEdit="1"/>
          </p:cNvSpPr>
          <p:nvPr/>
        </p:nvSpPr>
        <p:spPr bwMode="auto">
          <a:xfrm>
            <a:off x="4437063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8448" name="WordArt 16"/>
          <p:cNvSpPr>
            <a:spLocks noChangeArrowheads="1" noChangeShapeType="1" noTextEdit="1"/>
          </p:cNvSpPr>
          <p:nvPr/>
        </p:nvSpPr>
        <p:spPr bwMode="auto">
          <a:xfrm>
            <a:off x="3932238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8450" name="WordArt 18"/>
          <p:cNvSpPr>
            <a:spLocks noChangeArrowheads="1" noChangeShapeType="1" noTextEdit="1"/>
          </p:cNvSpPr>
          <p:nvPr/>
        </p:nvSpPr>
        <p:spPr bwMode="auto">
          <a:xfrm>
            <a:off x="3429000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4</a:t>
            </a:r>
          </a:p>
        </p:txBody>
      </p:sp>
      <p:sp>
        <p:nvSpPr>
          <p:cNvPr id="18451" name="WordArt 19"/>
          <p:cNvSpPr>
            <a:spLocks noChangeArrowheads="1" noChangeShapeType="1" noTextEdit="1"/>
          </p:cNvSpPr>
          <p:nvPr/>
        </p:nvSpPr>
        <p:spPr bwMode="auto">
          <a:xfrm>
            <a:off x="5372100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8453" name="WordArt 21"/>
          <p:cNvSpPr>
            <a:spLocks noChangeArrowheads="1" noChangeShapeType="1" noTextEdit="1"/>
          </p:cNvSpPr>
          <p:nvPr/>
        </p:nvSpPr>
        <p:spPr bwMode="auto">
          <a:xfrm>
            <a:off x="4940300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8457" name="AutoShape 25"/>
          <p:cNvSpPr>
            <a:spLocks noChangeArrowheads="1"/>
          </p:cNvSpPr>
          <p:nvPr/>
        </p:nvSpPr>
        <p:spPr bwMode="auto">
          <a:xfrm>
            <a:off x="4344761" y="4573926"/>
            <a:ext cx="431800" cy="1008062"/>
          </a:xfrm>
          <a:prstGeom prst="upArrow">
            <a:avLst>
              <a:gd name="adj1" fmla="val 50000"/>
              <a:gd name="adj2" fmla="val 58364"/>
            </a:avLst>
          </a:prstGeom>
          <a:solidFill>
            <a:srgbClr val="FFC000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GB" dirty="0">
              <a:latin typeface="+mn-lt"/>
            </a:endParaRPr>
          </a:p>
        </p:txBody>
      </p:sp>
      <p:sp>
        <p:nvSpPr>
          <p:cNvPr id="18458" name="WordArt 26"/>
          <p:cNvSpPr>
            <a:spLocks noChangeArrowheads="1" noChangeShapeType="1" noTextEdit="1"/>
          </p:cNvSpPr>
          <p:nvPr/>
        </p:nvSpPr>
        <p:spPr bwMode="auto">
          <a:xfrm>
            <a:off x="3096986" y="5665122"/>
            <a:ext cx="3027362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+mn-lt"/>
              </a:rPr>
              <a:t>Median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+mn-lt"/>
              </a:rPr>
              <a:t>=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+mn-lt"/>
              </a:rPr>
              <a:t>5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000"/>
              </a:solidFill>
              <a:latin typeface="+mn-lt"/>
            </a:endParaRPr>
          </a:p>
        </p:txBody>
      </p:sp>
      <p:sp>
        <p:nvSpPr>
          <p:cNvPr id="29" name="WordArt 3"/>
          <p:cNvSpPr>
            <a:spLocks noChangeArrowheads="1" noChangeShapeType="1" noTextEdit="1"/>
          </p:cNvSpPr>
          <p:nvPr/>
        </p:nvSpPr>
        <p:spPr bwMode="auto">
          <a:xfrm>
            <a:off x="2901950" y="426168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Let's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practise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...</a:t>
            </a:r>
          </a:p>
        </p:txBody>
      </p:sp>
      <p:sp>
        <p:nvSpPr>
          <p:cNvPr id="30" name="WordArt 26"/>
          <p:cNvSpPr>
            <a:spLocks noChangeArrowheads="1" noChangeShapeType="1" noTextEdit="1"/>
          </p:cNvSpPr>
          <p:nvPr/>
        </p:nvSpPr>
        <p:spPr bwMode="auto">
          <a:xfrm>
            <a:off x="263525" y="2667000"/>
            <a:ext cx="179387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+mn-lt"/>
              </a:rPr>
              <a:t>M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+mn-lt"/>
              </a:rPr>
              <a:t>edian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8021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7" grpId="0"/>
      <p:bldP spid="18448" grpId="0"/>
      <p:bldP spid="18450" grpId="0"/>
      <p:bldP spid="18451" grpId="0"/>
      <p:bldP spid="18453" grpId="0"/>
      <p:bldP spid="18457" grpId="0" animBg="1"/>
      <p:bldP spid="184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WordArt 3"/>
          <p:cNvSpPr>
            <a:spLocks noChangeArrowheads="1" noChangeShapeType="1" noTextEdit="1"/>
          </p:cNvSpPr>
          <p:nvPr/>
        </p:nvSpPr>
        <p:spPr bwMode="auto">
          <a:xfrm>
            <a:off x="3071813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3790950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9461" name="WordArt 5"/>
          <p:cNvSpPr>
            <a:spLocks noChangeArrowheads="1" noChangeShapeType="1" noTextEdit="1"/>
          </p:cNvSpPr>
          <p:nvPr/>
        </p:nvSpPr>
        <p:spPr bwMode="auto">
          <a:xfrm>
            <a:off x="4451350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9462" name="WordArt 6"/>
          <p:cNvSpPr>
            <a:spLocks noChangeArrowheads="1" noChangeShapeType="1" noTextEdit="1"/>
          </p:cNvSpPr>
          <p:nvPr/>
        </p:nvSpPr>
        <p:spPr bwMode="auto">
          <a:xfrm>
            <a:off x="5014913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4</a:t>
            </a:r>
          </a:p>
        </p:txBody>
      </p:sp>
      <p:sp>
        <p:nvSpPr>
          <p:cNvPr id="19463" name="WordArt 7"/>
          <p:cNvSpPr>
            <a:spLocks noChangeArrowheads="1" noChangeShapeType="1" noTextEdit="1"/>
          </p:cNvSpPr>
          <p:nvPr/>
        </p:nvSpPr>
        <p:spPr bwMode="auto">
          <a:xfrm>
            <a:off x="5591175" y="1628775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9469" name="WordArt 13"/>
          <p:cNvSpPr>
            <a:spLocks noChangeArrowheads="1" noChangeShapeType="1" noTextEdit="1"/>
          </p:cNvSpPr>
          <p:nvPr/>
        </p:nvSpPr>
        <p:spPr bwMode="auto">
          <a:xfrm>
            <a:off x="468313" y="2708275"/>
            <a:ext cx="1582737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+mn-lt"/>
            </a:endParaRPr>
          </a:p>
        </p:txBody>
      </p:sp>
      <p:sp>
        <p:nvSpPr>
          <p:cNvPr id="19471" name="WordArt 15"/>
          <p:cNvSpPr>
            <a:spLocks noChangeArrowheads="1" noChangeShapeType="1" noTextEdit="1"/>
          </p:cNvSpPr>
          <p:nvPr/>
        </p:nvSpPr>
        <p:spPr bwMode="auto">
          <a:xfrm>
            <a:off x="4208463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9472" name="WordArt 16"/>
          <p:cNvSpPr>
            <a:spLocks noChangeArrowheads="1" noChangeShapeType="1" noTextEdit="1"/>
          </p:cNvSpPr>
          <p:nvPr/>
        </p:nvSpPr>
        <p:spPr bwMode="auto">
          <a:xfrm>
            <a:off x="3703638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5</a:t>
            </a:r>
          </a:p>
        </p:txBody>
      </p:sp>
      <p:sp>
        <p:nvSpPr>
          <p:cNvPr id="19474" name="WordArt 18"/>
          <p:cNvSpPr>
            <a:spLocks noChangeArrowheads="1" noChangeShapeType="1" noTextEdit="1"/>
          </p:cNvSpPr>
          <p:nvPr/>
        </p:nvSpPr>
        <p:spPr bwMode="auto">
          <a:xfrm>
            <a:off x="3200400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4</a:t>
            </a:r>
          </a:p>
        </p:txBody>
      </p:sp>
      <p:sp>
        <p:nvSpPr>
          <p:cNvPr id="19475" name="WordArt 19"/>
          <p:cNvSpPr>
            <a:spLocks noChangeArrowheads="1" noChangeShapeType="1" noTextEdit="1"/>
          </p:cNvSpPr>
          <p:nvPr/>
        </p:nvSpPr>
        <p:spPr bwMode="auto">
          <a:xfrm>
            <a:off x="5143500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9477" name="WordArt 21"/>
          <p:cNvSpPr>
            <a:spLocks noChangeArrowheads="1" noChangeShapeType="1" noTextEdit="1"/>
          </p:cNvSpPr>
          <p:nvPr/>
        </p:nvSpPr>
        <p:spPr bwMode="auto">
          <a:xfrm>
            <a:off x="4711700" y="3789363"/>
            <a:ext cx="2762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</a:rPr>
              <a:t>6</a:t>
            </a:r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4553856" y="3673475"/>
            <a:ext cx="1095375" cy="936625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>
              <a:latin typeface="+mn-lt"/>
            </a:endParaRPr>
          </a:p>
        </p:txBody>
      </p:sp>
      <p:sp>
        <p:nvSpPr>
          <p:cNvPr id="29" name="WordArt 3"/>
          <p:cNvSpPr>
            <a:spLocks noChangeArrowheads="1" noChangeShapeType="1" noTextEdit="1"/>
          </p:cNvSpPr>
          <p:nvPr/>
        </p:nvSpPr>
        <p:spPr bwMode="auto">
          <a:xfrm>
            <a:off x="2901950" y="426168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Let's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practise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...</a:t>
            </a:r>
          </a:p>
        </p:txBody>
      </p:sp>
      <p:sp>
        <p:nvSpPr>
          <p:cNvPr id="30" name="WordArt 25"/>
          <p:cNvSpPr>
            <a:spLocks noChangeArrowheads="1" noChangeShapeType="1" noTextEdit="1"/>
          </p:cNvSpPr>
          <p:nvPr/>
        </p:nvSpPr>
        <p:spPr bwMode="auto">
          <a:xfrm>
            <a:off x="263526" y="2708275"/>
            <a:ext cx="1716088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+mn-lt"/>
              </a:rPr>
              <a:t>Mode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+mn-lt"/>
            </a:endParaRPr>
          </a:p>
        </p:txBody>
      </p:sp>
      <p:sp>
        <p:nvSpPr>
          <p:cNvPr id="31" name="AutoShape 28"/>
          <p:cNvSpPr>
            <a:spLocks noChangeArrowheads="1"/>
          </p:cNvSpPr>
          <p:nvPr/>
        </p:nvSpPr>
        <p:spPr bwMode="auto">
          <a:xfrm>
            <a:off x="4704443" y="1878012"/>
            <a:ext cx="3995737" cy="4319588"/>
          </a:xfrm>
          <a:prstGeom prst="irregularSeal1">
            <a:avLst/>
          </a:prstGeom>
          <a:solidFill>
            <a:srgbClr val="FFFF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400" dirty="0">
                <a:latin typeface="+mn-lt"/>
              </a:rPr>
              <a:t>Now you try…</a:t>
            </a:r>
            <a:endParaRPr lang="en-US" sz="2400" dirty="0">
              <a:latin typeface="+mn-lt"/>
            </a:endParaRPr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3519487" y="3678691"/>
            <a:ext cx="1095375" cy="936625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3526" y="5029200"/>
            <a:ext cx="80422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+mn-lt"/>
              </a:rPr>
              <a:t>There are two </a:t>
            </a:r>
            <a:r>
              <a:rPr lang="en-GB" sz="2800" dirty="0" smtClean="0">
                <a:solidFill>
                  <a:srgbClr val="00B0F0"/>
                </a:solidFill>
                <a:latin typeface="+mn-lt"/>
              </a:rPr>
              <a:t>modes</a:t>
            </a:r>
            <a:r>
              <a:rPr lang="en-GB" sz="2800" dirty="0" smtClean="0">
                <a:latin typeface="+mn-lt"/>
              </a:rPr>
              <a:t>, 5 and 6.</a:t>
            </a:r>
          </a:p>
          <a:p>
            <a:endParaRPr lang="en-GB" sz="2800" dirty="0">
              <a:latin typeface="+mn-lt"/>
            </a:endParaRPr>
          </a:p>
          <a:p>
            <a:r>
              <a:rPr lang="en-GB" sz="2800" dirty="0" smtClean="0">
                <a:latin typeface="+mn-lt"/>
              </a:rPr>
              <a:t>The data is </a:t>
            </a:r>
            <a:r>
              <a:rPr lang="en-GB" sz="2800" dirty="0" smtClean="0">
                <a:solidFill>
                  <a:srgbClr val="00B0F0"/>
                </a:solidFill>
                <a:latin typeface="+mn-lt"/>
              </a:rPr>
              <a:t>bimodal</a:t>
            </a:r>
            <a:r>
              <a:rPr lang="en-GB" sz="2800" dirty="0" smtClean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1586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9" grpId="0" animBg="1"/>
      <p:bldP spid="19482" grpId="0" animBg="1"/>
      <p:bldP spid="31" grpId="0" animBg="1"/>
      <p:bldP spid="32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4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30905"/>
            <a:ext cx="14478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WordArt 3"/>
          <p:cNvSpPr>
            <a:spLocks noChangeArrowheads="1" noChangeShapeType="1" noTextEdit="1"/>
          </p:cNvSpPr>
          <p:nvPr/>
        </p:nvSpPr>
        <p:spPr bwMode="auto">
          <a:xfrm>
            <a:off x="2901950" y="426168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In your books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+mn-lt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468313" y="1196975"/>
            <a:ext cx="8229600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latin typeface="+mn-lt"/>
              </a:rPr>
              <a:t>Title: Finding the mean, median and mode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Example:	5, 5, 6, 4, 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Mean: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Median:	4, 5, 5, 6, 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                 median = 4.5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Mode:		4, 5, 5, 6, 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latin typeface="+mn-lt"/>
              </a:rPr>
              <a:t>	</a:t>
            </a:r>
            <a:r>
              <a:rPr lang="en-GB" sz="2400" dirty="0" smtClean="0">
                <a:latin typeface="+mn-lt"/>
              </a:rPr>
              <a:t>		     mode = 5 and 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1828800" y="3163805"/>
                <a:ext cx="345973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m:t> 5+5+6+4+6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m:t>5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chemeClr val="tx1"/>
                          </a:solidFill>
                          <a:latin typeface="+mn-lt"/>
                        </a:rPr>
                        <m:t>=5.2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3163805"/>
                <a:ext cx="3459730" cy="793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 bwMode="auto">
          <a:xfrm flipV="1">
            <a:off x="3200400" y="4447343"/>
            <a:ext cx="0" cy="45720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Oval 3"/>
          <p:cNvSpPr/>
          <p:nvPr/>
        </p:nvSpPr>
        <p:spPr bwMode="auto">
          <a:xfrm>
            <a:off x="2720465" y="5410200"/>
            <a:ext cx="632335" cy="51935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3396343" y="5410200"/>
            <a:ext cx="632335" cy="51935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525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1000" y="228600"/>
            <a:ext cx="8229600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44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4000" dirty="0" smtClean="0">
                <a:latin typeface="+mn-lt"/>
              </a:rPr>
              <a:t>In your pairs, roll </a:t>
            </a:r>
            <a:r>
              <a:rPr lang="en-GB" sz="4000" dirty="0">
                <a:latin typeface="+mn-lt"/>
              </a:rPr>
              <a:t>your dice </a:t>
            </a:r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5</a:t>
            </a:r>
            <a:r>
              <a:rPr lang="en-GB" sz="4000" dirty="0" smtClean="0">
                <a:latin typeface="+mn-lt"/>
              </a:rPr>
              <a:t> </a:t>
            </a:r>
            <a:r>
              <a:rPr lang="en-GB" sz="4000" dirty="0">
                <a:latin typeface="+mn-lt"/>
              </a:rPr>
              <a:t>times</a:t>
            </a:r>
            <a:r>
              <a:rPr lang="en-GB" sz="4000" dirty="0" smtClean="0">
                <a:latin typeface="+mn-lt"/>
              </a:rPr>
              <a:t>.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40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4000" dirty="0">
                <a:latin typeface="+mn-lt"/>
              </a:rPr>
              <a:t>Write down the numbers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4000" dirty="0">
                <a:latin typeface="+mn-lt"/>
              </a:rPr>
              <a:t>Find the mean, </a:t>
            </a:r>
            <a:r>
              <a:rPr lang="en-GB" sz="4000" dirty="0" smtClean="0">
                <a:latin typeface="+mn-lt"/>
              </a:rPr>
              <a:t>median and mode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44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800" dirty="0" smtClean="0">
                <a:latin typeface="+mn-lt"/>
              </a:rPr>
              <a:t>Set out your work exactly as the example</a:t>
            </a:r>
            <a:endParaRPr lang="en-US" sz="10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680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4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30905"/>
            <a:ext cx="14478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WordArt 3"/>
          <p:cNvSpPr>
            <a:spLocks noChangeArrowheads="1" noChangeShapeType="1" noTextEdit="1"/>
          </p:cNvSpPr>
          <p:nvPr/>
        </p:nvSpPr>
        <p:spPr bwMode="auto">
          <a:xfrm>
            <a:off x="2901950" y="426168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In your books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+mn-lt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468313" y="1196975"/>
            <a:ext cx="8229600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latin typeface="+mn-lt"/>
              </a:rPr>
              <a:t>Title: Finding the mean, median and mode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Example:	5, 5, 6, 4, 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Mean: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Median:	4, 5, 5, 6, 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                 median = 4.5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Mode:		4, 5, 5, 6, 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latin typeface="+mn-lt"/>
              </a:rPr>
              <a:t>	</a:t>
            </a:r>
            <a:r>
              <a:rPr lang="en-GB" sz="2400" dirty="0" smtClean="0">
                <a:latin typeface="+mn-lt"/>
              </a:rPr>
              <a:t>		     mode = 5 and 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1828800" y="3163805"/>
                <a:ext cx="3459730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m:t> 5+5+6+4+6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m:t>5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chemeClr val="tx1"/>
                          </a:solidFill>
                          <a:latin typeface="+mn-lt"/>
                        </a:rPr>
                        <m:t>=5.2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3163805"/>
                <a:ext cx="3459730" cy="793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 bwMode="auto">
          <a:xfrm flipV="1">
            <a:off x="3200400" y="4447343"/>
            <a:ext cx="0" cy="45720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Oval 3"/>
          <p:cNvSpPr/>
          <p:nvPr/>
        </p:nvSpPr>
        <p:spPr bwMode="auto">
          <a:xfrm>
            <a:off x="2720465" y="5452732"/>
            <a:ext cx="632335" cy="51935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3396343" y="5452732"/>
            <a:ext cx="632335" cy="51935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charset="0"/>
            </a:endParaRPr>
          </a:p>
        </p:txBody>
      </p:sp>
      <p:sp>
        <p:nvSpPr>
          <p:cNvPr id="9" name="AutoShape 28"/>
          <p:cNvSpPr>
            <a:spLocks noChangeArrowheads="1"/>
          </p:cNvSpPr>
          <p:nvPr/>
        </p:nvSpPr>
        <p:spPr bwMode="auto">
          <a:xfrm>
            <a:off x="4704443" y="1878012"/>
            <a:ext cx="3995737" cy="4319588"/>
          </a:xfrm>
          <a:prstGeom prst="irregularSeal1">
            <a:avLst/>
          </a:prstGeom>
          <a:solidFill>
            <a:srgbClr val="FFFF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400" dirty="0" smtClean="0">
                <a:latin typeface="+mn-lt"/>
              </a:rPr>
              <a:t>You only have </a:t>
            </a:r>
          </a:p>
          <a:p>
            <a:pPr algn="ctr"/>
            <a:r>
              <a:rPr lang="en-GB" sz="2400" dirty="0" smtClean="0">
                <a:latin typeface="+mn-lt"/>
              </a:rPr>
              <a:t>10 minutes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6488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</TotalTime>
  <Words>642</Words>
  <Application>Microsoft Office PowerPoint</Application>
  <PresentationFormat>On-screen Show (4:3)</PresentationFormat>
  <Paragraphs>190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Median</vt:lpstr>
      <vt:lpstr>Median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</vt:lpstr>
      <vt:lpstr>Mode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29</cp:revision>
  <cp:lastPrinted>1601-01-01T00:00:00Z</cp:lastPrinted>
  <dcterms:created xsi:type="dcterms:W3CDTF">1601-01-01T00:00:00Z</dcterms:created>
  <dcterms:modified xsi:type="dcterms:W3CDTF">2017-06-14T07:40:25Z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