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72" r:id="rId3"/>
    <p:sldId id="270" r:id="rId4"/>
    <p:sldId id="273" r:id="rId5"/>
    <p:sldId id="274" r:id="rId6"/>
    <p:sldId id="276" r:id="rId7"/>
    <p:sldId id="277" r:id="rId8"/>
    <p:sldId id="27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84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02877-2277-428B-A2D2-3EF507B0A57C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E981-AF8A-4A8D-86F6-7991017E4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1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61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1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2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96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58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5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9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1521" y="1255713"/>
            <a:ext cx="8712968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Evening </a:t>
            </a:r>
            <a:r>
              <a:rPr lang="en-GB" sz="3200" dirty="0" smtClean="0">
                <a:solidFill>
                  <a:srgbClr val="000000"/>
                </a:solidFill>
              </a:rPr>
              <a:t>Out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In your books, below are th</a:t>
            </a:r>
            <a:r>
              <a:rPr lang="en-GB" sz="2000" dirty="0" smtClean="0"/>
              <a:t>e number of bricks in some Lego towers. Work out how many would be in each tower when they are evened out: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r>
              <a:rPr lang="en-GB" sz="2000" dirty="0" smtClean="0"/>
              <a:t>7,  8,  9,  10,  11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r>
              <a:rPr lang="en-GB" sz="2000" dirty="0" smtClean="0"/>
              <a:t>12,  13,  14,  15,  16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r>
              <a:rPr lang="en-GB" sz="2000" dirty="0" smtClean="0"/>
              <a:t>2, 4, 6, 8, 10, 12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r>
              <a:rPr lang="en-GB" sz="2000" dirty="0" smtClean="0"/>
              <a:t>20, 25, 30, 35, 40, 45, 50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r>
              <a:rPr lang="en-GB" sz="2000" dirty="0"/>
              <a:t>1</a:t>
            </a:r>
            <a:r>
              <a:rPr lang="en-GB" sz="2000" dirty="0" smtClean="0"/>
              <a:t>, 1, 3, 3, 1, 1, 3, 3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r>
              <a:rPr lang="en-GB" sz="2000" dirty="0" smtClean="0"/>
              <a:t>7, 7, 7, 7, 7, 7, 14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r>
              <a:rPr lang="en-GB" sz="2000" dirty="0" smtClean="0"/>
              <a:t>1, 1, 1, 2, 2, 2, 3, 3, 3, 82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lphaLcParenR"/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In question g, what would the answer be if the last tower wasn’t included?</a:t>
            </a:r>
            <a:endParaRPr lang="en-GB" sz="2000" dirty="0" smtClean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70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The Mean</a:t>
            </a:r>
          </a:p>
          <a:p>
            <a:pPr algn="ctr"/>
            <a:endParaRPr lang="en-GB" sz="2800" dirty="0"/>
          </a:p>
          <a:p>
            <a:r>
              <a:rPr lang="en-GB" sz="2400" dirty="0" smtClean="0"/>
              <a:t>Evening out in this way can be used to find a </a:t>
            </a:r>
            <a:r>
              <a:rPr lang="en-GB" sz="2400" dirty="0" smtClean="0">
                <a:solidFill>
                  <a:srgbClr val="FF0000"/>
                </a:solidFill>
              </a:rPr>
              <a:t>representative value </a:t>
            </a:r>
            <a:r>
              <a:rPr lang="en-GB" sz="2400" dirty="0" smtClean="0"/>
              <a:t>for a set of data.</a:t>
            </a:r>
          </a:p>
          <a:p>
            <a:endParaRPr lang="en-GB" sz="2400" dirty="0"/>
          </a:p>
          <a:p>
            <a:r>
              <a:rPr lang="en-GB" sz="2400" dirty="0" smtClean="0"/>
              <a:t>This is what has usually been done when people talk about finding the </a:t>
            </a:r>
            <a:r>
              <a:rPr lang="en-GB" sz="2400" dirty="0" smtClean="0">
                <a:solidFill>
                  <a:srgbClr val="FF0000"/>
                </a:solidFill>
              </a:rPr>
              <a:t>average. </a:t>
            </a:r>
            <a:r>
              <a:rPr lang="en-GB" sz="2400" dirty="0" smtClean="0"/>
              <a:t>This method of evening out is called finding the </a:t>
            </a:r>
            <a:r>
              <a:rPr lang="en-GB" sz="2400" dirty="0" smtClean="0">
                <a:solidFill>
                  <a:srgbClr val="FF0000"/>
                </a:solidFill>
              </a:rPr>
              <a:t>mean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The mean can be found to even out things that can’t physically be evened out.</a:t>
            </a:r>
            <a:endParaRPr lang="en-GB" sz="24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434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The Mean</a:t>
            </a:r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5"/>
          <a:stretch/>
        </p:blipFill>
        <p:spPr bwMode="auto">
          <a:xfrm>
            <a:off x="257175" y="1294282"/>
            <a:ext cx="8629650" cy="341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131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The number of goals scored by Ben’s football team in the last six games is shown below:</a:t>
            </a:r>
          </a:p>
          <a:p>
            <a:endParaRPr lang="en-GB" sz="2000" dirty="0"/>
          </a:p>
          <a:p>
            <a:pPr algn="ctr"/>
            <a:r>
              <a:rPr lang="en-GB" sz="2800" dirty="0" smtClean="0"/>
              <a:t>1, 4, 0, 5, 3, 2</a:t>
            </a:r>
          </a:p>
          <a:p>
            <a:pPr algn="ctr"/>
            <a:endParaRPr lang="en-GB" sz="2000" dirty="0"/>
          </a:p>
          <a:p>
            <a:r>
              <a:rPr lang="en-GB" sz="2000" dirty="0" smtClean="0"/>
              <a:t>What is the average (mean) number of goals for the last six games?</a:t>
            </a:r>
          </a:p>
          <a:p>
            <a:endParaRPr lang="en-GB" sz="2000" dirty="0"/>
          </a:p>
          <a:p>
            <a:r>
              <a:rPr lang="en-GB" sz="2000" dirty="0" smtClean="0"/>
              <a:t>Discuss the two students’ ideas:</a:t>
            </a:r>
          </a:p>
          <a:p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4" y="3212976"/>
            <a:ext cx="79057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66989" y="3283158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Student 1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795381" y="3283158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Student 2</a:t>
            </a:r>
            <a:endParaRPr lang="en-GB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1099612" y="5517232"/>
            <a:ext cx="2160240" cy="1080120"/>
          </a:xfrm>
          <a:prstGeom prst="wedgeRoundRectCallout">
            <a:avLst>
              <a:gd name="adj1" fmla="val 39286"/>
              <a:gd name="adj2" fmla="val -77869"/>
              <a:gd name="adj3" fmla="val 166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Should the zero be included?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5076056" y="5517232"/>
            <a:ext cx="2160240" cy="1080120"/>
          </a:xfrm>
          <a:prstGeom prst="wedgeRoundRectCallout">
            <a:avLst>
              <a:gd name="adj1" fmla="val 41126"/>
              <a:gd name="adj2" fmla="val -82777"/>
              <a:gd name="adj3" fmla="val 166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How can there be 2.5 goals? What does that mean?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838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80" y="548680"/>
            <a:ext cx="88582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14389" y="3140968"/>
                <a:ext cx="8808913" cy="4899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What happens if you try to even these numbers out?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How can you calculate the answer?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How can you find the answer to (1 + 2 + 0 + 3 + 2) ÷ 5?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Remember from our fractions unit of work that 8</a:t>
                </a:r>
                <a:r>
                  <a:rPr lang="en-GB" sz="2000" dirty="0"/>
                  <a:t> ÷ </a:t>
                </a:r>
                <a:r>
                  <a:rPr lang="en-GB" sz="2000" dirty="0" smtClean="0"/>
                  <a:t>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GB" sz="20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000" b="0" dirty="0" smtClean="0"/>
              </a:p>
              <a:p>
                <a:endParaRPr lang="en-GB" sz="2000" dirty="0" smtClean="0"/>
              </a:p>
              <a:p>
                <a:r>
                  <a:rPr lang="en-GB" sz="2000" dirty="0" smtClean="0"/>
                  <a:t>What is this as a mixed number? What is that as a decimal?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How do you calculate the answer using the division algorithm?</a:t>
                </a:r>
              </a:p>
              <a:p>
                <a:endParaRPr lang="en-GB" sz="2800" dirty="0"/>
              </a:p>
              <a:p>
                <a:pPr algn="ctr"/>
                <a:endParaRPr lang="en-GB" sz="2800" dirty="0" smtClean="0"/>
              </a:p>
              <a:p>
                <a:pPr algn="ctr"/>
                <a:endParaRPr lang="en-GB" sz="28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389" y="3140968"/>
                <a:ext cx="8808913" cy="4899931"/>
              </a:xfrm>
              <a:prstGeom prst="rect">
                <a:avLst/>
              </a:prstGeom>
              <a:blipFill rotWithShape="1">
                <a:blip r:embed="rId3"/>
                <a:stretch>
                  <a:fillRect l="-692" t="-4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698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1521" y="1099489"/>
            <a:ext cx="8712968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Finding the mean of a set of data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000" dirty="0" smtClean="0">
                <a:solidFill>
                  <a:srgbClr val="000000"/>
                </a:solidFill>
              </a:rPr>
              <a:t>      Here are the heights of 8 year 7 students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146cm  140cm  139cm  137cm  140cm 136cm  150cm  132cm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</a:rPr>
              <a:t>What is the mean height?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</a:rPr>
              <a:t>Is this a good representation of the heights of the students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2.	Here </a:t>
            </a:r>
            <a:r>
              <a:rPr lang="en-GB" sz="2000" dirty="0">
                <a:solidFill>
                  <a:srgbClr val="000000"/>
                </a:solidFill>
              </a:rPr>
              <a:t>are the </a:t>
            </a:r>
            <a:r>
              <a:rPr lang="en-GB" sz="2000" dirty="0" smtClean="0">
                <a:solidFill>
                  <a:srgbClr val="000000"/>
                </a:solidFill>
              </a:rPr>
              <a:t>values of 10 houses on a street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£120 000     £125 000    £130 000    £121 000    £121 000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GB" sz="2000" dirty="0">
                <a:solidFill>
                  <a:srgbClr val="000000"/>
                </a:solidFill>
              </a:rPr>
              <a:t>£</a:t>
            </a:r>
            <a:r>
              <a:rPr lang="en-GB" sz="2000" dirty="0" smtClean="0">
                <a:solidFill>
                  <a:srgbClr val="000000"/>
                </a:solidFill>
              </a:rPr>
              <a:t>132 </a:t>
            </a:r>
            <a:r>
              <a:rPr lang="en-GB" sz="2000" dirty="0">
                <a:solidFill>
                  <a:srgbClr val="000000"/>
                </a:solidFill>
              </a:rPr>
              <a:t>000     £</a:t>
            </a:r>
            <a:r>
              <a:rPr lang="en-GB" sz="2000" dirty="0" smtClean="0">
                <a:solidFill>
                  <a:srgbClr val="000000"/>
                </a:solidFill>
              </a:rPr>
              <a:t>127 </a:t>
            </a:r>
            <a:r>
              <a:rPr lang="en-GB" sz="2000" dirty="0">
                <a:solidFill>
                  <a:srgbClr val="000000"/>
                </a:solidFill>
              </a:rPr>
              <a:t>000    £</a:t>
            </a:r>
            <a:r>
              <a:rPr lang="en-GB" sz="2000" dirty="0" smtClean="0">
                <a:solidFill>
                  <a:srgbClr val="000000"/>
                </a:solidFill>
              </a:rPr>
              <a:t>130 </a:t>
            </a:r>
            <a:r>
              <a:rPr lang="en-GB" sz="2000" dirty="0">
                <a:solidFill>
                  <a:srgbClr val="000000"/>
                </a:solidFill>
              </a:rPr>
              <a:t>000    £</a:t>
            </a:r>
            <a:r>
              <a:rPr lang="en-GB" sz="2000" dirty="0" smtClean="0">
                <a:solidFill>
                  <a:srgbClr val="000000"/>
                </a:solidFill>
              </a:rPr>
              <a:t>127 </a:t>
            </a:r>
            <a:r>
              <a:rPr lang="en-GB" sz="2000" dirty="0">
                <a:solidFill>
                  <a:srgbClr val="000000"/>
                </a:solidFill>
              </a:rPr>
              <a:t>000    </a:t>
            </a:r>
            <a:r>
              <a:rPr lang="en-GB" sz="2000" dirty="0" smtClean="0">
                <a:solidFill>
                  <a:srgbClr val="000000"/>
                </a:solidFill>
              </a:rPr>
              <a:t>£350 </a:t>
            </a:r>
            <a:r>
              <a:rPr lang="en-GB" sz="2000" dirty="0">
                <a:solidFill>
                  <a:srgbClr val="000000"/>
                </a:solidFill>
              </a:rPr>
              <a:t>000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What is the mean </a:t>
            </a:r>
            <a:r>
              <a:rPr lang="en-GB" sz="2000" dirty="0" smtClean="0">
                <a:solidFill>
                  <a:srgbClr val="000000"/>
                </a:solidFill>
              </a:rPr>
              <a:t>value?</a:t>
            </a:r>
            <a:endParaRPr lang="en-GB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Is this a good representation of the </a:t>
            </a:r>
            <a:r>
              <a:rPr lang="en-GB" sz="2000" dirty="0" smtClean="0">
                <a:solidFill>
                  <a:srgbClr val="000000"/>
                </a:solidFill>
              </a:rPr>
              <a:t>values of the houses?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</a:rPr>
              <a:t>Why do you think this?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2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575" y="404664"/>
            <a:ext cx="88089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Mean puzzle</a:t>
            </a:r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pic>
        <p:nvPicPr>
          <p:cNvPr id="4100" name="Picture 4" descr="http://1.bp.blogspot.com/_Qyu9ZwQPqfQ/TRHaln_a9EI/AAAAAAAAAz8/h25QHfcJcBw/s1600/3886432016_7ca8b5021b.jp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341" y="934948"/>
            <a:ext cx="3553325" cy="257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3547" y="3501008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F</a:t>
            </a:r>
            <a:r>
              <a:rPr lang="en-GB" dirty="0" smtClean="0"/>
              <a:t>or </a:t>
            </a:r>
            <a:r>
              <a:rPr lang="en-GB" dirty="0"/>
              <a:t>some reason, you have many weights but they are all either 3kg or 8kg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how can you get a mean of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</a:t>
            </a:r>
            <a:r>
              <a:rPr lang="en-GB" dirty="0" smtClean="0"/>
              <a:t>	4kg</a:t>
            </a:r>
            <a:r>
              <a:rPr lang="en-GB" dirty="0"/>
              <a:t>?</a:t>
            </a:r>
            <a:br>
              <a:rPr lang="en-GB" dirty="0"/>
            </a:br>
            <a:r>
              <a:rPr lang="en-GB" dirty="0"/>
              <a:t>(ii) </a:t>
            </a:r>
            <a:r>
              <a:rPr lang="en-GB" dirty="0" smtClean="0"/>
              <a:t>	6kg</a:t>
            </a:r>
            <a:r>
              <a:rPr lang="en-GB" dirty="0"/>
              <a:t>?</a:t>
            </a:r>
            <a:br>
              <a:rPr lang="en-GB" dirty="0"/>
            </a:br>
            <a:r>
              <a:rPr lang="en-GB" dirty="0"/>
              <a:t>(iii) </a:t>
            </a:r>
            <a:r>
              <a:rPr lang="en-GB" dirty="0" smtClean="0"/>
              <a:t>	4.5kg</a:t>
            </a:r>
            <a:r>
              <a:rPr lang="en-GB" dirty="0"/>
              <a:t>?</a:t>
            </a:r>
            <a:br>
              <a:rPr lang="en-GB" dirty="0"/>
            </a:br>
            <a:r>
              <a:rPr lang="en-GB" dirty="0"/>
              <a:t>(iv) </a:t>
            </a:r>
            <a:r>
              <a:rPr lang="en-GB" dirty="0" smtClean="0"/>
              <a:t>	6.9kg</a:t>
            </a:r>
            <a:r>
              <a:rPr lang="en-GB" dirty="0"/>
              <a:t>?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Y</a:t>
            </a:r>
            <a:r>
              <a:rPr lang="en-GB" dirty="0" smtClean="0"/>
              <a:t>ou </a:t>
            </a:r>
            <a:r>
              <a:rPr lang="en-GB" dirty="0"/>
              <a:t>can also explore other pairs of weights and different means to create with these</a:t>
            </a:r>
          </a:p>
        </p:txBody>
      </p:sp>
    </p:spTree>
    <p:extLst>
      <p:ext uri="{BB962C8B-B14F-4D97-AF65-F5344CB8AC3E}">
        <p14:creationId xmlns:p14="http://schemas.microsoft.com/office/powerpoint/2010/main" val="287640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1606</TotalTime>
  <Words>431</Words>
  <Application>Microsoft Office PowerPoint</Application>
  <PresentationFormat>On-screen Show (4:3)</PresentationFormat>
  <Paragraphs>70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29</cp:revision>
  <dcterms:created xsi:type="dcterms:W3CDTF">2014-03-18T18:03:30Z</dcterms:created>
  <dcterms:modified xsi:type="dcterms:W3CDTF">2017-06-11T20:12:03Z</dcterms:modified>
</cp:coreProperties>
</file>