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2"/>
  </p:notesMasterIdLst>
  <p:sldIdLst>
    <p:sldId id="299" r:id="rId3"/>
    <p:sldId id="300" r:id="rId4"/>
    <p:sldId id="301" r:id="rId5"/>
    <p:sldId id="304" r:id="rId6"/>
    <p:sldId id="302" r:id="rId7"/>
    <p:sldId id="303" r:id="rId8"/>
    <p:sldId id="307" r:id="rId9"/>
    <p:sldId id="305" r:id="rId10"/>
    <p:sldId id="30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02877-2277-428B-A2D2-3EF507B0A57C}" type="datetimeFigureOut">
              <a:rPr lang="en-GB" smtClean="0"/>
              <a:t>06/06/2017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EE981-AF8A-4A8D-86F6-7991017E4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029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91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2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861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21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07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423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963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758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557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91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70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26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/>
          <p:cNvSpPr txBox="1"/>
          <p:nvPr/>
        </p:nvSpPr>
        <p:spPr>
          <a:xfrm>
            <a:off x="251520" y="404664"/>
            <a:ext cx="83529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Jordan felt ill during the end of year tests.</a:t>
            </a:r>
          </a:p>
          <a:p>
            <a:r>
              <a:rPr lang="en-GB" sz="2400" dirty="0" smtClean="0"/>
              <a:t>  </a:t>
            </a:r>
          </a:p>
          <a:p>
            <a:r>
              <a:rPr lang="en-GB" sz="2400" dirty="0" smtClean="0"/>
              <a:t>He had done his science and English tests, but was away for his maths test.</a:t>
            </a:r>
          </a:p>
          <a:p>
            <a:endParaRPr lang="en-GB" sz="2400" dirty="0"/>
          </a:p>
          <a:p>
            <a:r>
              <a:rPr lang="en-GB" sz="2400" dirty="0" smtClean="0"/>
              <a:t>His teacher decided to draw two scatter graphs of the other students’ results to help predict what Jordan might have scored in his maths tests had he been there.</a:t>
            </a:r>
          </a:p>
          <a:p>
            <a:endParaRPr lang="en-GB" sz="2400" dirty="0" smtClean="0"/>
          </a:p>
          <a:p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2206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835292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Here are the two graphs the teacher drew.</a:t>
            </a:r>
          </a:p>
          <a:p>
            <a:r>
              <a:rPr lang="en-GB" sz="2400" dirty="0" smtClean="0"/>
              <a:t>Jordan scored 55 marks in his English test and 40 in his science test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Which would be the most useful for a prediction and why?</a:t>
            </a:r>
            <a:endParaRPr lang="en-GB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b="2390"/>
          <a:stretch/>
        </p:blipFill>
        <p:spPr bwMode="auto">
          <a:xfrm>
            <a:off x="312778" y="1368073"/>
            <a:ext cx="4118654" cy="403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b="2390"/>
          <a:stretch/>
        </p:blipFill>
        <p:spPr bwMode="auto">
          <a:xfrm>
            <a:off x="4671852" y="1340768"/>
            <a:ext cx="4118654" cy="403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15816" y="537321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English results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7178906" y="5373216"/>
            <a:ext cx="1999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Science results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-822092" y="319963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Maths results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3478105" y="335234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Maths results</a:t>
            </a:r>
            <a:endParaRPr lang="en-GB" dirty="0"/>
          </a:p>
        </p:txBody>
      </p:sp>
      <p:sp>
        <p:nvSpPr>
          <p:cNvPr id="16" name="Oval 15"/>
          <p:cNvSpPr/>
          <p:nvPr/>
        </p:nvSpPr>
        <p:spPr>
          <a:xfrm>
            <a:off x="2087724" y="310496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2915816" y="2276872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3743908" y="1478276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2987824" y="382504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2231740" y="472514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1475656" y="3717032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719572" y="2708920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1583668" y="1700808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1331640" y="292494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1007604" y="3609020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4175956" y="4293096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3203848" y="436510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2231740" y="364502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1259632" y="220486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1439652" y="2168860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1619672" y="2132856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2231740" y="490516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2843808" y="436510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3455876" y="382504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3059832" y="328498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/>
          <p:cNvSpPr/>
          <p:nvPr/>
        </p:nvSpPr>
        <p:spPr>
          <a:xfrm>
            <a:off x="6624228" y="309672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/>
          <p:cNvSpPr/>
          <p:nvPr/>
        </p:nvSpPr>
        <p:spPr>
          <a:xfrm>
            <a:off x="7250914" y="2268632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/>
          <p:cNvSpPr/>
          <p:nvPr/>
        </p:nvSpPr>
        <p:spPr>
          <a:xfrm>
            <a:off x="8208404" y="1470036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/>
          <p:cNvSpPr/>
          <p:nvPr/>
        </p:nvSpPr>
        <p:spPr>
          <a:xfrm>
            <a:off x="5580112" y="381680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/>
          <p:cNvSpPr/>
          <p:nvPr/>
        </p:nvSpPr>
        <p:spPr>
          <a:xfrm>
            <a:off x="5184068" y="471690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/>
          <p:cNvSpPr/>
          <p:nvPr/>
        </p:nvSpPr>
        <p:spPr>
          <a:xfrm>
            <a:off x="5810754" y="3708792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/>
          <p:cNvSpPr/>
          <p:nvPr/>
        </p:nvSpPr>
        <p:spPr>
          <a:xfrm>
            <a:off x="6948264" y="2700680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/>
          <p:cNvSpPr/>
          <p:nvPr/>
        </p:nvSpPr>
        <p:spPr>
          <a:xfrm>
            <a:off x="7776356" y="1692568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/>
          <p:cNvSpPr/>
          <p:nvPr/>
        </p:nvSpPr>
        <p:spPr>
          <a:xfrm>
            <a:off x="7272300" y="291670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86"/>
          <p:cNvSpPr/>
          <p:nvPr/>
        </p:nvSpPr>
        <p:spPr>
          <a:xfrm>
            <a:off x="6804248" y="3600780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Oval 87"/>
          <p:cNvSpPr/>
          <p:nvPr/>
        </p:nvSpPr>
        <p:spPr>
          <a:xfrm>
            <a:off x="8511054" y="4284856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Oval 88"/>
          <p:cNvSpPr/>
          <p:nvPr/>
        </p:nvSpPr>
        <p:spPr>
          <a:xfrm>
            <a:off x="5796136" y="435686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Oval 89"/>
          <p:cNvSpPr/>
          <p:nvPr/>
        </p:nvSpPr>
        <p:spPr>
          <a:xfrm>
            <a:off x="6566838" y="363678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/>
          <p:cNvSpPr/>
          <p:nvPr/>
        </p:nvSpPr>
        <p:spPr>
          <a:xfrm>
            <a:off x="7776356" y="219662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/>
          <p:cNvSpPr/>
          <p:nvPr/>
        </p:nvSpPr>
        <p:spPr>
          <a:xfrm>
            <a:off x="7956376" y="2160620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Oval 92"/>
          <p:cNvSpPr/>
          <p:nvPr/>
        </p:nvSpPr>
        <p:spPr>
          <a:xfrm>
            <a:off x="8352420" y="2124616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Oval 93"/>
          <p:cNvSpPr/>
          <p:nvPr/>
        </p:nvSpPr>
        <p:spPr>
          <a:xfrm>
            <a:off x="5184068" y="489692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Oval 94"/>
          <p:cNvSpPr/>
          <p:nvPr/>
        </p:nvSpPr>
        <p:spPr>
          <a:xfrm>
            <a:off x="5436096" y="435686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Oval 95"/>
          <p:cNvSpPr/>
          <p:nvPr/>
        </p:nvSpPr>
        <p:spPr>
          <a:xfrm>
            <a:off x="6048164" y="381680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/>
          <p:cNvSpPr/>
          <p:nvPr/>
        </p:nvSpPr>
        <p:spPr>
          <a:xfrm>
            <a:off x="6732240" y="3276744"/>
            <a:ext cx="108012" cy="1080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66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/>
          <p:cNvSpPr txBox="1"/>
          <p:nvPr/>
        </p:nvSpPr>
        <p:spPr>
          <a:xfrm>
            <a:off x="251520" y="404664"/>
            <a:ext cx="835292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When a scatter graph shows correlation, it can be used to predict missing data.</a:t>
            </a:r>
          </a:p>
          <a:p>
            <a:endParaRPr lang="en-GB" sz="2400" dirty="0"/>
          </a:p>
          <a:p>
            <a:r>
              <a:rPr lang="en-GB" sz="2400" dirty="0" smtClean="0"/>
              <a:t>To do this more accurately, we draw a </a:t>
            </a:r>
            <a:r>
              <a:rPr lang="en-GB" sz="2400" dirty="0" smtClean="0">
                <a:solidFill>
                  <a:srgbClr val="FF0000"/>
                </a:solidFill>
              </a:rPr>
              <a:t>line of best fit</a:t>
            </a:r>
            <a:r>
              <a:rPr lang="en-GB" sz="2400" dirty="0" smtClean="0"/>
              <a:t>.</a:t>
            </a:r>
          </a:p>
          <a:p>
            <a:endParaRPr lang="en-GB" sz="2400" dirty="0"/>
          </a:p>
          <a:p>
            <a:r>
              <a:rPr lang="en-GB" sz="2400" dirty="0" smtClean="0"/>
              <a:t>The </a:t>
            </a:r>
            <a:r>
              <a:rPr lang="en-GB" sz="2400" dirty="0" smtClean="0">
                <a:solidFill>
                  <a:srgbClr val="FF0000"/>
                </a:solidFill>
              </a:rPr>
              <a:t>line of best fit </a:t>
            </a:r>
            <a:r>
              <a:rPr lang="en-GB" sz="2400" dirty="0" smtClean="0"/>
              <a:t>is a line that best represents the data on the graph.</a:t>
            </a:r>
          </a:p>
          <a:p>
            <a:endParaRPr lang="en-GB" sz="2400" dirty="0" smtClean="0"/>
          </a:p>
          <a:p>
            <a:r>
              <a:rPr lang="en-GB" sz="2400" dirty="0" smtClean="0"/>
              <a:t>It does: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Go in the general direction of the plotted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Has roughly a similar amount of points on either side of the line.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dirty="0" smtClean="0"/>
              <a:t>It doesn’t necessarily: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Go through the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Start in the bottom corner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Go ‘uphill’</a:t>
            </a:r>
          </a:p>
          <a:p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382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5"/>
          <p:cNvGrpSpPr>
            <a:grpSpLocks/>
          </p:cNvGrpSpPr>
          <p:nvPr/>
        </p:nvGrpSpPr>
        <p:grpSpPr bwMode="auto">
          <a:xfrm>
            <a:off x="704851" y="342900"/>
            <a:ext cx="8077200" cy="6286500"/>
            <a:chOff x="444" y="216"/>
            <a:chExt cx="5088" cy="3960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444" y="216"/>
              <a:ext cx="5088" cy="3960"/>
              <a:chOff x="444" y="216"/>
              <a:chExt cx="5088" cy="3960"/>
            </a:xfrm>
          </p:grpSpPr>
          <p:grpSp>
            <p:nvGrpSpPr>
              <p:cNvPr id="4" name="Group 3"/>
              <p:cNvGrpSpPr>
                <a:grpSpLocks/>
              </p:cNvGrpSpPr>
              <p:nvPr/>
            </p:nvGrpSpPr>
            <p:grpSpPr bwMode="auto">
              <a:xfrm>
                <a:off x="444" y="216"/>
                <a:ext cx="5088" cy="3960"/>
                <a:chOff x="444" y="216"/>
                <a:chExt cx="5088" cy="3960"/>
              </a:xfrm>
            </p:grpSpPr>
            <p:grpSp>
              <p:nvGrpSpPr>
                <p:cNvPr id="5" name="Group 4"/>
                <p:cNvGrpSpPr>
                  <a:grpSpLocks/>
                </p:cNvGrpSpPr>
                <p:nvPr/>
              </p:nvGrpSpPr>
              <p:grpSpPr bwMode="auto">
                <a:xfrm>
                  <a:off x="444" y="216"/>
                  <a:ext cx="5088" cy="3960"/>
                  <a:chOff x="444" y="216"/>
                  <a:chExt cx="5088" cy="3960"/>
                </a:xfrm>
              </p:grpSpPr>
              <p:grpSp>
                <p:nvGrpSpPr>
                  <p:cNvPr id="6" name="Group 5"/>
                  <p:cNvGrpSpPr>
                    <a:grpSpLocks/>
                  </p:cNvGrpSpPr>
                  <p:nvPr/>
                </p:nvGrpSpPr>
                <p:grpSpPr bwMode="auto">
                  <a:xfrm>
                    <a:off x="444" y="216"/>
                    <a:ext cx="5088" cy="3960"/>
                    <a:chOff x="444" y="216"/>
                    <a:chExt cx="5088" cy="3960"/>
                  </a:xfrm>
                </p:grpSpPr>
                <p:grpSp>
                  <p:nvGrpSpPr>
                    <p:cNvPr id="7" name="Group 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44" y="216"/>
                      <a:ext cx="5088" cy="3960"/>
                      <a:chOff x="444" y="216"/>
                      <a:chExt cx="5088" cy="3960"/>
                    </a:xfrm>
                  </p:grpSpPr>
                  <p:grpSp>
                    <p:nvGrpSpPr>
                      <p:cNvPr id="8" name="Group 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4" y="216"/>
                        <a:ext cx="5088" cy="3960"/>
                        <a:chOff x="444" y="216"/>
                        <a:chExt cx="5088" cy="3960"/>
                      </a:xfrm>
                    </p:grpSpPr>
                    <p:grpSp>
                      <p:nvGrpSpPr>
                        <p:cNvPr id="9" name="Group 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44" y="216"/>
                          <a:ext cx="5088" cy="3960"/>
                          <a:chOff x="444" y="216"/>
                          <a:chExt cx="5088" cy="3960"/>
                        </a:xfrm>
                      </p:grpSpPr>
                      <p:grpSp>
                        <p:nvGrpSpPr>
                          <p:cNvPr id="10" name="Group 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44" y="216"/>
                            <a:ext cx="5088" cy="3960"/>
                            <a:chOff x="444" y="216"/>
                            <a:chExt cx="5088" cy="3960"/>
                          </a:xfrm>
                        </p:grpSpPr>
                        <p:grpSp>
                          <p:nvGrpSpPr>
                            <p:cNvPr id="11" name="Group 10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444" y="216"/>
                              <a:ext cx="5088" cy="3960"/>
                              <a:chOff x="444" y="216"/>
                              <a:chExt cx="5088" cy="3960"/>
                            </a:xfrm>
                          </p:grpSpPr>
                          <p:grpSp>
                            <p:nvGrpSpPr>
                              <p:cNvPr id="12" name="Group 1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77" y="1487"/>
                                <a:ext cx="3204" cy="2689"/>
                                <a:chOff x="405" y="1470"/>
                                <a:chExt cx="3204" cy="2689"/>
                              </a:xfrm>
                            </p:grpSpPr>
                            <p:sp>
                              <p:nvSpPr>
                                <p:cNvPr id="30732" name="Text Box 1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131" y="3751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4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3" name="Text Box 13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395" y="3751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5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4" name="Text Box 14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659" y="3747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6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5" name="Text Box 15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869" y="3751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7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6" name="Text Box 16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125" y="3743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8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7" name="Text Box 17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365" y="3739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9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8" name="Text Box 18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61" y="374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9" name="Text Box 19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809" y="3751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11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0" name="Text Box 20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033" y="3747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12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1" name="Text Box 21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281" y="374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13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2" name="Text Box 2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731" y="3909"/>
                                  <a:ext cx="976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 dirty="0"/>
                                    <a:t>Shoe Size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3" name="Text Box 23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5" y="3377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60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4" name="Text Box 24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5" y="3125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65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5" name="Text Box 25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63" y="289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70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6" name="Text Box 26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67" y="2657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75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7" name="Text Box 27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83" y="239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80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8" name="Text Box 28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9" y="2169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85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9" name="Text Box 29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1" y="193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90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50" name="Text Box 30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5" y="1681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95</a:t>
                                  </a:r>
                                </a:p>
                              </p:txBody>
                            </p:sp>
                            <p:grpSp>
                              <p:nvGrpSpPr>
                                <p:cNvPr id="13" name="Group 31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017" y="1574"/>
                                  <a:ext cx="2411" cy="2169"/>
                                  <a:chOff x="1349" y="1496"/>
                                  <a:chExt cx="2411" cy="2169"/>
                                </a:xfrm>
                              </p:grpSpPr>
                              <p:sp>
                                <p:nvSpPr>
                                  <p:cNvPr id="30752" name="Rectangle 3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3" name="Rectangle 3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4" name="Rectangle 3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5" name="Rectangle 3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6" name="Rectangle 3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3424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7" name="Rectangle 3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8" name="Rectangle 3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9" name="Rectangle 3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0" name="Rectangle 4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1" name="Rectangle 4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2" name="Rectangle 4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3" name="Rectangle 4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4" name="Rectangle 4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5" name="Rectangle 4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6" name="Rectangle 4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3183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7" name="Rectangle 4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8" name="Rectangle 4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9" name="Rectangle 4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0" name="Rectangle 5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1" name="Rectangle 5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2" name="Rectangle 5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3" name="Rectangle 5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4" name="Rectangle 5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5" name="Rectangle 5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6" name="Rectangle 5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2942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7" name="Rectangle 5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8" name="Rectangle 5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9" name="Rectangle 5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0" name="Rectangle 6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1" name="Rectangle 6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2" name="Rectangle 6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3" name="Rectangle 6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4" name="Rectangle 6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5" name="Rectangle 6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6" name="Rectangle 6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2700"/>
                                    <a:ext cx="242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7" name="Rectangle 6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8" name="Rectangle 6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9" name="Rectangle 6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0" name="Rectangle 7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1" name="Rectangle 7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2" name="Rectangle 7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3" name="Rectangle 7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4" name="Rectangle 7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5" name="Rectangle 7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6" name="Rectangle 7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2460"/>
                                    <a:ext cx="242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7" name="Rectangle 7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8" name="Rectangle 7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9" name="Rectangle 7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0" name="Rectangle 8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1" name="Rectangle 8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2" name="Rectangle 8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3" name="Rectangle 8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4" name="Rectangle 8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5" name="Rectangle 8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6" name="Rectangle 8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2219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7" name="Rectangle 8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8" name="Rectangle 8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9" name="Rectangle 8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0" name="Rectangle 9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1" name="Rectangle 9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2" name="Rectangle 9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3" name="Rectangle 9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4" name="Rectangle 9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5" name="Rectangle 9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6" name="Rectangle 9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1977"/>
                                    <a:ext cx="242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7" name="Rectangle 9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8" name="Rectangle 9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9" name="Rectangle 9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0" name="Rectangle 10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1" name="Rectangle 10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2" name="Rectangle 10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3" name="Rectangle 10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4" name="Rectangle 10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5" name="Rectangle 10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6" name="Rectangle 10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1737"/>
                                    <a:ext cx="242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7" name="Rectangle 10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8" name="Rectangle 10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9" name="Rectangle 10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0" name="Rectangle 11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1" name="Rectangle 11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2" name="Rectangle 11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3" name="Rectangle 11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4" name="Rectangle 11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5" name="Rectangle 11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6" name="Rectangle 11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1496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7" name="Rectangle 11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8" name="Rectangle 11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9" name="Rectangle 11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40" name="Rectangle 12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41" name="Rectangle 12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30842" name="Text Box 12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47" y="1470"/>
                                  <a:ext cx="449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100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843" name="Text Box 123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rot="-5400000">
                                  <a:off x="42" y="2600"/>
                                  <a:ext cx="976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 algn="ctr"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 dirty="0"/>
                                    <a:t>Mass (kg)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844" name="Line 124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017" y="3743"/>
                                  <a:ext cx="2411" cy="0"/>
                                </a:xfrm>
                                <a:prstGeom prst="line">
                                  <a:avLst/>
                                </a:prstGeom>
                                <a:noFill/>
                                <a:ln w="28575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/>
                                <a:lstStyle/>
                                <a:p>
                                  <a:endParaRPr lang="en-GB"/>
                                </a:p>
                              </p:txBody>
                            </p:sp>
                            <p:sp>
                              <p:nvSpPr>
                                <p:cNvPr id="30845" name="Line 125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017" y="1582"/>
                                  <a:ext cx="0" cy="2169"/>
                                </a:xfrm>
                                <a:prstGeom prst="line">
                                  <a:avLst/>
                                </a:prstGeom>
                                <a:noFill/>
                                <a:ln w="28575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/>
                                <a:lstStyle/>
                                <a:p>
                                  <a:endParaRPr lang="en-GB"/>
                                </a:p>
                              </p:txBody>
                            </p:sp>
                          </p:grpSp>
                          <p:sp>
                            <p:nvSpPr>
                              <p:cNvPr id="30846" name="Text Box 126" descr="Parchment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444" y="216"/>
                                <a:ext cx="5088" cy="1028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 dirty="0" smtClean="0"/>
                                  <a:t>Let’s look at a graph we plotted two lessons ago that compares the mass of men with their show size.</a:t>
                                </a:r>
                              </a:p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endParaRPr lang="en-GB" sz="2000" dirty="0">
                                  <a:solidFill>
                                    <a:schemeClr val="accent2"/>
                                  </a:solidFill>
                                </a:endParaRPr>
                              </a:p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 dirty="0" smtClean="0"/>
                                  <a:t>Does the graph show a correlation between the mass and shoe size?</a:t>
                                </a:r>
                                <a:endParaRPr lang="en-GB" sz="2000" dirty="0"/>
                              </a:p>
                            </p:txBody>
                          </p:sp>
                        </p:grpSp>
                        <p:sp>
                          <p:nvSpPr>
                            <p:cNvPr id="30884" name="Oval 16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548" y="3261"/>
                              <a:ext cx="44" cy="44"/>
                            </a:xfrm>
                            <a:prstGeom prst="ellipse">
                              <a:avLst/>
                            </a:prstGeom>
                            <a:solidFill>
                              <a:schemeClr val="tx1"/>
                            </a:solidFill>
                            <a:ln w="9525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 anchor="ctr"/>
                            <a:lstStyle/>
                            <a:p>
                              <a:endParaRPr lang="en-GB"/>
                            </a:p>
                          </p:txBody>
                        </p:sp>
                      </p:grpSp>
                      <p:sp>
                        <p:nvSpPr>
                          <p:cNvPr id="30885" name="Oval 16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240" y="1711"/>
                            <a:ext cx="44" cy="44"/>
                          </a:xfrm>
                          <a:prstGeom prst="ellipse">
                            <a:avLst/>
                          </a:prstGeom>
                          <a:solidFill>
                            <a:schemeClr val="tx1"/>
                          </a:solidFill>
                          <a:ln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30886" name="Oval 16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032" y="3097"/>
                          <a:ext cx="44" cy="44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sp>
                    <p:nvSpPr>
                      <p:cNvPr id="30887" name="Oval 1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53" y="1945"/>
                        <a:ext cx="44" cy="44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30888" name="Oval 1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55" y="2614"/>
                      <a:ext cx="44" cy="44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889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2514" y="2612"/>
                    <a:ext cx="44" cy="44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890" name="Oval 170"/>
                <p:cNvSpPr>
                  <a:spLocks noChangeArrowheads="1"/>
                </p:cNvSpPr>
                <p:nvPr/>
              </p:nvSpPr>
              <p:spPr bwMode="auto">
                <a:xfrm>
                  <a:off x="2274" y="2717"/>
                  <a:ext cx="44" cy="44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30891" name="Oval 171"/>
              <p:cNvSpPr>
                <a:spLocks noChangeArrowheads="1"/>
              </p:cNvSpPr>
              <p:nvPr/>
            </p:nvSpPr>
            <p:spPr bwMode="auto">
              <a:xfrm>
                <a:off x="2995" y="2134"/>
                <a:ext cx="44" cy="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0893" name="Oval 173"/>
            <p:cNvSpPr>
              <a:spLocks noChangeArrowheads="1"/>
            </p:cNvSpPr>
            <p:nvPr/>
          </p:nvSpPr>
          <p:spPr bwMode="auto">
            <a:xfrm>
              <a:off x="1790" y="2821"/>
              <a:ext cx="44" cy="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894" name="Oval 174"/>
          <p:cNvSpPr>
            <a:spLocks noChangeArrowheads="1"/>
          </p:cNvSpPr>
          <p:nvPr/>
        </p:nvSpPr>
        <p:spPr bwMode="auto">
          <a:xfrm>
            <a:off x="3600450" y="40211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897" name="Line 177"/>
          <p:cNvSpPr>
            <a:spLocks noChangeShapeType="1"/>
          </p:cNvSpPr>
          <p:nvPr/>
        </p:nvSpPr>
        <p:spPr bwMode="auto">
          <a:xfrm flipV="1">
            <a:off x="2076450" y="2667000"/>
            <a:ext cx="3600450" cy="28384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0904" name="Line 184"/>
          <p:cNvSpPr>
            <a:spLocks noChangeShapeType="1"/>
          </p:cNvSpPr>
          <p:nvPr/>
        </p:nvSpPr>
        <p:spPr bwMode="auto">
          <a:xfrm>
            <a:off x="1812" y="4889500"/>
            <a:ext cx="0" cy="1073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0896" name="Text Box 176" descr="Parchment"/>
          <p:cNvSpPr txBox="1">
            <a:spLocks noChangeArrowheads="1"/>
          </p:cNvSpPr>
          <p:nvPr/>
        </p:nvSpPr>
        <p:spPr bwMode="auto">
          <a:xfrm>
            <a:off x="5664782" y="2771080"/>
            <a:ext cx="326707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/>
              <a:t>    To d</a:t>
            </a:r>
            <a:r>
              <a:rPr lang="en-GB" sz="1800" dirty="0" smtClean="0"/>
              <a:t>raw </a:t>
            </a:r>
            <a:r>
              <a:rPr lang="en-GB" sz="1800" dirty="0"/>
              <a:t>a line of best </a:t>
            </a:r>
            <a:r>
              <a:rPr lang="en-GB" sz="1800" dirty="0" smtClean="0"/>
              <a:t>fit: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Look at the general direction of the points, then draw a line in that direction.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sz="1800" dirty="0" smtClean="0"/>
              <a:t>Are there roughly the same amount of points on either side?</a:t>
            </a:r>
            <a:endParaRPr lang="en-GB" sz="1800" dirty="0"/>
          </a:p>
        </p:txBody>
      </p:sp>
      <p:grpSp>
        <p:nvGrpSpPr>
          <p:cNvPr id="18" name="Group 194"/>
          <p:cNvGrpSpPr>
            <a:grpSpLocks/>
          </p:cNvGrpSpPr>
          <p:nvPr/>
        </p:nvGrpSpPr>
        <p:grpSpPr bwMode="auto">
          <a:xfrm>
            <a:off x="1665288" y="5586413"/>
            <a:ext cx="446087" cy="446087"/>
            <a:chOff x="854" y="3609"/>
            <a:chExt cx="281" cy="281"/>
          </a:xfrm>
        </p:grpSpPr>
        <p:grpSp>
          <p:nvGrpSpPr>
            <p:cNvPr id="19" name="Group 195"/>
            <p:cNvGrpSpPr>
              <a:grpSpLocks/>
            </p:cNvGrpSpPr>
            <p:nvPr/>
          </p:nvGrpSpPr>
          <p:grpSpPr bwMode="auto">
            <a:xfrm>
              <a:off x="891" y="3616"/>
              <a:ext cx="244" cy="274"/>
              <a:chOff x="891" y="3616"/>
              <a:chExt cx="244" cy="274"/>
            </a:xfrm>
          </p:grpSpPr>
          <p:sp>
            <p:nvSpPr>
              <p:cNvPr id="30916" name="Line 196"/>
              <p:cNvSpPr>
                <a:spLocks noChangeShapeType="1"/>
              </p:cNvSpPr>
              <p:nvPr/>
            </p:nvSpPr>
            <p:spPr bwMode="auto">
              <a:xfrm>
                <a:off x="900" y="3852"/>
                <a:ext cx="234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17" name="Freeform 197"/>
              <p:cNvSpPr>
                <a:spLocks/>
              </p:cNvSpPr>
              <p:nvPr/>
            </p:nvSpPr>
            <p:spPr bwMode="auto">
              <a:xfrm>
                <a:off x="892" y="3806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18" name="Line 198"/>
              <p:cNvSpPr>
                <a:spLocks noChangeShapeType="1"/>
              </p:cNvSpPr>
              <p:nvPr/>
            </p:nvSpPr>
            <p:spPr bwMode="auto">
              <a:xfrm rot="5400000">
                <a:off x="774" y="3733"/>
                <a:ext cx="234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0919" name="Freeform 199"/>
            <p:cNvSpPr>
              <a:spLocks/>
            </p:cNvSpPr>
            <p:nvPr/>
          </p:nvSpPr>
          <p:spPr bwMode="auto">
            <a:xfrm rot="5400000">
              <a:off x="774" y="3689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5122" name="Picture 2" descr="MPj04227060000[1]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17B"/>
              </a:clrFrom>
              <a:clrTo>
                <a:srgbClr val="FDF17B">
                  <a:alpha val="0"/>
                </a:srgbClr>
              </a:clrTo>
            </a:clrChange>
          </a:blip>
          <a:srcRect l="47998" t="9587" r="37239" b="80811"/>
          <a:stretch>
            <a:fillRect/>
          </a:stretch>
        </p:blipFill>
        <p:spPr bwMode="auto">
          <a:xfrm rot="-2073434">
            <a:off x="1568080" y="5158357"/>
            <a:ext cx="960049" cy="624508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 l="8838" t="70682" r="38737" b="24413"/>
          <a:stretch>
            <a:fillRect/>
          </a:stretch>
        </p:blipFill>
        <p:spPr bwMode="auto">
          <a:xfrm rot="19331592">
            <a:off x="1408970" y="4094487"/>
            <a:ext cx="51133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05569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repeatCount="3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72895E-6 L 0.36267 -0.3709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0" y="-18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30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97" grpId="0" animBg="1"/>
      <p:bldP spid="3089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5"/>
          <p:cNvGrpSpPr>
            <a:grpSpLocks/>
          </p:cNvGrpSpPr>
          <p:nvPr/>
        </p:nvGrpSpPr>
        <p:grpSpPr bwMode="auto">
          <a:xfrm>
            <a:off x="704851" y="342900"/>
            <a:ext cx="8077200" cy="6286500"/>
            <a:chOff x="444" y="216"/>
            <a:chExt cx="5088" cy="3960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444" y="216"/>
              <a:ext cx="5088" cy="3960"/>
              <a:chOff x="444" y="216"/>
              <a:chExt cx="5088" cy="3960"/>
            </a:xfrm>
          </p:grpSpPr>
          <p:grpSp>
            <p:nvGrpSpPr>
              <p:cNvPr id="4" name="Group 3"/>
              <p:cNvGrpSpPr>
                <a:grpSpLocks/>
              </p:cNvGrpSpPr>
              <p:nvPr/>
            </p:nvGrpSpPr>
            <p:grpSpPr bwMode="auto">
              <a:xfrm>
                <a:off x="444" y="216"/>
                <a:ext cx="5088" cy="3960"/>
                <a:chOff x="444" y="216"/>
                <a:chExt cx="5088" cy="3960"/>
              </a:xfrm>
            </p:grpSpPr>
            <p:grpSp>
              <p:nvGrpSpPr>
                <p:cNvPr id="5" name="Group 4"/>
                <p:cNvGrpSpPr>
                  <a:grpSpLocks/>
                </p:cNvGrpSpPr>
                <p:nvPr/>
              </p:nvGrpSpPr>
              <p:grpSpPr bwMode="auto">
                <a:xfrm>
                  <a:off x="444" y="216"/>
                  <a:ext cx="5088" cy="3960"/>
                  <a:chOff x="444" y="216"/>
                  <a:chExt cx="5088" cy="3960"/>
                </a:xfrm>
              </p:grpSpPr>
              <p:grpSp>
                <p:nvGrpSpPr>
                  <p:cNvPr id="6" name="Group 5"/>
                  <p:cNvGrpSpPr>
                    <a:grpSpLocks/>
                  </p:cNvGrpSpPr>
                  <p:nvPr/>
                </p:nvGrpSpPr>
                <p:grpSpPr bwMode="auto">
                  <a:xfrm>
                    <a:off x="444" y="216"/>
                    <a:ext cx="5088" cy="3960"/>
                    <a:chOff x="444" y="216"/>
                    <a:chExt cx="5088" cy="3960"/>
                  </a:xfrm>
                </p:grpSpPr>
                <p:grpSp>
                  <p:nvGrpSpPr>
                    <p:cNvPr id="7" name="Group 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44" y="216"/>
                      <a:ext cx="5088" cy="3960"/>
                      <a:chOff x="444" y="216"/>
                      <a:chExt cx="5088" cy="3960"/>
                    </a:xfrm>
                  </p:grpSpPr>
                  <p:grpSp>
                    <p:nvGrpSpPr>
                      <p:cNvPr id="8" name="Group 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4" y="216"/>
                        <a:ext cx="5088" cy="3960"/>
                        <a:chOff x="444" y="216"/>
                        <a:chExt cx="5088" cy="3960"/>
                      </a:xfrm>
                    </p:grpSpPr>
                    <p:grpSp>
                      <p:nvGrpSpPr>
                        <p:cNvPr id="9" name="Group 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44" y="216"/>
                          <a:ext cx="5088" cy="3960"/>
                          <a:chOff x="444" y="216"/>
                          <a:chExt cx="5088" cy="3960"/>
                        </a:xfrm>
                      </p:grpSpPr>
                      <p:grpSp>
                        <p:nvGrpSpPr>
                          <p:cNvPr id="10" name="Group 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44" y="216"/>
                            <a:ext cx="5088" cy="3960"/>
                            <a:chOff x="444" y="216"/>
                            <a:chExt cx="5088" cy="3960"/>
                          </a:xfrm>
                        </p:grpSpPr>
                        <p:grpSp>
                          <p:nvGrpSpPr>
                            <p:cNvPr id="11" name="Group 10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444" y="216"/>
                              <a:ext cx="5088" cy="3960"/>
                              <a:chOff x="444" y="216"/>
                              <a:chExt cx="5088" cy="3960"/>
                            </a:xfrm>
                          </p:grpSpPr>
                          <p:grpSp>
                            <p:nvGrpSpPr>
                              <p:cNvPr id="12" name="Group 1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77" y="1487"/>
                                <a:ext cx="3204" cy="2689"/>
                                <a:chOff x="405" y="1470"/>
                                <a:chExt cx="3204" cy="2689"/>
                              </a:xfrm>
                            </p:grpSpPr>
                            <p:sp>
                              <p:nvSpPr>
                                <p:cNvPr id="30732" name="Text Box 1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131" y="3751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4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3" name="Text Box 13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395" y="3751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5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4" name="Text Box 14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659" y="3747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6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5" name="Text Box 15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869" y="3751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7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6" name="Text Box 16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125" y="3743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8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7" name="Text Box 17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365" y="3739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9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8" name="Text Box 18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61" y="374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9" name="Text Box 19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809" y="3751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11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0" name="Text Box 20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033" y="3747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12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1" name="Text Box 21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281" y="374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13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2" name="Text Box 2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731" y="3909"/>
                                  <a:ext cx="976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 dirty="0"/>
                                    <a:t>Shoe Size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3" name="Text Box 23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5" y="3377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60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4" name="Text Box 24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5" y="3125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65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5" name="Text Box 25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63" y="289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70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6" name="Text Box 26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67" y="2657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75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7" name="Text Box 27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83" y="239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80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8" name="Text Box 28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9" y="2169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85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9" name="Text Box 29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1" y="193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90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50" name="Text Box 30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5" y="1681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95</a:t>
                                  </a:r>
                                </a:p>
                              </p:txBody>
                            </p:sp>
                            <p:grpSp>
                              <p:nvGrpSpPr>
                                <p:cNvPr id="13" name="Group 31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017" y="1574"/>
                                  <a:ext cx="2411" cy="2169"/>
                                  <a:chOff x="1349" y="1496"/>
                                  <a:chExt cx="2411" cy="2169"/>
                                </a:xfrm>
                              </p:grpSpPr>
                              <p:sp>
                                <p:nvSpPr>
                                  <p:cNvPr id="30752" name="Rectangle 3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3" name="Rectangle 3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4" name="Rectangle 3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5" name="Rectangle 3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6" name="Rectangle 3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3424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7" name="Rectangle 3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8" name="Rectangle 3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9" name="Rectangle 3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0" name="Rectangle 4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1" name="Rectangle 4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2" name="Rectangle 4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3" name="Rectangle 4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4" name="Rectangle 4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5" name="Rectangle 4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6" name="Rectangle 4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3183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7" name="Rectangle 4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8" name="Rectangle 4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9" name="Rectangle 4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0" name="Rectangle 5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1" name="Rectangle 5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2" name="Rectangle 5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3" name="Rectangle 5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4" name="Rectangle 5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5" name="Rectangle 5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6" name="Rectangle 5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2942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7" name="Rectangle 5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8" name="Rectangle 5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9" name="Rectangle 5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0" name="Rectangle 6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1" name="Rectangle 6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2" name="Rectangle 6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3" name="Rectangle 6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4" name="Rectangle 6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5" name="Rectangle 6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6" name="Rectangle 6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2700"/>
                                    <a:ext cx="242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7" name="Rectangle 6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8" name="Rectangle 6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9" name="Rectangle 6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0" name="Rectangle 7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1" name="Rectangle 7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2" name="Rectangle 7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3" name="Rectangle 7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4" name="Rectangle 7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5" name="Rectangle 7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6" name="Rectangle 7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2460"/>
                                    <a:ext cx="242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7" name="Rectangle 7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8" name="Rectangle 7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9" name="Rectangle 7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0" name="Rectangle 8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1" name="Rectangle 8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2" name="Rectangle 8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3" name="Rectangle 8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4" name="Rectangle 8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5" name="Rectangle 8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6" name="Rectangle 8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2219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7" name="Rectangle 8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8" name="Rectangle 8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9" name="Rectangle 8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0" name="Rectangle 9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1" name="Rectangle 9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2" name="Rectangle 9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3" name="Rectangle 9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4" name="Rectangle 9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5" name="Rectangle 9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6" name="Rectangle 9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1977"/>
                                    <a:ext cx="242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7" name="Rectangle 9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8" name="Rectangle 9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9" name="Rectangle 9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0" name="Rectangle 10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1" name="Rectangle 10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2" name="Rectangle 10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3" name="Rectangle 10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4" name="Rectangle 10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5" name="Rectangle 10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6" name="Rectangle 10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1737"/>
                                    <a:ext cx="242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7" name="Rectangle 10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8" name="Rectangle 10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9" name="Rectangle 10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0" name="Rectangle 11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1" name="Rectangle 11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2" name="Rectangle 11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3" name="Rectangle 11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4" name="Rectangle 11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5" name="Rectangle 11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6" name="Rectangle 11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1496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7" name="Rectangle 11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8" name="Rectangle 11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9" name="Rectangle 11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40" name="Rectangle 12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41" name="Rectangle 12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30842" name="Text Box 12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47" y="1470"/>
                                  <a:ext cx="449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100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843" name="Text Box 123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rot="-5400000">
                                  <a:off x="42" y="2600"/>
                                  <a:ext cx="976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 algn="ctr"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 dirty="0"/>
                                    <a:t>Mass (kg)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844" name="Line 124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017" y="3743"/>
                                  <a:ext cx="2411" cy="0"/>
                                </a:xfrm>
                                <a:prstGeom prst="line">
                                  <a:avLst/>
                                </a:prstGeom>
                                <a:noFill/>
                                <a:ln w="28575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/>
                                <a:lstStyle/>
                                <a:p>
                                  <a:endParaRPr lang="en-GB"/>
                                </a:p>
                              </p:txBody>
                            </p:sp>
                            <p:sp>
                              <p:nvSpPr>
                                <p:cNvPr id="30845" name="Line 125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017" y="1582"/>
                                  <a:ext cx="0" cy="2169"/>
                                </a:xfrm>
                                <a:prstGeom prst="line">
                                  <a:avLst/>
                                </a:prstGeom>
                                <a:noFill/>
                                <a:ln w="28575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/>
                                <a:lstStyle/>
                                <a:p>
                                  <a:endParaRPr lang="en-GB"/>
                                </a:p>
                              </p:txBody>
                            </p:sp>
                          </p:grpSp>
                          <p:sp>
                            <p:nvSpPr>
                              <p:cNvPr id="30846" name="Text Box 126" descr="Parchment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444" y="216"/>
                                <a:ext cx="5088" cy="1028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 dirty="0" smtClean="0"/>
                                  <a:t>Let’s look at a graph we plotted two lessons ago that compares the mass of men with their show size.</a:t>
                                </a:r>
                              </a:p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endParaRPr lang="en-GB" sz="2000" dirty="0">
                                  <a:solidFill>
                                    <a:schemeClr val="accent2"/>
                                  </a:solidFill>
                                </a:endParaRPr>
                              </a:p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 dirty="0" smtClean="0"/>
                                  <a:t>Does the graph show a correlation </a:t>
                                </a:r>
                                <a:r>
                                  <a:rPr lang="en-GB" sz="2000" dirty="0" smtClean="0"/>
                                  <a:t>between </a:t>
                                </a:r>
                                <a:r>
                                  <a:rPr lang="en-GB" sz="2000" dirty="0"/>
                                  <a:t>the mass and shoe size?</a:t>
                                </a:r>
                                <a:endParaRPr lang="en-GB" sz="2000" dirty="0"/>
                              </a:p>
                            </p:txBody>
                          </p:sp>
                        </p:grpSp>
                        <p:sp>
                          <p:nvSpPr>
                            <p:cNvPr id="30884" name="Oval 16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548" y="3261"/>
                              <a:ext cx="44" cy="44"/>
                            </a:xfrm>
                            <a:prstGeom prst="ellipse">
                              <a:avLst/>
                            </a:prstGeom>
                            <a:solidFill>
                              <a:schemeClr val="tx1"/>
                            </a:solidFill>
                            <a:ln w="9525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 anchor="ctr"/>
                            <a:lstStyle/>
                            <a:p>
                              <a:endParaRPr lang="en-GB"/>
                            </a:p>
                          </p:txBody>
                        </p:sp>
                      </p:grpSp>
                      <p:sp>
                        <p:nvSpPr>
                          <p:cNvPr id="30885" name="Oval 16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240" y="1711"/>
                            <a:ext cx="44" cy="44"/>
                          </a:xfrm>
                          <a:prstGeom prst="ellipse">
                            <a:avLst/>
                          </a:prstGeom>
                          <a:solidFill>
                            <a:schemeClr val="tx1"/>
                          </a:solidFill>
                          <a:ln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30886" name="Oval 16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032" y="3097"/>
                          <a:ext cx="44" cy="44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sp>
                    <p:nvSpPr>
                      <p:cNvPr id="30887" name="Oval 1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53" y="1945"/>
                        <a:ext cx="44" cy="44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30888" name="Oval 1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55" y="2614"/>
                      <a:ext cx="44" cy="44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889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2514" y="2612"/>
                    <a:ext cx="44" cy="44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890" name="Oval 170"/>
                <p:cNvSpPr>
                  <a:spLocks noChangeArrowheads="1"/>
                </p:cNvSpPr>
                <p:nvPr/>
              </p:nvSpPr>
              <p:spPr bwMode="auto">
                <a:xfrm>
                  <a:off x="2274" y="2717"/>
                  <a:ext cx="44" cy="44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30891" name="Oval 171"/>
              <p:cNvSpPr>
                <a:spLocks noChangeArrowheads="1"/>
              </p:cNvSpPr>
              <p:nvPr/>
            </p:nvSpPr>
            <p:spPr bwMode="auto">
              <a:xfrm>
                <a:off x="2995" y="2134"/>
                <a:ext cx="44" cy="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0893" name="Oval 173"/>
            <p:cNvSpPr>
              <a:spLocks noChangeArrowheads="1"/>
            </p:cNvSpPr>
            <p:nvPr/>
          </p:nvSpPr>
          <p:spPr bwMode="auto">
            <a:xfrm>
              <a:off x="1790" y="2821"/>
              <a:ext cx="44" cy="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894" name="Oval 174"/>
          <p:cNvSpPr>
            <a:spLocks noChangeArrowheads="1"/>
          </p:cNvSpPr>
          <p:nvPr/>
        </p:nvSpPr>
        <p:spPr bwMode="auto">
          <a:xfrm>
            <a:off x="3600450" y="40211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897" name="Line 177"/>
          <p:cNvSpPr>
            <a:spLocks noChangeShapeType="1"/>
          </p:cNvSpPr>
          <p:nvPr/>
        </p:nvSpPr>
        <p:spPr bwMode="auto">
          <a:xfrm flipV="1">
            <a:off x="2076450" y="2667000"/>
            <a:ext cx="3600450" cy="28384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0898" name="Text Box 178" descr="Parchment"/>
          <p:cNvSpPr txBox="1">
            <a:spLocks noChangeArrowheads="1"/>
          </p:cNvSpPr>
          <p:nvPr/>
        </p:nvSpPr>
        <p:spPr bwMode="auto">
          <a:xfrm>
            <a:off x="5689954" y="2719158"/>
            <a:ext cx="3267075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GB" sz="1800" dirty="0" smtClean="0"/>
              <a:t> Use </a:t>
            </a:r>
            <a:r>
              <a:rPr lang="en-GB" sz="1800" dirty="0"/>
              <a:t>your line of best fit to </a:t>
            </a:r>
            <a:r>
              <a:rPr lang="en-GB" sz="1800" dirty="0" smtClean="0"/>
              <a:t>   estimate</a:t>
            </a:r>
            <a:r>
              <a:rPr lang="en-GB" sz="1800" dirty="0"/>
              <a:t>:</a:t>
            </a:r>
          </a:p>
          <a:p>
            <a:pPr marL="495300" indent="-495300">
              <a:spcBef>
                <a:spcPct val="50000"/>
              </a:spcBef>
              <a:buFontTx/>
              <a:buAutoNum type="romanLcParenBoth"/>
            </a:pPr>
            <a:r>
              <a:rPr lang="en-GB" sz="1800" dirty="0"/>
              <a:t>The mass of a man with shoe </a:t>
            </a:r>
            <a:r>
              <a:rPr lang="en-GB" sz="1800" dirty="0" smtClean="0"/>
              <a:t>size 10½. </a:t>
            </a:r>
            <a:endParaRPr lang="en-GB" sz="1800" dirty="0"/>
          </a:p>
          <a:p>
            <a:pPr marL="495300" indent="-495300">
              <a:spcBef>
                <a:spcPct val="50000"/>
              </a:spcBef>
            </a:pPr>
            <a:r>
              <a:rPr lang="en-GB" sz="1800" dirty="0"/>
              <a:t>(ii) The shoe size of a man with a mass </a:t>
            </a:r>
            <a:r>
              <a:rPr lang="en-GB" sz="1800" dirty="0" smtClean="0"/>
              <a:t>of 69 kg.</a:t>
            </a:r>
            <a:endParaRPr lang="en-GB" sz="1800" dirty="0"/>
          </a:p>
        </p:txBody>
      </p:sp>
      <p:sp>
        <p:nvSpPr>
          <p:cNvPr id="30899" name="Line 179"/>
          <p:cNvSpPr>
            <a:spLocks noChangeShapeType="1"/>
          </p:cNvSpPr>
          <p:nvPr/>
        </p:nvSpPr>
        <p:spPr bwMode="auto">
          <a:xfrm flipV="1">
            <a:off x="4600575" y="3495675"/>
            <a:ext cx="0" cy="24669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grpSp>
        <p:nvGrpSpPr>
          <p:cNvPr id="14" name="Group 182"/>
          <p:cNvGrpSpPr>
            <a:grpSpLocks/>
          </p:cNvGrpSpPr>
          <p:nvPr/>
        </p:nvGrpSpPr>
        <p:grpSpPr bwMode="auto">
          <a:xfrm>
            <a:off x="1724025" y="3035300"/>
            <a:ext cx="2886075" cy="460375"/>
            <a:chOff x="1086" y="1912"/>
            <a:chExt cx="1818" cy="290"/>
          </a:xfrm>
        </p:grpSpPr>
        <p:sp>
          <p:nvSpPr>
            <p:cNvPr id="30900" name="Line 180"/>
            <p:cNvSpPr>
              <a:spLocks noChangeShapeType="1"/>
            </p:cNvSpPr>
            <p:nvPr/>
          </p:nvSpPr>
          <p:spPr bwMode="auto">
            <a:xfrm flipH="1">
              <a:off x="1086" y="2202"/>
              <a:ext cx="181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0901" name="Text Box 181"/>
            <p:cNvSpPr txBox="1">
              <a:spLocks noChangeArrowheads="1"/>
            </p:cNvSpPr>
            <p:nvPr/>
          </p:nvSpPr>
          <p:spPr bwMode="auto">
            <a:xfrm>
              <a:off x="1180" y="1912"/>
              <a:ext cx="5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 dirty="0">
                  <a:solidFill>
                    <a:srgbClr val="FF0000"/>
                  </a:solidFill>
                </a:rPr>
                <a:t>87 kg</a:t>
              </a:r>
            </a:p>
          </p:txBody>
        </p:sp>
      </p:grpSp>
      <p:sp>
        <p:nvSpPr>
          <p:cNvPr id="30903" name="Line 183"/>
          <p:cNvSpPr>
            <a:spLocks noChangeShapeType="1"/>
          </p:cNvSpPr>
          <p:nvPr/>
        </p:nvSpPr>
        <p:spPr bwMode="auto">
          <a:xfrm>
            <a:off x="1733550" y="4876800"/>
            <a:ext cx="11430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grpSp>
        <p:nvGrpSpPr>
          <p:cNvPr id="15" name="Group 187"/>
          <p:cNvGrpSpPr>
            <a:grpSpLocks/>
          </p:cNvGrpSpPr>
          <p:nvPr/>
        </p:nvGrpSpPr>
        <p:grpSpPr bwMode="auto">
          <a:xfrm>
            <a:off x="2876550" y="4889500"/>
            <a:ext cx="1092200" cy="1073150"/>
            <a:chOff x="1812" y="3080"/>
            <a:chExt cx="688" cy="676"/>
          </a:xfrm>
        </p:grpSpPr>
        <p:sp>
          <p:nvSpPr>
            <p:cNvPr id="30904" name="Line 184"/>
            <p:cNvSpPr>
              <a:spLocks noChangeShapeType="1"/>
            </p:cNvSpPr>
            <p:nvPr/>
          </p:nvSpPr>
          <p:spPr bwMode="auto">
            <a:xfrm>
              <a:off x="1812" y="3080"/>
              <a:ext cx="0" cy="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0906" name="Text Box 186"/>
            <p:cNvSpPr txBox="1">
              <a:spLocks noChangeArrowheads="1"/>
            </p:cNvSpPr>
            <p:nvPr/>
          </p:nvSpPr>
          <p:spPr bwMode="auto">
            <a:xfrm>
              <a:off x="1836" y="3268"/>
              <a:ext cx="6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 dirty="0"/>
                <a:t>Size 6</a:t>
              </a:r>
            </a:p>
          </p:txBody>
        </p:sp>
      </p:grpSp>
      <p:grpSp>
        <p:nvGrpSpPr>
          <p:cNvPr id="18" name="Group 194"/>
          <p:cNvGrpSpPr>
            <a:grpSpLocks/>
          </p:cNvGrpSpPr>
          <p:nvPr/>
        </p:nvGrpSpPr>
        <p:grpSpPr bwMode="auto">
          <a:xfrm>
            <a:off x="1665288" y="5586413"/>
            <a:ext cx="446087" cy="446087"/>
            <a:chOff x="854" y="3609"/>
            <a:chExt cx="281" cy="281"/>
          </a:xfrm>
        </p:grpSpPr>
        <p:grpSp>
          <p:nvGrpSpPr>
            <p:cNvPr id="19" name="Group 195"/>
            <p:cNvGrpSpPr>
              <a:grpSpLocks/>
            </p:cNvGrpSpPr>
            <p:nvPr/>
          </p:nvGrpSpPr>
          <p:grpSpPr bwMode="auto">
            <a:xfrm>
              <a:off x="891" y="3616"/>
              <a:ext cx="244" cy="274"/>
              <a:chOff x="891" y="3616"/>
              <a:chExt cx="244" cy="274"/>
            </a:xfrm>
          </p:grpSpPr>
          <p:sp>
            <p:nvSpPr>
              <p:cNvPr id="30916" name="Line 196"/>
              <p:cNvSpPr>
                <a:spLocks noChangeShapeType="1"/>
              </p:cNvSpPr>
              <p:nvPr/>
            </p:nvSpPr>
            <p:spPr bwMode="auto">
              <a:xfrm>
                <a:off x="900" y="3852"/>
                <a:ext cx="234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17" name="Freeform 197"/>
              <p:cNvSpPr>
                <a:spLocks/>
              </p:cNvSpPr>
              <p:nvPr/>
            </p:nvSpPr>
            <p:spPr bwMode="auto">
              <a:xfrm>
                <a:off x="892" y="3806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18" name="Line 198"/>
              <p:cNvSpPr>
                <a:spLocks noChangeShapeType="1"/>
              </p:cNvSpPr>
              <p:nvPr/>
            </p:nvSpPr>
            <p:spPr bwMode="auto">
              <a:xfrm rot="5400000">
                <a:off x="774" y="3733"/>
                <a:ext cx="234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0919" name="Freeform 199"/>
            <p:cNvSpPr>
              <a:spLocks/>
            </p:cNvSpPr>
            <p:nvPr/>
          </p:nvSpPr>
          <p:spPr bwMode="auto">
            <a:xfrm rot="5400000">
              <a:off x="774" y="3689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57151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98" grpId="0" build="p"/>
      <p:bldP spid="30899" grpId="0" animBg="1"/>
      <p:bldP spid="3090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7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68" y="216"/>
              <a:ext cx="5412" cy="3984"/>
              <a:chOff x="168" y="216"/>
              <a:chExt cx="5412" cy="3984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168" y="216"/>
                <a:ext cx="5412" cy="3984"/>
                <a:chOff x="168" y="216"/>
                <a:chExt cx="5412" cy="3984"/>
              </a:xfrm>
            </p:grpSpPr>
            <p:grpSp>
              <p:nvGrpSpPr>
                <p:cNvPr id="5" name="Group 5"/>
                <p:cNvGrpSpPr>
                  <a:grpSpLocks/>
                </p:cNvGrpSpPr>
                <p:nvPr/>
              </p:nvGrpSpPr>
              <p:grpSpPr bwMode="auto">
                <a:xfrm>
                  <a:off x="168" y="216"/>
                  <a:ext cx="5412" cy="3984"/>
                  <a:chOff x="168" y="216"/>
                  <a:chExt cx="5412" cy="3984"/>
                </a:xfrm>
              </p:grpSpPr>
              <p:grpSp>
                <p:nvGrpSpPr>
                  <p:cNvPr id="6" name="Group 6"/>
                  <p:cNvGrpSpPr>
                    <a:grpSpLocks/>
                  </p:cNvGrpSpPr>
                  <p:nvPr/>
                </p:nvGrpSpPr>
                <p:grpSpPr bwMode="auto">
                  <a:xfrm>
                    <a:off x="168" y="216"/>
                    <a:ext cx="5412" cy="3984"/>
                    <a:chOff x="168" y="216"/>
                    <a:chExt cx="5412" cy="3984"/>
                  </a:xfrm>
                </p:grpSpPr>
                <p:grpSp>
                  <p:nvGrpSpPr>
                    <p:cNvPr id="7" name="Group 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8" y="216"/>
                      <a:ext cx="5412" cy="3984"/>
                      <a:chOff x="168" y="216"/>
                      <a:chExt cx="5412" cy="3984"/>
                    </a:xfrm>
                  </p:grpSpPr>
                  <p:grpSp>
                    <p:nvGrpSpPr>
                      <p:cNvPr id="8" name="Group 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8" y="216"/>
                        <a:ext cx="5412" cy="3984"/>
                        <a:chOff x="168" y="216"/>
                        <a:chExt cx="5412" cy="3984"/>
                      </a:xfrm>
                    </p:grpSpPr>
                    <p:grpSp>
                      <p:nvGrpSpPr>
                        <p:cNvPr id="9" name="Group 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68" y="216"/>
                          <a:ext cx="5412" cy="3984"/>
                          <a:chOff x="168" y="216"/>
                          <a:chExt cx="5412" cy="3984"/>
                        </a:xfrm>
                      </p:grpSpPr>
                      <p:sp>
                        <p:nvSpPr>
                          <p:cNvPr id="43018" name="Oval 1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94" y="1711"/>
                            <a:ext cx="36" cy="41"/>
                          </a:xfrm>
                          <a:prstGeom prst="ellipse">
                            <a:avLst/>
                          </a:prstGeom>
                          <a:solidFill>
                            <a:schemeClr val="tx1"/>
                          </a:solidFill>
                          <a:ln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grpSp>
                        <p:nvGrpSpPr>
                          <p:cNvPr id="10" name="Group 1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68" y="216"/>
                            <a:ext cx="5412" cy="3984"/>
                            <a:chOff x="168" y="216"/>
                            <a:chExt cx="5412" cy="3984"/>
                          </a:xfrm>
                        </p:grpSpPr>
                        <p:grpSp>
                          <p:nvGrpSpPr>
                            <p:cNvPr id="11" name="Group 12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168" y="216"/>
                              <a:ext cx="5412" cy="3984"/>
                              <a:chOff x="168" y="216"/>
                              <a:chExt cx="5412" cy="3984"/>
                            </a:xfrm>
                          </p:grpSpPr>
                          <p:sp>
                            <p:nvSpPr>
                              <p:cNvPr id="43021" name="Text Box 13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224" y="3780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1</a:t>
                                </a:r>
                              </a:p>
                            </p:txBody>
                          </p:sp>
                          <p:sp>
                            <p:nvSpPr>
                              <p:cNvPr id="43022" name="Text Box 14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467" y="3780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2</a:t>
                                </a:r>
                              </a:p>
                            </p:txBody>
                          </p:sp>
                          <p:sp>
                            <p:nvSpPr>
                              <p:cNvPr id="43023" name="Text Box 15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731" y="3776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3</a:t>
                                </a:r>
                              </a:p>
                            </p:txBody>
                          </p:sp>
                          <p:sp>
                            <p:nvSpPr>
                              <p:cNvPr id="43024" name="Text Box 16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941" y="3780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4</a:t>
                                </a:r>
                              </a:p>
                            </p:txBody>
                          </p:sp>
                          <p:sp>
                            <p:nvSpPr>
                              <p:cNvPr id="43025" name="Text Box 17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197" y="3772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5</a:t>
                                </a:r>
                              </a:p>
                            </p:txBody>
                          </p:sp>
                          <p:sp>
                            <p:nvSpPr>
                              <p:cNvPr id="43026" name="Text Box 18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437" y="3768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6</a:t>
                                </a:r>
                              </a:p>
                            </p:txBody>
                          </p:sp>
                          <p:sp>
                            <p:nvSpPr>
                              <p:cNvPr id="43027" name="Text Box 19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633" y="3772"/>
                                <a:ext cx="328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7</a:t>
                                </a:r>
                              </a:p>
                            </p:txBody>
                          </p:sp>
                          <p:sp>
                            <p:nvSpPr>
                              <p:cNvPr id="43028" name="Text Box 20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911" y="3774"/>
                                <a:ext cx="328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8</a:t>
                                </a:r>
                              </a:p>
                            </p:txBody>
                          </p:sp>
                          <p:sp>
                            <p:nvSpPr>
                              <p:cNvPr id="43029" name="Text Box 21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138" y="3776"/>
                                <a:ext cx="328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9</a:t>
                                </a:r>
                              </a:p>
                            </p:txBody>
                          </p:sp>
                          <p:sp>
                            <p:nvSpPr>
                              <p:cNvPr id="43030" name="Text Box 22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353" y="3772"/>
                                <a:ext cx="328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10</a:t>
                                </a:r>
                              </a:p>
                            </p:txBody>
                          </p:sp>
                          <p:sp>
                            <p:nvSpPr>
                              <p:cNvPr id="43031" name="Text Box 23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5" y="3950"/>
                                <a:ext cx="1540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Hours of Sunshine</a:t>
                                </a:r>
                              </a:p>
                            </p:txBody>
                          </p:sp>
                          <p:sp>
                            <p:nvSpPr>
                              <p:cNvPr id="43032" name="Text Box 24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702" y="3406"/>
                                <a:ext cx="520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100</a:t>
                                </a:r>
                              </a:p>
                            </p:txBody>
                          </p:sp>
                          <p:sp>
                            <p:nvSpPr>
                              <p:cNvPr id="43033" name="Text Box 25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708" y="3145"/>
                                <a:ext cx="472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150</a:t>
                                </a:r>
                              </a:p>
                            </p:txBody>
                          </p:sp>
                          <p:sp>
                            <p:nvSpPr>
                              <p:cNvPr id="43034" name="Text Box 26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90" y="2907"/>
                                <a:ext cx="508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200</a:t>
                                </a:r>
                              </a:p>
                            </p:txBody>
                          </p:sp>
                          <p:sp>
                            <p:nvSpPr>
                              <p:cNvPr id="43035" name="Text Box 27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97" y="2662"/>
                                <a:ext cx="568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250</a:t>
                                </a:r>
                              </a:p>
                            </p:txBody>
                          </p:sp>
                          <p:sp>
                            <p:nvSpPr>
                              <p:cNvPr id="43036" name="Text Box 28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701" y="2440"/>
                                <a:ext cx="42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300</a:t>
                                </a:r>
                              </a:p>
                            </p:txBody>
                          </p:sp>
                          <p:sp>
                            <p:nvSpPr>
                              <p:cNvPr id="43037" name="Text Box 29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88" y="2210"/>
                                <a:ext cx="472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350</a:t>
                                </a:r>
                              </a:p>
                            </p:txBody>
                          </p:sp>
                          <p:sp>
                            <p:nvSpPr>
                              <p:cNvPr id="43038" name="Text Box 30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95" y="1959"/>
                                <a:ext cx="412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400</a:t>
                                </a:r>
                              </a:p>
                            </p:txBody>
                          </p:sp>
                          <p:sp>
                            <p:nvSpPr>
                              <p:cNvPr id="43039" name="Text Box 31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96" y="1713"/>
                                <a:ext cx="460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450</a:t>
                                </a:r>
                              </a:p>
                            </p:txBody>
                          </p:sp>
                          <p:sp>
                            <p:nvSpPr>
                              <p:cNvPr id="43040" name="Rectangle 3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1" name="Rectangle 3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2" name="Rectangle 3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3" name="Rectangle 3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4" name="Rectangle 3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3531"/>
                                <a:ext cx="242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5" name="Rectangle 3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6" name="Rectangle 3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7" name="Rectangle 3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8" name="Rectangle 4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9" name="Rectangle 4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0" name="Rectangle 4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1" name="Rectangle 4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2" name="Rectangle 4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3" name="Rectangle 4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4" name="Rectangle 4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3290"/>
                                <a:ext cx="242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5" name="Rectangle 4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6" name="Rectangle 4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7" name="Rectangle 4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8" name="Rectangle 5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9" name="Rectangle 5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0" name="Rectangle 5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1" name="Rectangle 5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2" name="Rectangle 5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3" name="Rectangle 5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4" name="Rectangle 5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3049"/>
                                <a:ext cx="242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5" name="Rectangle 5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6" name="Rectangle 5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7" name="Rectangle 5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8" name="Rectangle 6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9" name="Rectangle 6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0" name="Rectangle 6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1" name="Rectangle 6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2" name="Rectangle 6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3" name="Rectangle 6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4" name="Rectangle 6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2807"/>
                                <a:ext cx="242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5" name="Rectangle 6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6" name="Rectangle 6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7" name="Rectangle 6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8" name="Rectangle 7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9" name="Rectangle 7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0" name="Rectangle 7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1" name="Rectangle 7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2" name="Rectangle 7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3" name="Rectangle 7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4" name="Rectangle 7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2567"/>
                                <a:ext cx="242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5" name="Rectangle 7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6" name="Rectangle 7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7" name="Rectangle 7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8" name="Rectangle 8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9" name="Rectangle 8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0" name="Rectangle 8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1" name="Rectangle 8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2" name="Rectangle 8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3" name="Rectangle 8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4" name="Rectangle 8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2326"/>
                                <a:ext cx="242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5" name="Rectangle 8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6" name="Rectangle 8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7" name="Rectangle 8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8" name="Rectangle 9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9" name="Rectangle 9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0" name="Rectangle 9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1" name="Rectangle 9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2" name="Rectangle 9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3" name="Rectangle 9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4" name="Rectangle 9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2084"/>
                                <a:ext cx="242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5" name="Rectangle 9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6" name="Rectangle 9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7" name="Rectangle 9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8" name="Rectangle 10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9" name="Rectangle 10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0" name="Rectangle 10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1" name="Rectangle 10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2" name="Rectangle 10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3" name="Rectangle 10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4" name="Rectangle 10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1844"/>
                                <a:ext cx="242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5" name="Rectangle 10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6" name="Rectangle 10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7" name="Rectangle 10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8" name="Rectangle 11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9" name="Rectangle 11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0" name="Rectangle 11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1" name="Rectangle 11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2" name="Rectangle 11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3" name="Rectangle 11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4" name="Rectangle 11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1603"/>
                                <a:ext cx="242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5" name="Rectangle 11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6" name="Rectangle 11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7" name="Rectangle 11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8" name="Rectangle 12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9" name="Rectangle 12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30" name="Text Box 122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95" y="1499"/>
                                <a:ext cx="449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500</a:t>
                                </a:r>
                              </a:p>
                            </p:txBody>
                          </p:sp>
                          <p:sp>
                            <p:nvSpPr>
                              <p:cNvPr id="43131" name="Text Box 123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rot="-5400000">
                                <a:off x="-247" y="2495"/>
                                <a:ext cx="1672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 algn="ctr"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 dirty="0"/>
                                  <a:t>Number of Visitors</a:t>
                                </a:r>
                              </a:p>
                            </p:txBody>
                          </p:sp>
                          <p:sp>
                            <p:nvSpPr>
                              <p:cNvPr id="43132" name="Line 124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1089" y="3772"/>
                                <a:ext cx="2411" cy="0"/>
                              </a:xfrm>
                              <a:prstGeom prst="line">
                                <a:avLst/>
                              </a:prstGeom>
                              <a:noFill/>
                              <a:ln w="28575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33" name="Line 125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1089" y="1611"/>
                                <a:ext cx="0" cy="2169"/>
                              </a:xfrm>
                              <a:prstGeom prst="line">
                                <a:avLst/>
                              </a:prstGeom>
                              <a:noFill/>
                              <a:ln w="28575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34" name="Text Box 126" descr="Parchment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92" y="216"/>
                                <a:ext cx="5388" cy="91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1900" dirty="0" smtClean="0"/>
                                  <a:t>This graph shows how many visitors there were to a museum compared to the hours of sunshine each day.</a:t>
                                </a:r>
                              </a:p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 dirty="0" smtClean="0"/>
                                  <a:t>Does the graph show a correlation between the number of visitors and the hours of sunshine?</a:t>
                                </a:r>
                                <a:endParaRPr lang="en-GB" sz="2000" dirty="0"/>
                              </a:p>
                            </p:txBody>
                          </p:sp>
                          <p:sp>
                            <p:nvSpPr>
                              <p:cNvPr id="43135" name="Line 127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 rot="5400000">
                                <a:off x="969" y="3655"/>
                                <a:ext cx="234" cy="0"/>
                              </a:xfrm>
                              <a:prstGeom prst="line">
                                <a:avLst/>
                              </a:prstGeom>
                              <a:noFill/>
                              <a:ln w="28575">
                                <a:solidFill>
                                  <a:schemeClr val="bg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36" name="Freeform 128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 rot="5400000">
                                <a:off x="969" y="3611"/>
                                <a:ext cx="243" cy="84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0" y="48"/>
                                  </a:cxn>
                                  <a:cxn ang="0">
                                    <a:pos x="97" y="48"/>
                                  </a:cxn>
                                  <a:cxn ang="0">
                                    <a:pos x="120" y="0"/>
                                  </a:cxn>
                                  <a:cxn ang="0">
                                    <a:pos x="154" y="84"/>
                                  </a:cxn>
                                  <a:cxn ang="0">
                                    <a:pos x="175" y="44"/>
                                  </a:cxn>
                                  <a:cxn ang="0">
                                    <a:pos x="243" y="44"/>
                                  </a:cxn>
                                </a:cxnLst>
                                <a:rect l="0" t="0" r="r" b="b"/>
                                <a:pathLst>
                                  <a:path w="243" h="84">
                                    <a:moveTo>
                                      <a:pt x="0" y="48"/>
                                    </a:moveTo>
                                    <a:lnTo>
                                      <a:pt x="97" y="48"/>
                                    </a:lnTo>
                                    <a:lnTo>
                                      <a:pt x="120" y="0"/>
                                    </a:lnTo>
                                    <a:lnTo>
                                      <a:pt x="154" y="84"/>
                                    </a:lnTo>
                                    <a:lnTo>
                                      <a:pt x="175" y="44"/>
                                    </a:lnTo>
                                    <a:lnTo>
                                      <a:pt x="243" y="44"/>
                                    </a:lnTo>
                                  </a:path>
                                </a:pathLst>
                              </a:custGeom>
                              <a:noFill/>
                              <a:ln w="28575" cmpd="sng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47" name="Rectangle 13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68" y="1272"/>
                                <a:ext cx="1359" cy="23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pPr algn="ctr">
                                  <a:spcBef>
                                    <a:spcPct val="20000"/>
                                  </a:spcBef>
                                </a:pPr>
                                <a:r>
                                  <a:rPr lang="en-GB" sz="1800"/>
                                  <a:t>Visitors</a:t>
                                </a:r>
                              </a:p>
                            </p:txBody>
                          </p:sp>
                          <p:sp>
                            <p:nvSpPr>
                              <p:cNvPr id="43174" name="Text Box 166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975" y="3768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0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43175" name="Oval 16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17" y="2539"/>
                              <a:ext cx="36" cy="41"/>
                            </a:xfrm>
                            <a:prstGeom prst="ellipse">
                              <a:avLst/>
                            </a:prstGeom>
                            <a:solidFill>
                              <a:schemeClr val="tx1"/>
                            </a:solidFill>
                            <a:ln w="9525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 anchor="ctr"/>
                            <a:lstStyle/>
                            <a:p>
                              <a:endParaRPr lang="en-GB"/>
                            </a:p>
                          </p:txBody>
                        </p:sp>
                      </p:grpSp>
                    </p:grpSp>
                    <p:sp>
                      <p:nvSpPr>
                        <p:cNvPr id="43176" name="Oval 16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01" y="3516"/>
                          <a:ext cx="36" cy="41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sp>
                    <p:nvSpPr>
                      <p:cNvPr id="43177" name="Oval 1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95" y="2100"/>
                        <a:ext cx="36" cy="41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43178" name="Oval 1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1" y="3033"/>
                      <a:ext cx="36" cy="41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43179" name="Oval 171"/>
                  <p:cNvSpPr>
                    <a:spLocks noChangeArrowheads="1"/>
                  </p:cNvSpPr>
                  <p:nvPr/>
                </p:nvSpPr>
                <p:spPr bwMode="auto">
                  <a:xfrm>
                    <a:off x="3475" y="3619"/>
                    <a:ext cx="36" cy="41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3180" name="Oval 172"/>
                <p:cNvSpPr>
                  <a:spLocks noChangeArrowheads="1"/>
                </p:cNvSpPr>
                <p:nvPr/>
              </p:nvSpPr>
              <p:spPr bwMode="auto">
                <a:xfrm>
                  <a:off x="2754" y="3134"/>
                  <a:ext cx="36" cy="4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43181" name="Oval 173"/>
              <p:cNvSpPr>
                <a:spLocks noChangeArrowheads="1"/>
              </p:cNvSpPr>
              <p:nvPr/>
            </p:nvSpPr>
            <p:spPr bwMode="auto">
              <a:xfrm>
                <a:off x="2277" y="2930"/>
                <a:ext cx="36" cy="4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43183" name="Oval 175"/>
            <p:cNvSpPr>
              <a:spLocks noChangeArrowheads="1"/>
            </p:cNvSpPr>
            <p:nvPr/>
          </p:nvSpPr>
          <p:spPr bwMode="auto">
            <a:xfrm>
              <a:off x="1795" y="2305"/>
              <a:ext cx="36" cy="4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3184" name="Oval 176"/>
          <p:cNvSpPr>
            <a:spLocks noChangeArrowheads="1"/>
          </p:cNvSpPr>
          <p:nvPr/>
        </p:nvSpPr>
        <p:spPr bwMode="auto">
          <a:xfrm>
            <a:off x="2465388" y="388461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43187" name="Text Box 179" descr="Parchment"/>
          <p:cNvSpPr txBox="1">
            <a:spLocks noChangeArrowheads="1"/>
          </p:cNvSpPr>
          <p:nvPr/>
        </p:nvSpPr>
        <p:spPr bwMode="auto">
          <a:xfrm>
            <a:off x="5667375" y="2638425"/>
            <a:ext cx="3267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Draw </a:t>
            </a:r>
            <a:r>
              <a:rPr lang="en-GB" sz="1800" dirty="0"/>
              <a:t>a line of best </a:t>
            </a:r>
            <a:r>
              <a:rPr lang="en-GB" sz="1800" dirty="0" smtClean="0"/>
              <a:t>fit</a:t>
            </a:r>
            <a:endParaRPr lang="en-GB" sz="1800" dirty="0"/>
          </a:p>
        </p:txBody>
      </p:sp>
      <p:sp>
        <p:nvSpPr>
          <p:cNvPr id="43192" name="Line 184"/>
          <p:cNvSpPr>
            <a:spLocks noChangeShapeType="1"/>
          </p:cNvSpPr>
          <p:nvPr/>
        </p:nvSpPr>
        <p:spPr bwMode="auto">
          <a:xfrm>
            <a:off x="1771650" y="2705100"/>
            <a:ext cx="3771900" cy="3219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43193" name="Text Box 185" descr="Parchment"/>
          <p:cNvSpPr txBox="1">
            <a:spLocks noChangeArrowheads="1"/>
          </p:cNvSpPr>
          <p:nvPr/>
        </p:nvSpPr>
        <p:spPr bwMode="auto">
          <a:xfrm>
            <a:off x="5678488" y="3146425"/>
            <a:ext cx="3267075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95300" indent="-495300">
              <a:spcBef>
                <a:spcPct val="50000"/>
              </a:spcBef>
            </a:pPr>
            <a:r>
              <a:rPr lang="en-GB" sz="1800" dirty="0" smtClean="0"/>
              <a:t>Use </a:t>
            </a:r>
            <a:r>
              <a:rPr lang="en-GB" sz="1800" dirty="0"/>
              <a:t>your line of best fit to estimate:</a:t>
            </a:r>
          </a:p>
          <a:p>
            <a:pPr marL="495300" indent="-495300">
              <a:spcBef>
                <a:spcPct val="50000"/>
              </a:spcBef>
              <a:buFontTx/>
              <a:buAutoNum type="romanLcParenBoth"/>
            </a:pPr>
            <a:r>
              <a:rPr lang="en-GB" sz="1800" dirty="0"/>
              <a:t>The number of visitors for 4 hours of sunshine</a:t>
            </a:r>
            <a:r>
              <a:rPr lang="en-GB" sz="1800" dirty="0">
                <a:solidFill>
                  <a:schemeClr val="accent2"/>
                </a:solidFill>
              </a:rPr>
              <a:t>.</a:t>
            </a:r>
            <a:r>
              <a:rPr lang="en-GB" sz="1800" dirty="0"/>
              <a:t> </a:t>
            </a:r>
          </a:p>
          <a:p>
            <a:pPr marL="495300" indent="-495300">
              <a:spcBef>
                <a:spcPct val="50000"/>
              </a:spcBef>
            </a:pPr>
            <a:r>
              <a:rPr lang="en-GB" sz="1800" dirty="0"/>
              <a:t>(ii) The hours of sunshine when 250 people visit.</a:t>
            </a:r>
            <a:endParaRPr lang="en-GB" sz="1800" dirty="0">
              <a:solidFill>
                <a:schemeClr val="accent2"/>
              </a:solidFill>
            </a:endParaRPr>
          </a:p>
        </p:txBody>
      </p:sp>
      <p:sp>
        <p:nvSpPr>
          <p:cNvPr id="43194" name="Line 186"/>
          <p:cNvSpPr>
            <a:spLocks noChangeShapeType="1"/>
          </p:cNvSpPr>
          <p:nvPr/>
        </p:nvSpPr>
        <p:spPr bwMode="auto">
          <a:xfrm flipV="1">
            <a:off x="3257550" y="3981450"/>
            <a:ext cx="0" cy="20002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grpSp>
        <p:nvGrpSpPr>
          <p:cNvPr id="14" name="Group 189"/>
          <p:cNvGrpSpPr>
            <a:grpSpLocks/>
          </p:cNvGrpSpPr>
          <p:nvPr/>
        </p:nvGrpSpPr>
        <p:grpSpPr bwMode="auto">
          <a:xfrm>
            <a:off x="1733550" y="3981450"/>
            <a:ext cx="1524000" cy="441325"/>
            <a:chOff x="1092" y="2508"/>
            <a:chExt cx="960" cy="278"/>
          </a:xfrm>
        </p:grpSpPr>
        <p:sp>
          <p:nvSpPr>
            <p:cNvPr id="43195" name="Line 187"/>
            <p:cNvSpPr>
              <a:spLocks noChangeShapeType="1"/>
            </p:cNvSpPr>
            <p:nvPr/>
          </p:nvSpPr>
          <p:spPr bwMode="auto">
            <a:xfrm flipH="1">
              <a:off x="1092" y="2508"/>
              <a:ext cx="96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43196" name="Text Box 188"/>
            <p:cNvSpPr txBox="1">
              <a:spLocks noChangeArrowheads="1"/>
            </p:cNvSpPr>
            <p:nvPr/>
          </p:nvSpPr>
          <p:spPr bwMode="auto">
            <a:xfrm>
              <a:off x="1196" y="2536"/>
              <a:ext cx="4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 dirty="0">
                  <a:solidFill>
                    <a:srgbClr val="FF0000"/>
                  </a:solidFill>
                </a:rPr>
                <a:t>310</a:t>
              </a:r>
            </a:p>
          </p:txBody>
        </p:sp>
      </p:grpSp>
      <p:sp>
        <p:nvSpPr>
          <p:cNvPr id="43198" name="Line 190"/>
          <p:cNvSpPr>
            <a:spLocks noChangeShapeType="1"/>
          </p:cNvSpPr>
          <p:nvPr/>
        </p:nvSpPr>
        <p:spPr bwMode="auto">
          <a:xfrm>
            <a:off x="1739900" y="4464050"/>
            <a:ext cx="208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grpSp>
        <p:nvGrpSpPr>
          <p:cNvPr id="15" name="Group 193"/>
          <p:cNvGrpSpPr>
            <a:grpSpLocks/>
          </p:cNvGrpSpPr>
          <p:nvPr/>
        </p:nvGrpSpPr>
        <p:grpSpPr bwMode="auto">
          <a:xfrm>
            <a:off x="3835400" y="4452938"/>
            <a:ext cx="746125" cy="1547812"/>
            <a:chOff x="2416" y="2805"/>
            <a:chExt cx="470" cy="975"/>
          </a:xfrm>
        </p:grpSpPr>
        <p:sp>
          <p:nvSpPr>
            <p:cNvPr id="43199" name="Line 191"/>
            <p:cNvSpPr>
              <a:spLocks noChangeShapeType="1"/>
            </p:cNvSpPr>
            <p:nvPr/>
          </p:nvSpPr>
          <p:spPr bwMode="auto">
            <a:xfrm>
              <a:off x="2416" y="2805"/>
              <a:ext cx="0" cy="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43200" name="Text Box 192"/>
            <p:cNvSpPr txBox="1">
              <a:spLocks noChangeArrowheads="1"/>
            </p:cNvSpPr>
            <p:nvPr/>
          </p:nvSpPr>
          <p:spPr bwMode="auto">
            <a:xfrm>
              <a:off x="2428" y="3293"/>
              <a:ext cx="45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 dirty="0">
                  <a:solidFill>
                    <a:srgbClr val="FF0000"/>
                  </a:solidFill>
                </a:rPr>
                <a:t>5 ½</a:t>
              </a:r>
            </a:p>
          </p:txBody>
        </p:sp>
      </p:grpSp>
      <p:pic>
        <p:nvPicPr>
          <p:cNvPr id="195" name="Picture 2" descr="MPj04227060000[1]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17B"/>
              </a:clrFrom>
              <a:clrTo>
                <a:srgbClr val="FDF17B">
                  <a:alpha val="0"/>
                </a:srgbClr>
              </a:clrTo>
            </a:clrChange>
          </a:blip>
          <a:srcRect l="47998" t="9587" r="37239" b="80811"/>
          <a:stretch>
            <a:fillRect/>
          </a:stretch>
        </p:blipFill>
        <p:spPr bwMode="auto">
          <a:xfrm rot="2720460">
            <a:off x="1339117" y="2597548"/>
            <a:ext cx="960049" cy="624508"/>
          </a:xfrm>
          <a:prstGeom prst="rect">
            <a:avLst/>
          </a:prstGeom>
          <a:noFill/>
        </p:spPr>
      </p:pic>
      <p:pic>
        <p:nvPicPr>
          <p:cNvPr id="196" name="Picture 3"/>
          <p:cNvPicPr>
            <a:picLocks noChangeAspect="1" noChangeArrowheads="1"/>
          </p:cNvPicPr>
          <p:nvPr/>
        </p:nvPicPr>
        <p:blipFill>
          <a:blip r:embed="rId4" cstate="print"/>
          <a:srcRect l="8838" t="70682" r="38737" b="24413"/>
          <a:stretch>
            <a:fillRect/>
          </a:stretch>
        </p:blipFill>
        <p:spPr bwMode="auto">
          <a:xfrm rot="2452739">
            <a:off x="1041480" y="4338412"/>
            <a:ext cx="51133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13943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repeatCount="3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2 -0.00832 L 0.41927 0.4532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00" y="2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4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4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92" grpId="0" animBg="1"/>
      <p:bldP spid="43193" grpId="0" build="p"/>
      <p:bldP spid="43194" grpId="0" animBg="1"/>
      <p:bldP spid="4319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1772816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To print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462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5"/>
          <p:cNvGrpSpPr>
            <a:grpSpLocks/>
          </p:cNvGrpSpPr>
          <p:nvPr/>
        </p:nvGrpSpPr>
        <p:grpSpPr bwMode="auto">
          <a:xfrm>
            <a:off x="704851" y="342900"/>
            <a:ext cx="8077200" cy="6286500"/>
            <a:chOff x="444" y="216"/>
            <a:chExt cx="5088" cy="3960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444" y="216"/>
              <a:ext cx="5088" cy="3960"/>
              <a:chOff x="444" y="216"/>
              <a:chExt cx="5088" cy="3960"/>
            </a:xfrm>
          </p:grpSpPr>
          <p:grpSp>
            <p:nvGrpSpPr>
              <p:cNvPr id="4" name="Group 3"/>
              <p:cNvGrpSpPr>
                <a:grpSpLocks/>
              </p:cNvGrpSpPr>
              <p:nvPr/>
            </p:nvGrpSpPr>
            <p:grpSpPr bwMode="auto">
              <a:xfrm>
                <a:off x="444" y="216"/>
                <a:ext cx="5088" cy="3960"/>
                <a:chOff x="444" y="216"/>
                <a:chExt cx="5088" cy="3960"/>
              </a:xfrm>
            </p:grpSpPr>
            <p:grpSp>
              <p:nvGrpSpPr>
                <p:cNvPr id="5" name="Group 4"/>
                <p:cNvGrpSpPr>
                  <a:grpSpLocks/>
                </p:cNvGrpSpPr>
                <p:nvPr/>
              </p:nvGrpSpPr>
              <p:grpSpPr bwMode="auto">
                <a:xfrm>
                  <a:off x="444" y="216"/>
                  <a:ext cx="5088" cy="3960"/>
                  <a:chOff x="444" y="216"/>
                  <a:chExt cx="5088" cy="3960"/>
                </a:xfrm>
              </p:grpSpPr>
              <p:grpSp>
                <p:nvGrpSpPr>
                  <p:cNvPr id="6" name="Group 5"/>
                  <p:cNvGrpSpPr>
                    <a:grpSpLocks/>
                  </p:cNvGrpSpPr>
                  <p:nvPr/>
                </p:nvGrpSpPr>
                <p:grpSpPr bwMode="auto">
                  <a:xfrm>
                    <a:off x="444" y="216"/>
                    <a:ext cx="5088" cy="3960"/>
                    <a:chOff x="444" y="216"/>
                    <a:chExt cx="5088" cy="3960"/>
                  </a:xfrm>
                </p:grpSpPr>
                <p:grpSp>
                  <p:nvGrpSpPr>
                    <p:cNvPr id="7" name="Group 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44" y="216"/>
                      <a:ext cx="5088" cy="3960"/>
                      <a:chOff x="444" y="216"/>
                      <a:chExt cx="5088" cy="3960"/>
                    </a:xfrm>
                  </p:grpSpPr>
                  <p:grpSp>
                    <p:nvGrpSpPr>
                      <p:cNvPr id="8" name="Group 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44" y="216"/>
                        <a:ext cx="5088" cy="3960"/>
                        <a:chOff x="444" y="216"/>
                        <a:chExt cx="5088" cy="3960"/>
                      </a:xfrm>
                    </p:grpSpPr>
                    <p:grpSp>
                      <p:nvGrpSpPr>
                        <p:cNvPr id="9" name="Group 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44" y="216"/>
                          <a:ext cx="5088" cy="3960"/>
                          <a:chOff x="444" y="216"/>
                          <a:chExt cx="5088" cy="3960"/>
                        </a:xfrm>
                      </p:grpSpPr>
                      <p:grpSp>
                        <p:nvGrpSpPr>
                          <p:cNvPr id="10" name="Group 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44" y="216"/>
                            <a:ext cx="5088" cy="3960"/>
                            <a:chOff x="444" y="216"/>
                            <a:chExt cx="5088" cy="3960"/>
                          </a:xfrm>
                        </p:grpSpPr>
                        <p:grpSp>
                          <p:nvGrpSpPr>
                            <p:cNvPr id="11" name="Group 10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444" y="216"/>
                              <a:ext cx="5088" cy="3960"/>
                              <a:chOff x="444" y="216"/>
                              <a:chExt cx="5088" cy="3960"/>
                            </a:xfrm>
                          </p:grpSpPr>
                          <p:grpSp>
                            <p:nvGrpSpPr>
                              <p:cNvPr id="12" name="Group 1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77" y="1487"/>
                                <a:ext cx="3204" cy="2689"/>
                                <a:chOff x="405" y="1470"/>
                                <a:chExt cx="3204" cy="2689"/>
                              </a:xfrm>
                            </p:grpSpPr>
                            <p:sp>
                              <p:nvSpPr>
                                <p:cNvPr id="30732" name="Text Box 1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131" y="3751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4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3" name="Text Box 13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395" y="3751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5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4" name="Text Box 14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659" y="3747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6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5" name="Text Box 15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869" y="3751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7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6" name="Text Box 16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125" y="3743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8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7" name="Text Box 17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365" y="3739"/>
                                  <a:ext cx="264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9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8" name="Text Box 18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61" y="374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39" name="Text Box 19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809" y="3751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11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0" name="Text Box 20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033" y="3747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12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1" name="Text Box 21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281" y="374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13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2" name="Text Box 2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731" y="3909"/>
                                  <a:ext cx="976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 dirty="0"/>
                                    <a:t>Shoe Size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3" name="Text Box 23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5" y="3377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60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4" name="Text Box 24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5" y="3125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65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5" name="Text Box 25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63" y="289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70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6" name="Text Box 26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67" y="2657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75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7" name="Text Box 27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83" y="239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80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8" name="Text Box 28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9" y="2169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85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49" name="Text Box 29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1" y="1933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90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750" name="Text Box 30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5" y="1681"/>
                                  <a:ext cx="328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95</a:t>
                                  </a:r>
                                </a:p>
                              </p:txBody>
                            </p:sp>
                            <p:grpSp>
                              <p:nvGrpSpPr>
                                <p:cNvPr id="13" name="Group 31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017" y="1574"/>
                                  <a:ext cx="2411" cy="2169"/>
                                  <a:chOff x="1349" y="1496"/>
                                  <a:chExt cx="2411" cy="2169"/>
                                </a:xfrm>
                              </p:grpSpPr>
                              <p:sp>
                                <p:nvSpPr>
                                  <p:cNvPr id="30752" name="Rectangle 3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3" name="Rectangle 3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4" name="Rectangle 3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5" name="Rectangle 3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6" name="Rectangle 3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3424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7" name="Rectangle 3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8" name="Rectangle 3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59" name="Rectangle 3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0" name="Rectangle 4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1" name="Rectangle 4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3424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2" name="Rectangle 4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3" name="Rectangle 4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4" name="Rectangle 4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5" name="Rectangle 4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6" name="Rectangle 4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3183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7" name="Rectangle 4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8" name="Rectangle 4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69" name="Rectangle 4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0" name="Rectangle 5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1" name="Rectangle 5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3183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2" name="Rectangle 5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3" name="Rectangle 5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4" name="Rectangle 5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5" name="Rectangle 5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6" name="Rectangle 5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2942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7" name="Rectangle 5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8" name="Rectangle 5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79" name="Rectangle 5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0" name="Rectangle 6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1" name="Rectangle 6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2942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2" name="Rectangle 6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3" name="Rectangle 6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4" name="Rectangle 6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5" name="Rectangle 6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6" name="Rectangle 6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2700"/>
                                    <a:ext cx="242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7" name="Rectangle 6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8" name="Rectangle 6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89" name="Rectangle 6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0" name="Rectangle 7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1" name="Rectangle 7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2700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2" name="Rectangle 7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3" name="Rectangle 7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4" name="Rectangle 7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5" name="Rectangle 7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6" name="Rectangle 7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2460"/>
                                    <a:ext cx="242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7" name="Rectangle 7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8" name="Rectangle 7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799" name="Rectangle 7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0" name="Rectangle 8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1" name="Rectangle 8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2460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2" name="Rectangle 8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3" name="Rectangle 8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4" name="Rectangle 8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5" name="Rectangle 8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6" name="Rectangle 8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2219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7" name="Rectangle 8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8" name="Rectangle 8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09" name="Rectangle 8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0" name="Rectangle 9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1" name="Rectangle 9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2219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2" name="Rectangle 9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3" name="Rectangle 9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4" name="Rectangle 9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5" name="Rectangle 9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6" name="Rectangle 9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1977"/>
                                    <a:ext cx="242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7" name="Rectangle 9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8" name="Rectangle 9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19" name="Rectangle 9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0" name="Rectangle 10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1" name="Rectangle 10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1977"/>
                                    <a:ext cx="241" cy="24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2" name="Rectangle 10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3" name="Rectangle 10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4" name="Rectangle 10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5" name="Rectangle 10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6" name="Rectangle 10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1737"/>
                                    <a:ext cx="242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7" name="Rectangle 10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8" name="Rectangle 10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29" name="Rectangle 10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0" name="Rectangle 11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1" name="Rectangle 11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1737"/>
                                    <a:ext cx="241" cy="24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2" name="Rectangle 112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349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3" name="Rectangle 113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590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4" name="Rectangle 114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831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5" name="Rectangle 11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72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6" name="Rectangle 116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313" y="1496"/>
                                    <a:ext cx="242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7" name="Rectangle 117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555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8" name="Rectangle 118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796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39" name="Rectangle 119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37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40" name="Rectangle 120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278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  <p:sp>
                                <p:nvSpPr>
                                  <p:cNvPr id="30841" name="Rectangle 121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519" y="1496"/>
                                    <a:ext cx="241" cy="241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solidFill>
                                      <a:srgbClr val="C0C0C0"/>
                                    </a:solidFill>
                                    <a:miter lim="800000"/>
                                    <a:headEnd/>
                                    <a:tailEnd/>
                                  </a:ln>
                                  <a:effectLst/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endParaRPr lang="en-GB"/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30842" name="Text Box 122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47" y="1470"/>
                                  <a:ext cx="449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/>
                                    <a:t>100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843" name="Text Box 123"/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 rot="-5400000">
                                  <a:off x="42" y="2600"/>
                                  <a:ext cx="976" cy="25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>
                                  <a:spAutoFit/>
                                </a:bodyPr>
                                <a:lstStyle/>
                                <a:p>
                                  <a:pPr algn="ctr">
                                    <a:spcBef>
                                      <a:spcPct val="50000"/>
                                    </a:spcBef>
                                  </a:pPr>
                                  <a:r>
                                    <a:rPr lang="en-GB" sz="2000" dirty="0"/>
                                    <a:t>Mass (kg)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0844" name="Line 124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017" y="3743"/>
                                  <a:ext cx="2411" cy="0"/>
                                </a:xfrm>
                                <a:prstGeom prst="line">
                                  <a:avLst/>
                                </a:prstGeom>
                                <a:noFill/>
                                <a:ln w="28575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/>
                                <a:lstStyle/>
                                <a:p>
                                  <a:endParaRPr lang="en-GB"/>
                                </a:p>
                              </p:txBody>
                            </p:sp>
                            <p:sp>
                              <p:nvSpPr>
                                <p:cNvPr id="30845" name="Line 125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017" y="1582"/>
                                  <a:ext cx="0" cy="2169"/>
                                </a:xfrm>
                                <a:prstGeom prst="line">
                                  <a:avLst/>
                                </a:prstGeom>
                                <a:noFill/>
                                <a:ln w="28575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/>
                                <a:lstStyle/>
                                <a:p>
                                  <a:endParaRPr lang="en-GB"/>
                                </a:p>
                              </p:txBody>
                            </p:sp>
                          </p:grpSp>
                          <p:sp>
                            <p:nvSpPr>
                              <p:cNvPr id="30846" name="Text Box 126" descr="Parchment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444" y="216"/>
                                <a:ext cx="5088" cy="1028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 dirty="0" smtClean="0"/>
                                  <a:t>Let’s look at a graph we plotted two lessons ago that compares the mass of men with their show size.</a:t>
                                </a:r>
                              </a:p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endParaRPr lang="en-GB" sz="2000" dirty="0">
                                  <a:solidFill>
                                    <a:schemeClr val="accent2"/>
                                  </a:solidFill>
                                </a:endParaRPr>
                              </a:p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 dirty="0" smtClean="0"/>
                                  <a:t>Does the graph show a correlation </a:t>
                                </a:r>
                                <a:r>
                                  <a:rPr lang="en-GB" sz="2000" dirty="0" smtClean="0"/>
                                  <a:t>between </a:t>
                                </a:r>
                                <a:r>
                                  <a:rPr lang="en-GB" sz="2000" dirty="0"/>
                                  <a:t>the mass and shoe size?</a:t>
                                </a:r>
                                <a:endParaRPr lang="en-GB" sz="2000" dirty="0"/>
                              </a:p>
                            </p:txBody>
                          </p:sp>
                        </p:grpSp>
                        <p:sp>
                          <p:nvSpPr>
                            <p:cNvPr id="30884" name="Oval 16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548" y="3261"/>
                              <a:ext cx="44" cy="44"/>
                            </a:xfrm>
                            <a:prstGeom prst="ellipse">
                              <a:avLst/>
                            </a:prstGeom>
                            <a:solidFill>
                              <a:schemeClr val="tx1"/>
                            </a:solidFill>
                            <a:ln w="9525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 anchor="ctr"/>
                            <a:lstStyle/>
                            <a:p>
                              <a:endParaRPr lang="en-GB"/>
                            </a:p>
                          </p:txBody>
                        </p:sp>
                      </p:grpSp>
                      <p:sp>
                        <p:nvSpPr>
                          <p:cNvPr id="30885" name="Oval 16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240" y="1711"/>
                            <a:ext cx="44" cy="44"/>
                          </a:xfrm>
                          <a:prstGeom prst="ellipse">
                            <a:avLst/>
                          </a:prstGeom>
                          <a:solidFill>
                            <a:schemeClr val="tx1"/>
                          </a:solidFill>
                          <a:ln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</p:grpSp>
                    <p:sp>
                      <p:nvSpPr>
                        <p:cNvPr id="30886" name="Oval 16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032" y="3097"/>
                          <a:ext cx="44" cy="44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sp>
                    <p:nvSpPr>
                      <p:cNvPr id="30887" name="Oval 1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53" y="1945"/>
                        <a:ext cx="44" cy="44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30888" name="Oval 1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55" y="2614"/>
                      <a:ext cx="44" cy="44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889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2514" y="2612"/>
                    <a:ext cx="44" cy="44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890" name="Oval 170"/>
                <p:cNvSpPr>
                  <a:spLocks noChangeArrowheads="1"/>
                </p:cNvSpPr>
                <p:nvPr/>
              </p:nvSpPr>
              <p:spPr bwMode="auto">
                <a:xfrm>
                  <a:off x="2274" y="2717"/>
                  <a:ext cx="44" cy="44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30891" name="Oval 171"/>
              <p:cNvSpPr>
                <a:spLocks noChangeArrowheads="1"/>
              </p:cNvSpPr>
              <p:nvPr/>
            </p:nvSpPr>
            <p:spPr bwMode="auto">
              <a:xfrm>
                <a:off x="2995" y="2134"/>
                <a:ext cx="44" cy="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0893" name="Oval 173"/>
            <p:cNvSpPr>
              <a:spLocks noChangeArrowheads="1"/>
            </p:cNvSpPr>
            <p:nvPr/>
          </p:nvSpPr>
          <p:spPr bwMode="auto">
            <a:xfrm>
              <a:off x="1790" y="2821"/>
              <a:ext cx="44" cy="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894" name="Oval 174"/>
          <p:cNvSpPr>
            <a:spLocks noChangeArrowheads="1"/>
          </p:cNvSpPr>
          <p:nvPr/>
        </p:nvSpPr>
        <p:spPr bwMode="auto">
          <a:xfrm>
            <a:off x="3600450" y="40211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904" name="Line 184"/>
          <p:cNvSpPr>
            <a:spLocks noChangeShapeType="1"/>
          </p:cNvSpPr>
          <p:nvPr/>
        </p:nvSpPr>
        <p:spPr bwMode="auto">
          <a:xfrm>
            <a:off x="1812" y="4889500"/>
            <a:ext cx="0" cy="1073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grpSp>
        <p:nvGrpSpPr>
          <p:cNvPr id="18" name="Group 194"/>
          <p:cNvGrpSpPr>
            <a:grpSpLocks/>
          </p:cNvGrpSpPr>
          <p:nvPr/>
        </p:nvGrpSpPr>
        <p:grpSpPr bwMode="auto">
          <a:xfrm>
            <a:off x="1665288" y="5586413"/>
            <a:ext cx="446087" cy="446087"/>
            <a:chOff x="854" y="3609"/>
            <a:chExt cx="281" cy="281"/>
          </a:xfrm>
        </p:grpSpPr>
        <p:grpSp>
          <p:nvGrpSpPr>
            <p:cNvPr id="19" name="Group 195"/>
            <p:cNvGrpSpPr>
              <a:grpSpLocks/>
            </p:cNvGrpSpPr>
            <p:nvPr/>
          </p:nvGrpSpPr>
          <p:grpSpPr bwMode="auto">
            <a:xfrm>
              <a:off x="891" y="3616"/>
              <a:ext cx="244" cy="274"/>
              <a:chOff x="891" y="3616"/>
              <a:chExt cx="244" cy="274"/>
            </a:xfrm>
          </p:grpSpPr>
          <p:sp>
            <p:nvSpPr>
              <p:cNvPr id="30916" name="Line 196"/>
              <p:cNvSpPr>
                <a:spLocks noChangeShapeType="1"/>
              </p:cNvSpPr>
              <p:nvPr/>
            </p:nvSpPr>
            <p:spPr bwMode="auto">
              <a:xfrm>
                <a:off x="900" y="3852"/>
                <a:ext cx="234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17" name="Freeform 197"/>
              <p:cNvSpPr>
                <a:spLocks/>
              </p:cNvSpPr>
              <p:nvPr/>
            </p:nvSpPr>
            <p:spPr bwMode="auto">
              <a:xfrm>
                <a:off x="892" y="3806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18" name="Line 198"/>
              <p:cNvSpPr>
                <a:spLocks noChangeShapeType="1"/>
              </p:cNvSpPr>
              <p:nvPr/>
            </p:nvSpPr>
            <p:spPr bwMode="auto">
              <a:xfrm rot="5400000">
                <a:off x="774" y="3733"/>
                <a:ext cx="234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0919" name="Freeform 199"/>
            <p:cNvSpPr>
              <a:spLocks/>
            </p:cNvSpPr>
            <p:nvPr/>
          </p:nvSpPr>
          <p:spPr bwMode="auto">
            <a:xfrm rot="5400000">
              <a:off x="774" y="3689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6" name="Text Box 178" descr="Parchment"/>
          <p:cNvSpPr txBox="1">
            <a:spLocks noChangeArrowheads="1"/>
          </p:cNvSpPr>
          <p:nvPr/>
        </p:nvSpPr>
        <p:spPr bwMode="auto">
          <a:xfrm>
            <a:off x="5689954" y="2719158"/>
            <a:ext cx="3267075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GB" sz="1800" dirty="0" smtClean="0"/>
              <a:t> Use </a:t>
            </a:r>
            <a:r>
              <a:rPr lang="en-GB" sz="1800" dirty="0"/>
              <a:t>your line of best fit to </a:t>
            </a:r>
            <a:r>
              <a:rPr lang="en-GB" sz="1800" dirty="0" smtClean="0"/>
              <a:t>   estimate</a:t>
            </a:r>
            <a:r>
              <a:rPr lang="en-GB" sz="1800" dirty="0"/>
              <a:t>:</a:t>
            </a:r>
          </a:p>
          <a:p>
            <a:pPr marL="495300" indent="-495300">
              <a:spcBef>
                <a:spcPct val="50000"/>
              </a:spcBef>
              <a:buFontTx/>
              <a:buAutoNum type="romanLcParenBoth"/>
            </a:pPr>
            <a:r>
              <a:rPr lang="en-GB" sz="1800" dirty="0"/>
              <a:t>The mass of a man with shoe </a:t>
            </a:r>
            <a:r>
              <a:rPr lang="en-GB" sz="1800" dirty="0" smtClean="0"/>
              <a:t>size 10½. </a:t>
            </a:r>
            <a:endParaRPr lang="en-GB" sz="1800" dirty="0"/>
          </a:p>
          <a:p>
            <a:pPr marL="495300" indent="-495300">
              <a:spcBef>
                <a:spcPct val="50000"/>
              </a:spcBef>
            </a:pPr>
            <a:r>
              <a:rPr lang="en-GB" sz="1800" dirty="0"/>
              <a:t>(ii) The shoe size of a man with a mass </a:t>
            </a:r>
            <a:r>
              <a:rPr lang="en-GB" sz="1800" dirty="0" smtClean="0"/>
              <a:t>of 69 kg.</a:t>
            </a:r>
            <a:endParaRPr lang="en-GB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40401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7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68" y="216"/>
              <a:ext cx="5412" cy="3984"/>
              <a:chOff x="168" y="216"/>
              <a:chExt cx="5412" cy="3984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168" y="216"/>
                <a:ext cx="5412" cy="3984"/>
                <a:chOff x="168" y="216"/>
                <a:chExt cx="5412" cy="3984"/>
              </a:xfrm>
            </p:grpSpPr>
            <p:grpSp>
              <p:nvGrpSpPr>
                <p:cNvPr id="5" name="Group 5"/>
                <p:cNvGrpSpPr>
                  <a:grpSpLocks/>
                </p:cNvGrpSpPr>
                <p:nvPr/>
              </p:nvGrpSpPr>
              <p:grpSpPr bwMode="auto">
                <a:xfrm>
                  <a:off x="168" y="216"/>
                  <a:ext cx="5412" cy="3984"/>
                  <a:chOff x="168" y="216"/>
                  <a:chExt cx="5412" cy="3984"/>
                </a:xfrm>
              </p:grpSpPr>
              <p:grpSp>
                <p:nvGrpSpPr>
                  <p:cNvPr id="6" name="Group 6"/>
                  <p:cNvGrpSpPr>
                    <a:grpSpLocks/>
                  </p:cNvGrpSpPr>
                  <p:nvPr/>
                </p:nvGrpSpPr>
                <p:grpSpPr bwMode="auto">
                  <a:xfrm>
                    <a:off x="168" y="216"/>
                    <a:ext cx="5412" cy="3984"/>
                    <a:chOff x="168" y="216"/>
                    <a:chExt cx="5412" cy="3984"/>
                  </a:xfrm>
                </p:grpSpPr>
                <p:grpSp>
                  <p:nvGrpSpPr>
                    <p:cNvPr id="7" name="Group 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8" y="216"/>
                      <a:ext cx="5412" cy="3984"/>
                      <a:chOff x="168" y="216"/>
                      <a:chExt cx="5412" cy="3984"/>
                    </a:xfrm>
                  </p:grpSpPr>
                  <p:grpSp>
                    <p:nvGrpSpPr>
                      <p:cNvPr id="8" name="Group 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8" y="216"/>
                        <a:ext cx="5412" cy="3984"/>
                        <a:chOff x="168" y="216"/>
                        <a:chExt cx="5412" cy="3984"/>
                      </a:xfrm>
                    </p:grpSpPr>
                    <p:grpSp>
                      <p:nvGrpSpPr>
                        <p:cNvPr id="9" name="Group 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68" y="216"/>
                          <a:ext cx="5412" cy="3984"/>
                          <a:chOff x="168" y="216"/>
                          <a:chExt cx="5412" cy="3984"/>
                        </a:xfrm>
                      </p:grpSpPr>
                      <p:sp>
                        <p:nvSpPr>
                          <p:cNvPr id="43018" name="Oval 1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94" y="1711"/>
                            <a:ext cx="36" cy="41"/>
                          </a:xfrm>
                          <a:prstGeom prst="ellipse">
                            <a:avLst/>
                          </a:prstGeom>
                          <a:solidFill>
                            <a:schemeClr val="tx1"/>
                          </a:solidFill>
                          <a:ln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grpSp>
                        <p:nvGrpSpPr>
                          <p:cNvPr id="10" name="Group 1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68" y="216"/>
                            <a:ext cx="5412" cy="3984"/>
                            <a:chOff x="168" y="216"/>
                            <a:chExt cx="5412" cy="3984"/>
                          </a:xfrm>
                        </p:grpSpPr>
                        <p:grpSp>
                          <p:nvGrpSpPr>
                            <p:cNvPr id="11" name="Group 12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168" y="216"/>
                              <a:ext cx="5412" cy="3984"/>
                              <a:chOff x="168" y="216"/>
                              <a:chExt cx="5412" cy="3984"/>
                            </a:xfrm>
                          </p:grpSpPr>
                          <p:sp>
                            <p:nvSpPr>
                              <p:cNvPr id="43021" name="Text Box 13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224" y="3780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1</a:t>
                                </a:r>
                              </a:p>
                            </p:txBody>
                          </p:sp>
                          <p:sp>
                            <p:nvSpPr>
                              <p:cNvPr id="43022" name="Text Box 14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467" y="3780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2</a:t>
                                </a:r>
                              </a:p>
                            </p:txBody>
                          </p:sp>
                          <p:sp>
                            <p:nvSpPr>
                              <p:cNvPr id="43023" name="Text Box 15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731" y="3776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3</a:t>
                                </a:r>
                              </a:p>
                            </p:txBody>
                          </p:sp>
                          <p:sp>
                            <p:nvSpPr>
                              <p:cNvPr id="43024" name="Text Box 16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941" y="3780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4</a:t>
                                </a:r>
                              </a:p>
                            </p:txBody>
                          </p:sp>
                          <p:sp>
                            <p:nvSpPr>
                              <p:cNvPr id="43025" name="Text Box 17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197" y="3772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5</a:t>
                                </a:r>
                              </a:p>
                            </p:txBody>
                          </p:sp>
                          <p:sp>
                            <p:nvSpPr>
                              <p:cNvPr id="43026" name="Text Box 18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437" y="3768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6</a:t>
                                </a:r>
                              </a:p>
                            </p:txBody>
                          </p:sp>
                          <p:sp>
                            <p:nvSpPr>
                              <p:cNvPr id="43027" name="Text Box 19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633" y="3772"/>
                                <a:ext cx="328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7</a:t>
                                </a:r>
                              </a:p>
                            </p:txBody>
                          </p:sp>
                          <p:sp>
                            <p:nvSpPr>
                              <p:cNvPr id="43028" name="Text Box 20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911" y="3774"/>
                                <a:ext cx="328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8</a:t>
                                </a:r>
                              </a:p>
                            </p:txBody>
                          </p:sp>
                          <p:sp>
                            <p:nvSpPr>
                              <p:cNvPr id="43029" name="Text Box 21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138" y="3776"/>
                                <a:ext cx="328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9</a:t>
                                </a:r>
                              </a:p>
                            </p:txBody>
                          </p:sp>
                          <p:sp>
                            <p:nvSpPr>
                              <p:cNvPr id="43030" name="Text Box 22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353" y="3772"/>
                                <a:ext cx="328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10</a:t>
                                </a:r>
                              </a:p>
                            </p:txBody>
                          </p:sp>
                          <p:sp>
                            <p:nvSpPr>
                              <p:cNvPr id="43031" name="Text Box 23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5" y="3950"/>
                                <a:ext cx="1540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Hours of Sunshine</a:t>
                                </a:r>
                              </a:p>
                            </p:txBody>
                          </p:sp>
                          <p:sp>
                            <p:nvSpPr>
                              <p:cNvPr id="43032" name="Text Box 24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702" y="3406"/>
                                <a:ext cx="520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100</a:t>
                                </a:r>
                              </a:p>
                            </p:txBody>
                          </p:sp>
                          <p:sp>
                            <p:nvSpPr>
                              <p:cNvPr id="43033" name="Text Box 25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708" y="3145"/>
                                <a:ext cx="472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150</a:t>
                                </a:r>
                              </a:p>
                            </p:txBody>
                          </p:sp>
                          <p:sp>
                            <p:nvSpPr>
                              <p:cNvPr id="43034" name="Text Box 26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90" y="2907"/>
                                <a:ext cx="508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200</a:t>
                                </a:r>
                              </a:p>
                            </p:txBody>
                          </p:sp>
                          <p:sp>
                            <p:nvSpPr>
                              <p:cNvPr id="43035" name="Text Box 27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97" y="2662"/>
                                <a:ext cx="568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250</a:t>
                                </a:r>
                              </a:p>
                            </p:txBody>
                          </p:sp>
                          <p:sp>
                            <p:nvSpPr>
                              <p:cNvPr id="43036" name="Text Box 28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701" y="2440"/>
                                <a:ext cx="42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300</a:t>
                                </a:r>
                              </a:p>
                            </p:txBody>
                          </p:sp>
                          <p:sp>
                            <p:nvSpPr>
                              <p:cNvPr id="43037" name="Text Box 29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88" y="2210"/>
                                <a:ext cx="472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350</a:t>
                                </a:r>
                              </a:p>
                            </p:txBody>
                          </p:sp>
                          <p:sp>
                            <p:nvSpPr>
                              <p:cNvPr id="43038" name="Text Box 30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95" y="1959"/>
                                <a:ext cx="412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400</a:t>
                                </a:r>
                              </a:p>
                            </p:txBody>
                          </p:sp>
                          <p:sp>
                            <p:nvSpPr>
                              <p:cNvPr id="43039" name="Text Box 31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96" y="1713"/>
                                <a:ext cx="460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450</a:t>
                                </a:r>
                              </a:p>
                            </p:txBody>
                          </p:sp>
                          <p:sp>
                            <p:nvSpPr>
                              <p:cNvPr id="43040" name="Rectangle 3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1" name="Rectangle 3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2" name="Rectangle 3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3" name="Rectangle 3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4" name="Rectangle 3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3531"/>
                                <a:ext cx="242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5" name="Rectangle 3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6" name="Rectangle 3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7" name="Rectangle 3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8" name="Rectangle 4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49" name="Rectangle 4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3531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0" name="Rectangle 4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1" name="Rectangle 4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2" name="Rectangle 4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3" name="Rectangle 4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4" name="Rectangle 4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3290"/>
                                <a:ext cx="242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5" name="Rectangle 4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6" name="Rectangle 4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7" name="Rectangle 4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8" name="Rectangle 5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59" name="Rectangle 5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3290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0" name="Rectangle 5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1" name="Rectangle 5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2" name="Rectangle 5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3" name="Rectangle 5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4" name="Rectangle 5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3049"/>
                                <a:ext cx="242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5" name="Rectangle 5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6" name="Rectangle 5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7" name="Rectangle 5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8" name="Rectangle 6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69" name="Rectangle 6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3049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0" name="Rectangle 6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1" name="Rectangle 6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2" name="Rectangle 6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3" name="Rectangle 6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4" name="Rectangle 6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2807"/>
                                <a:ext cx="242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5" name="Rectangle 6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6" name="Rectangle 6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7" name="Rectangle 6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8" name="Rectangle 7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79" name="Rectangle 7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2807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0" name="Rectangle 7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1" name="Rectangle 7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2" name="Rectangle 7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3" name="Rectangle 7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4" name="Rectangle 7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2567"/>
                                <a:ext cx="242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5" name="Rectangle 7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6" name="Rectangle 7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7" name="Rectangle 7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8" name="Rectangle 8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89" name="Rectangle 8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2567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0" name="Rectangle 8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1" name="Rectangle 8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2" name="Rectangle 8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3" name="Rectangle 8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4" name="Rectangle 8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2326"/>
                                <a:ext cx="242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5" name="Rectangle 8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6" name="Rectangle 8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7" name="Rectangle 8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8" name="Rectangle 9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099" name="Rectangle 9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2326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0" name="Rectangle 9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1" name="Rectangle 9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2" name="Rectangle 9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3" name="Rectangle 9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4" name="Rectangle 9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2084"/>
                                <a:ext cx="242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5" name="Rectangle 9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6" name="Rectangle 9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7" name="Rectangle 9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8" name="Rectangle 10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09" name="Rectangle 10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2084"/>
                                <a:ext cx="241" cy="242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0" name="Rectangle 10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1" name="Rectangle 10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2" name="Rectangle 10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3" name="Rectangle 10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4" name="Rectangle 10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1844"/>
                                <a:ext cx="242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5" name="Rectangle 10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6" name="Rectangle 10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7" name="Rectangle 10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8" name="Rectangle 11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19" name="Rectangle 11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1844"/>
                                <a:ext cx="241" cy="24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0" name="Rectangle 11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089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1" name="Rectangle 11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330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2" name="Rectangle 11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571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3" name="Rectangle 11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812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4" name="Rectangle 11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053" y="1603"/>
                                <a:ext cx="242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5" name="Rectangle 11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295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6" name="Rectangle 118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536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7" name="Rectangle 11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777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8" name="Rectangle 12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18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29" name="Rectangle 121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259" y="1603"/>
                                <a:ext cx="241" cy="24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rgbClr val="C0C0C0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anchor="ctr"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30" name="Text Box 122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95" y="1499"/>
                                <a:ext cx="449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500</a:t>
                                </a:r>
                              </a:p>
                            </p:txBody>
                          </p:sp>
                          <p:sp>
                            <p:nvSpPr>
                              <p:cNvPr id="43131" name="Text Box 123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rot="-5400000">
                                <a:off x="-247" y="2495"/>
                                <a:ext cx="1672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 algn="ctr"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 dirty="0"/>
                                  <a:t>Number of Visitors</a:t>
                                </a:r>
                              </a:p>
                            </p:txBody>
                          </p:sp>
                          <p:sp>
                            <p:nvSpPr>
                              <p:cNvPr id="43132" name="Line 124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1089" y="3772"/>
                                <a:ext cx="2411" cy="0"/>
                              </a:xfrm>
                              <a:prstGeom prst="line">
                                <a:avLst/>
                              </a:prstGeom>
                              <a:noFill/>
                              <a:ln w="28575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33" name="Line 125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1089" y="1611"/>
                                <a:ext cx="0" cy="2169"/>
                              </a:xfrm>
                              <a:prstGeom prst="line">
                                <a:avLst/>
                              </a:prstGeom>
                              <a:noFill/>
                              <a:ln w="28575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34" name="Text Box 126" descr="Parchment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92" y="216"/>
                                <a:ext cx="5388" cy="911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1900" dirty="0" smtClean="0"/>
                                  <a:t>This graph shows how many visitors there were to a museum compared to the hours of sunshine each day.</a:t>
                                </a:r>
                              </a:p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 dirty="0" smtClean="0"/>
                                  <a:t>Does the graph show a correlation between the number of visitors and the hours of sunshine?</a:t>
                                </a:r>
                                <a:endParaRPr lang="en-GB" sz="2000" dirty="0"/>
                              </a:p>
                            </p:txBody>
                          </p:sp>
                          <p:sp>
                            <p:nvSpPr>
                              <p:cNvPr id="43135" name="Line 127"/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 rot="5400000">
                                <a:off x="969" y="3655"/>
                                <a:ext cx="234" cy="0"/>
                              </a:xfrm>
                              <a:prstGeom prst="line">
                                <a:avLst/>
                              </a:prstGeom>
                              <a:noFill/>
                              <a:ln w="28575">
                                <a:solidFill>
                                  <a:schemeClr val="bg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36" name="Freeform 128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 rot="5400000">
                                <a:off x="969" y="3611"/>
                                <a:ext cx="243" cy="84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0" y="48"/>
                                  </a:cxn>
                                  <a:cxn ang="0">
                                    <a:pos x="97" y="48"/>
                                  </a:cxn>
                                  <a:cxn ang="0">
                                    <a:pos x="120" y="0"/>
                                  </a:cxn>
                                  <a:cxn ang="0">
                                    <a:pos x="154" y="84"/>
                                  </a:cxn>
                                  <a:cxn ang="0">
                                    <a:pos x="175" y="44"/>
                                  </a:cxn>
                                  <a:cxn ang="0">
                                    <a:pos x="243" y="44"/>
                                  </a:cxn>
                                </a:cxnLst>
                                <a:rect l="0" t="0" r="r" b="b"/>
                                <a:pathLst>
                                  <a:path w="243" h="84">
                                    <a:moveTo>
                                      <a:pt x="0" y="48"/>
                                    </a:moveTo>
                                    <a:lnTo>
                                      <a:pt x="97" y="48"/>
                                    </a:lnTo>
                                    <a:lnTo>
                                      <a:pt x="120" y="0"/>
                                    </a:lnTo>
                                    <a:lnTo>
                                      <a:pt x="154" y="84"/>
                                    </a:lnTo>
                                    <a:lnTo>
                                      <a:pt x="175" y="44"/>
                                    </a:lnTo>
                                    <a:lnTo>
                                      <a:pt x="243" y="44"/>
                                    </a:lnTo>
                                  </a:path>
                                </a:pathLst>
                              </a:custGeom>
                              <a:noFill/>
                              <a:ln w="28575" cmpd="sng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endParaRPr lang="en-GB"/>
                              </a:p>
                            </p:txBody>
                          </p:sp>
                          <p:sp>
                            <p:nvSpPr>
                              <p:cNvPr id="43147" name="Rectangle 13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68" y="1272"/>
                                <a:ext cx="1359" cy="23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/>
                              <a:lstStyle/>
                              <a:p>
                                <a:pPr algn="ctr">
                                  <a:spcBef>
                                    <a:spcPct val="20000"/>
                                  </a:spcBef>
                                </a:pPr>
                                <a:r>
                                  <a:rPr lang="en-GB" sz="1800"/>
                                  <a:t>Visitors</a:t>
                                </a:r>
                              </a:p>
                            </p:txBody>
                          </p:sp>
                          <p:sp>
                            <p:nvSpPr>
                              <p:cNvPr id="43174" name="Text Box 166"/>
                              <p:cNvSpPr txBox="1"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975" y="3768"/>
                                <a:ext cx="264" cy="25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>
                                <a:spAutoFit/>
                              </a:bodyPr>
                              <a:lstStyle/>
                              <a:p>
                                <a:pPr>
                                  <a:spcBef>
                                    <a:spcPct val="50000"/>
                                  </a:spcBef>
                                </a:pPr>
                                <a:r>
                                  <a:rPr lang="en-GB" sz="2000"/>
                                  <a:t>0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43175" name="Oval 16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17" y="2539"/>
                              <a:ext cx="36" cy="41"/>
                            </a:xfrm>
                            <a:prstGeom prst="ellipse">
                              <a:avLst/>
                            </a:prstGeom>
                            <a:solidFill>
                              <a:schemeClr val="tx1"/>
                            </a:solidFill>
                            <a:ln w="9525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 anchor="ctr"/>
                            <a:lstStyle/>
                            <a:p>
                              <a:endParaRPr lang="en-GB"/>
                            </a:p>
                          </p:txBody>
                        </p:sp>
                      </p:grpSp>
                    </p:grpSp>
                    <p:sp>
                      <p:nvSpPr>
                        <p:cNvPr id="43176" name="Oval 16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01" y="3516"/>
                          <a:ext cx="36" cy="41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sp>
                    <p:nvSpPr>
                      <p:cNvPr id="43177" name="Oval 1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95" y="2100"/>
                        <a:ext cx="36" cy="41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43178" name="Oval 1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1" y="3033"/>
                      <a:ext cx="36" cy="41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43179" name="Oval 171"/>
                  <p:cNvSpPr>
                    <a:spLocks noChangeArrowheads="1"/>
                  </p:cNvSpPr>
                  <p:nvPr/>
                </p:nvSpPr>
                <p:spPr bwMode="auto">
                  <a:xfrm>
                    <a:off x="3475" y="3619"/>
                    <a:ext cx="36" cy="41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43180" name="Oval 172"/>
                <p:cNvSpPr>
                  <a:spLocks noChangeArrowheads="1"/>
                </p:cNvSpPr>
                <p:nvPr/>
              </p:nvSpPr>
              <p:spPr bwMode="auto">
                <a:xfrm>
                  <a:off x="2754" y="3134"/>
                  <a:ext cx="36" cy="4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43181" name="Oval 173"/>
              <p:cNvSpPr>
                <a:spLocks noChangeArrowheads="1"/>
              </p:cNvSpPr>
              <p:nvPr/>
            </p:nvSpPr>
            <p:spPr bwMode="auto">
              <a:xfrm>
                <a:off x="2277" y="2930"/>
                <a:ext cx="36" cy="4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43183" name="Oval 175"/>
            <p:cNvSpPr>
              <a:spLocks noChangeArrowheads="1"/>
            </p:cNvSpPr>
            <p:nvPr/>
          </p:nvSpPr>
          <p:spPr bwMode="auto">
            <a:xfrm>
              <a:off x="1795" y="2305"/>
              <a:ext cx="36" cy="4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3184" name="Oval 176"/>
          <p:cNvSpPr>
            <a:spLocks noChangeArrowheads="1"/>
          </p:cNvSpPr>
          <p:nvPr/>
        </p:nvSpPr>
        <p:spPr bwMode="auto">
          <a:xfrm>
            <a:off x="2465388" y="388461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53" name="Text Box 179" descr="Parchment"/>
          <p:cNvSpPr txBox="1">
            <a:spLocks noChangeArrowheads="1"/>
          </p:cNvSpPr>
          <p:nvPr/>
        </p:nvSpPr>
        <p:spPr bwMode="auto">
          <a:xfrm>
            <a:off x="5667375" y="2638425"/>
            <a:ext cx="3267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Draw </a:t>
            </a:r>
            <a:r>
              <a:rPr lang="en-GB" sz="1800" dirty="0"/>
              <a:t>a line of best </a:t>
            </a:r>
            <a:r>
              <a:rPr lang="en-GB" sz="1800" dirty="0" smtClean="0"/>
              <a:t>fit</a:t>
            </a:r>
            <a:endParaRPr lang="en-GB" sz="1800" dirty="0"/>
          </a:p>
        </p:txBody>
      </p:sp>
      <p:sp>
        <p:nvSpPr>
          <p:cNvPr id="154" name="Text Box 185" descr="Parchment"/>
          <p:cNvSpPr txBox="1">
            <a:spLocks noChangeArrowheads="1"/>
          </p:cNvSpPr>
          <p:nvPr/>
        </p:nvSpPr>
        <p:spPr bwMode="auto">
          <a:xfrm>
            <a:off x="5678488" y="3146425"/>
            <a:ext cx="3267075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95300" indent="-495300">
              <a:spcBef>
                <a:spcPct val="50000"/>
              </a:spcBef>
            </a:pPr>
            <a:r>
              <a:rPr lang="en-GB" sz="1800" dirty="0" smtClean="0"/>
              <a:t>Use </a:t>
            </a:r>
            <a:r>
              <a:rPr lang="en-GB" sz="1800" dirty="0"/>
              <a:t>your line of best fit to estimate:</a:t>
            </a:r>
          </a:p>
          <a:p>
            <a:pPr marL="495300" indent="-495300">
              <a:spcBef>
                <a:spcPct val="50000"/>
              </a:spcBef>
              <a:buFontTx/>
              <a:buAutoNum type="romanLcParenBoth"/>
            </a:pPr>
            <a:r>
              <a:rPr lang="en-GB" sz="1800" dirty="0"/>
              <a:t>The number of visitors for 4 hours of sunshine</a:t>
            </a:r>
            <a:r>
              <a:rPr lang="en-GB" sz="1800" dirty="0">
                <a:solidFill>
                  <a:schemeClr val="accent2"/>
                </a:solidFill>
              </a:rPr>
              <a:t>.</a:t>
            </a:r>
            <a:r>
              <a:rPr lang="en-GB" sz="1800" dirty="0"/>
              <a:t> </a:t>
            </a:r>
          </a:p>
          <a:p>
            <a:pPr marL="495300" indent="-495300">
              <a:spcBef>
                <a:spcPct val="50000"/>
              </a:spcBef>
            </a:pPr>
            <a:r>
              <a:rPr lang="en-GB" sz="1800" dirty="0"/>
              <a:t>(ii) The hours of sunshine when 250 people visit.</a:t>
            </a:r>
            <a:endParaRPr lang="en-GB" sz="1800" dirty="0">
              <a:solidFill>
                <a:schemeClr val="accent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55013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9357</TotalTime>
  <Words>690</Words>
  <Application>Microsoft Office PowerPoint</Application>
  <PresentationFormat>On-screen Show (4:3)</PresentationFormat>
  <Paragraphs>183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1_Default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63</cp:revision>
  <dcterms:created xsi:type="dcterms:W3CDTF">2014-03-18T18:03:30Z</dcterms:created>
  <dcterms:modified xsi:type="dcterms:W3CDTF">2017-06-10T12:36:36Z</dcterms:modified>
</cp:coreProperties>
</file>