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71" r:id="rId2"/>
    <p:sldId id="308" r:id="rId3"/>
    <p:sldId id="307" r:id="rId4"/>
    <p:sldId id="283" r:id="rId5"/>
    <p:sldId id="340" r:id="rId6"/>
    <p:sldId id="304" r:id="rId7"/>
    <p:sldId id="305" r:id="rId8"/>
    <p:sldId id="341" r:id="rId9"/>
    <p:sldId id="286" r:id="rId10"/>
    <p:sldId id="324" r:id="rId11"/>
    <p:sldId id="325" r:id="rId12"/>
    <p:sldId id="327" r:id="rId13"/>
    <p:sldId id="335" r:id="rId14"/>
    <p:sldId id="337" r:id="rId15"/>
    <p:sldId id="336" r:id="rId16"/>
    <p:sldId id="332" r:id="rId17"/>
    <p:sldId id="338" r:id="rId18"/>
    <p:sldId id="339" r:id="rId19"/>
    <p:sldId id="288" r:id="rId20"/>
    <p:sldId id="290" r:id="rId21"/>
    <p:sldId id="269" r:id="rId22"/>
    <p:sldId id="328" r:id="rId23"/>
    <p:sldId id="329" r:id="rId24"/>
    <p:sldId id="330" r:id="rId25"/>
    <p:sldId id="331" r:id="rId26"/>
    <p:sldId id="333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 varScale="1">
        <p:scale>
          <a:sx n="65" d="100"/>
          <a:sy n="65" d="100"/>
        </p:scale>
        <p:origin x="-141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15/09/2017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slide 1 and 2 as A4 page </a:t>
            </a:r>
            <a:r>
              <a:rPr lang="en-GB" baseline="0" smtClean="0"/>
              <a:t>for students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952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22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91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4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6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52401" y="236538"/>
            <a:ext cx="87630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Recap from year 8: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How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many different factorised forms can you find?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Which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is fully factorised?</a:t>
            </a:r>
          </a:p>
        </p:txBody>
      </p:sp>
      <p:sp>
        <p:nvSpPr>
          <p:cNvPr id="20482" name="TextBox 6"/>
          <p:cNvSpPr txBox="1">
            <a:spLocks noChangeArrowheads="1"/>
          </p:cNvSpPr>
          <p:nvPr/>
        </p:nvSpPr>
        <p:spPr bwMode="auto">
          <a:xfrm>
            <a:off x="2193926" y="2883346"/>
            <a:ext cx="4679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altLang="en-US" sz="40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alt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3200400" y="2590800"/>
            <a:ext cx="2590800" cy="1219200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79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76201" y="236538"/>
            <a:ext cx="88392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Recap from year 8: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How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many different factorised forms can you find?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Which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is fully factorised?</a:t>
            </a:r>
          </a:p>
        </p:txBody>
      </p:sp>
      <p:sp>
        <p:nvSpPr>
          <p:cNvPr id="20482" name="TextBox 6"/>
          <p:cNvSpPr txBox="1">
            <a:spLocks noChangeArrowheads="1"/>
          </p:cNvSpPr>
          <p:nvPr/>
        </p:nvSpPr>
        <p:spPr bwMode="auto">
          <a:xfrm>
            <a:off x="2155826" y="2883346"/>
            <a:ext cx="4679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 + </a:t>
            </a: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4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alt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971800" y="2590800"/>
            <a:ext cx="3048000" cy="1371600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749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6"/>
          <p:cNvSpPr txBox="1">
            <a:spLocks noChangeArrowheads="1"/>
          </p:cNvSpPr>
          <p:nvPr/>
        </p:nvSpPr>
        <p:spPr bwMode="auto">
          <a:xfrm>
            <a:off x="2362200" y="3352800"/>
            <a:ext cx="4679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+ </a:t>
            </a:r>
            <a:r>
              <a:rPr lang="en-GB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GB" altLang="en-US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altLang="en-US" sz="4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alt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52400" y="106740"/>
            <a:ext cx="8686800" cy="156966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Challenge: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How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many different factorised forms can you find?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Which </a:t>
            </a:r>
            <a:r>
              <a:rPr lang="en-GB" altLang="en-US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is fully factorised?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95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48768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is different about this expression?</a:t>
            </a:r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2x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 + 12x + 10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2043669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Think back to this lesson 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65264"/>
            <a:ext cx="4450175" cy="335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5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6670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</a:t>
            </a:r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coefficient</a:t>
            </a:r>
            <a:r>
              <a:rPr lang="en-GB" sz="3200" dirty="0" smtClean="0">
                <a:latin typeface="Trebuchet MS" panose="020B0603020202020204" pitchFamily="34" charset="0"/>
              </a:rPr>
              <a:t> of 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 is 2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396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has the </a:t>
            </a:r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coefficient</a:t>
            </a:r>
            <a:r>
              <a:rPr lang="en-GB" sz="3200" dirty="0" smtClean="0">
                <a:latin typeface="Trebuchet MS" panose="020B0603020202020204" pitchFamily="34" charset="0"/>
              </a:rPr>
              <a:t> of 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 been in most of the examples we have looked at so far?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technique have we been using to factorise a quadratic expression?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906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is different about this expression?</a:t>
            </a:r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2x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 + 12x + 10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779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Trebuchet MS" panose="020B0603020202020204" pitchFamily="34" charset="0"/>
              </a:rPr>
              <a:t>2x</a:t>
            </a:r>
            <a:r>
              <a:rPr lang="en-GB" sz="4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4400" dirty="0" smtClean="0">
                <a:latin typeface="Trebuchet MS" panose="020B0603020202020204" pitchFamily="34" charset="0"/>
              </a:rPr>
              <a:t> + 12x + 10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845641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To factorise this quadratic we fill in the wall as follows: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5334000"/>
            <a:ext cx="906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Discuss: </a:t>
            </a:r>
            <a:r>
              <a:rPr lang="en-GB" sz="2800" dirty="0" smtClean="0">
                <a:latin typeface="Trebuchet MS" panose="020B0603020202020204" pitchFamily="34" charset="0"/>
              </a:rPr>
              <a:t>Why do you think those numbers have been chosen?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352800" y="2057400"/>
            <a:ext cx="2656479" cy="3276600"/>
            <a:chOff x="6761009" y="3413552"/>
            <a:chExt cx="1924050" cy="245745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009" y="3413552"/>
              <a:ext cx="1924050" cy="24574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45781" y="3647575"/>
              <a:ext cx="521802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+20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70868" y="5213140"/>
              <a:ext cx="496716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+12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471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Trebuchet MS" panose="020B0603020202020204" pitchFamily="34" charset="0"/>
              </a:rPr>
              <a:t>3x</a:t>
            </a:r>
            <a:r>
              <a:rPr lang="en-GB" sz="4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4400" dirty="0" smtClean="0">
                <a:latin typeface="Trebuchet MS" panose="020B0603020202020204" pitchFamily="34" charset="0"/>
              </a:rPr>
              <a:t> + 2x - 6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9144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To factorise this quadratic we fill in the wall as follows: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5386430"/>
            <a:ext cx="906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Discuss: Why do you think those numbers have been chosen?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352800" y="1957430"/>
            <a:ext cx="2656479" cy="3276600"/>
            <a:chOff x="6761009" y="3413552"/>
            <a:chExt cx="1924050" cy="245745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009" y="3413552"/>
              <a:ext cx="1924050" cy="245745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445781" y="3647575"/>
              <a:ext cx="521802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-18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70868" y="5213140"/>
              <a:ext cx="496716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 +2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4660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Trebuchet MS" panose="020B0603020202020204" pitchFamily="34" charset="0"/>
              </a:rPr>
              <a:t>3x</a:t>
            </a:r>
            <a:r>
              <a:rPr lang="en-GB" sz="44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4400" dirty="0" smtClean="0">
                <a:latin typeface="Trebuchet MS" panose="020B0603020202020204" pitchFamily="34" charset="0"/>
              </a:rPr>
              <a:t> + 2x - 6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9906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To factorise this quadratic we fill in the wall as follows: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352800" y="2033630"/>
            <a:ext cx="2656479" cy="3276600"/>
            <a:chOff x="6761009" y="3413552"/>
            <a:chExt cx="1924050" cy="245745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009" y="3413552"/>
              <a:ext cx="1924050" cy="245745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445781" y="3647575"/>
              <a:ext cx="521802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-18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70868" y="5213140"/>
              <a:ext cx="496716" cy="346249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Trebuchet MS" panose="020B0603020202020204" pitchFamily="34" charset="0"/>
                </a:rPr>
                <a:t> +2</a:t>
              </a:r>
              <a:endParaRPr lang="en-GB" sz="2400" dirty="0">
                <a:latin typeface="Trebuchet MS" panose="020B0603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0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2"/>
          <p:cNvSpPr txBox="1">
            <a:spLocks noChangeArrowheads="1"/>
          </p:cNvSpPr>
          <p:nvPr/>
        </p:nvSpPr>
        <p:spPr bwMode="auto">
          <a:xfrm>
            <a:off x="1547811" y="208059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Factorise the following …</a:t>
            </a:r>
            <a:endParaRPr lang="en-GB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TextBox 12"/>
          <p:cNvSpPr txBox="1">
            <a:spLocks noChangeArrowheads="1"/>
          </p:cNvSpPr>
          <p:nvPr/>
        </p:nvSpPr>
        <p:spPr bwMode="auto">
          <a:xfrm>
            <a:off x="287337" y="91440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Which </a:t>
            </a: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numbers will go in my wall?</a:t>
            </a:r>
            <a:endParaRPr lang="en-GB" alt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760537" y="251460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+  11x   + 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746625" y="2240106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691312" y="2240106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2197" y="1862281"/>
            <a:ext cx="684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24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93874" y="2386156"/>
            <a:ext cx="2852778" cy="2724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2666628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143" y="4445691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11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75" y="3548532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+8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7269" y="3539623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+3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759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4" grpId="0"/>
      <p:bldP spid="9" grpId="0"/>
      <p:bldP spid="2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792981" y="3452813"/>
            <a:ext cx="8569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8x + 3x 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+ 12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TextBox 12"/>
          <p:cNvSpPr txBox="1">
            <a:spLocks noChangeArrowheads="1"/>
          </p:cNvSpPr>
          <p:nvPr/>
        </p:nvSpPr>
        <p:spPr bwMode="auto">
          <a:xfrm>
            <a:off x="287337" y="91440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Which </a:t>
            </a: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numbers will go in my wall?</a:t>
            </a:r>
            <a:endParaRPr lang="en-GB" alt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760537" y="2532206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+  11x   + 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746625" y="2240106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691312" y="2240106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2197" y="1862281"/>
            <a:ext cx="684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24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93874" y="2386156"/>
            <a:ext cx="2852778" cy="2724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2666628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143" y="4445691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11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75" y="3548532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+8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7269" y="3539623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+3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880" y="4410860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Has anything changed?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1547811" y="208059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Factorise the following …</a:t>
            </a:r>
            <a:endParaRPr lang="en-GB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423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2"/>
          <p:cNvSpPr txBox="1">
            <a:spLocks noChangeArrowheads="1"/>
          </p:cNvSpPr>
          <p:nvPr/>
        </p:nvSpPr>
        <p:spPr bwMode="auto">
          <a:xfrm>
            <a:off x="287337" y="91440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Which </a:t>
            </a: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numbers will go in my wall?</a:t>
            </a:r>
            <a:endParaRPr lang="en-GB" alt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760537" y="2532206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+  11x   + 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746625" y="2240106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691312" y="2240106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2197" y="1862281"/>
            <a:ext cx="684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24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93874" y="2386156"/>
            <a:ext cx="2852778" cy="2724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2666628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143" y="4445691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11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75" y="3548532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+8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7269" y="3539623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+3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3429000"/>
            <a:ext cx="18537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8x</a:t>
            </a:r>
            <a:endParaRPr lang="en-GB" altLang="en-US" dirty="0">
              <a:solidFill>
                <a:srgbClr val="C0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eft Brace 13"/>
          <p:cNvSpPr/>
          <p:nvPr/>
        </p:nvSpPr>
        <p:spPr>
          <a:xfrm rot="16200000">
            <a:off x="4087019" y="3706019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124200" y="4449763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2x(x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eft Brace 17"/>
          <p:cNvSpPr/>
          <p:nvPr/>
        </p:nvSpPr>
        <p:spPr>
          <a:xfrm rot="16200000">
            <a:off x="7646193" y="3738782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6551612" y="4424363"/>
            <a:ext cx="2363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3(x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1547811" y="208059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Factorise the following …</a:t>
            </a:r>
            <a:endParaRPr lang="en-GB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977772" y="3429000"/>
            <a:ext cx="20481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+ 3x</a:t>
            </a:r>
            <a:r>
              <a:rPr lang="en-GB" altLang="en-US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+ 12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52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393 0 L -0.09393 0 " pathEditMode="relative" ptsTypes="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531 0 " pathEditMode="relative" ptsTypes="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7" grpId="0"/>
      <p:bldP spid="18" grpId="0" animBg="1"/>
      <p:bldP spid="19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2"/>
          <p:cNvSpPr txBox="1">
            <a:spLocks noChangeArrowheads="1"/>
          </p:cNvSpPr>
          <p:nvPr/>
        </p:nvSpPr>
        <p:spPr bwMode="auto">
          <a:xfrm>
            <a:off x="287337" y="91440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Which </a:t>
            </a: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numbers will go in my wall?</a:t>
            </a:r>
            <a:endParaRPr lang="en-GB" alt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760537" y="2532206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+  11x   + 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746625" y="2240106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691312" y="2240106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2197" y="1862281"/>
            <a:ext cx="684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24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93874" y="2386156"/>
            <a:ext cx="2852778" cy="2724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2666628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143" y="4445691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11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75" y="3548532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+8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7269" y="3539623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+3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04054" y="3486437"/>
            <a:ext cx="18537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8x</a:t>
            </a:r>
            <a:endParaRPr lang="en-GB" altLang="en-US" dirty="0">
              <a:solidFill>
                <a:srgbClr val="C0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eft Brace 13"/>
          <p:cNvSpPr/>
          <p:nvPr/>
        </p:nvSpPr>
        <p:spPr>
          <a:xfrm rot="16200000">
            <a:off x="4087019" y="3706019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124200" y="4449763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2x(x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eft Brace 17"/>
          <p:cNvSpPr/>
          <p:nvPr/>
        </p:nvSpPr>
        <p:spPr>
          <a:xfrm rot="16200000">
            <a:off x="7646193" y="3738782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6551612" y="4424363"/>
            <a:ext cx="2363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3(x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1547811" y="208059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Factorise the following …</a:t>
            </a:r>
            <a:endParaRPr lang="en-GB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858000" y="3486437"/>
            <a:ext cx="19986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+ 3x 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+ 12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71517" y="5029200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What do you notice?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3005138" y="5598170"/>
            <a:ext cx="4514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(2x + 3)(x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8800" y="6125653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Where have </a:t>
            </a: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 smtClean="0">
                <a:latin typeface="Trebuchet MS" panose="020B0603020202020204" pitchFamily="34" charset="0"/>
              </a:rPr>
              <a:t>2 brackets come from?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055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5081" y="-202134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1589881" y="1394538"/>
            <a:ext cx="5867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rebuchet MS" panose="020B0603020202020204" pitchFamily="34" charset="0"/>
              </a:rPr>
              <a:t>3x</a:t>
            </a:r>
            <a:r>
              <a:rPr lang="en-GB" altLang="en-US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17x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10</a:t>
            </a:r>
            <a:endParaRPr lang="en-GB" altLang="en-US" sz="4000" dirty="0">
              <a:latin typeface="Trebuchet MS" panose="020B0603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71800" y="1066800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5076825" y="1066800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3097192" y="3429000"/>
            <a:ext cx="2852778" cy="27240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3962400" y="762000"/>
            <a:ext cx="954087" cy="61818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2556096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will go in the wall?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37338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2400" y="54102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+ 17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568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5081" y="-202134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1589881" y="1394538"/>
            <a:ext cx="5867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rebuchet MS" panose="020B0603020202020204" pitchFamily="34" charset="0"/>
              </a:rPr>
              <a:t>3x</a:t>
            </a:r>
            <a:r>
              <a:rPr lang="en-GB" altLang="en-US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17x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10</a:t>
            </a:r>
            <a:endParaRPr lang="en-GB" altLang="en-US" sz="4000" dirty="0">
              <a:latin typeface="Trebuchet MS" panose="020B0603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71800" y="1066800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5076825" y="1066800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3097192" y="3429000"/>
            <a:ext cx="2852778" cy="27240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3962400" y="762000"/>
            <a:ext cx="954087" cy="61818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2556096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will go in the wall?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37338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4102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+ 17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8123" y="3456709"/>
            <a:ext cx="4581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Which </a:t>
            </a:r>
            <a:r>
              <a:rPr lang="en-GB" sz="2400" dirty="0" smtClean="0">
                <a:latin typeface="Trebuchet MS" panose="020B0603020202020204" pitchFamily="34" charset="0"/>
              </a:rPr>
              <a:t>two numbers have a product of 30 and a sum of 17?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922" y="4582037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+ 15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9113" y="4567535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+ 2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22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32084 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31164 -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31164 -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5081" y="-202134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1589881" y="1394538"/>
            <a:ext cx="5867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rebuchet MS" panose="020B0603020202020204" pitchFamily="34" charset="0"/>
              </a:rPr>
              <a:t>3x</a:t>
            </a:r>
            <a:r>
              <a:rPr lang="en-GB" altLang="en-US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17x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10</a:t>
            </a:r>
            <a:endParaRPr lang="en-GB" altLang="en-US" sz="4000" dirty="0">
              <a:latin typeface="Trebuchet MS" panose="020B0603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71800" y="1066800"/>
            <a:ext cx="792162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5076825" y="1066800"/>
            <a:ext cx="790575" cy="2921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52400" y="3429000"/>
            <a:ext cx="2852778" cy="27240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3962400" y="762000"/>
            <a:ext cx="954087" cy="61818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37338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3808" y="54102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+ 17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922" y="4582037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+ 15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9113" y="4567535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2438400"/>
            <a:ext cx="4581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Re write the expression with your new terms 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3319462" y="3388319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3x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15x + 2x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</a:rPr>
              <a:t>10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8600" y="4134378"/>
            <a:ext cx="4581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Separate and factorise 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3395662" y="4757327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3x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15x          + 2x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</a:rPr>
              <a:t>10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3395662" y="5568232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3x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5)          </a:t>
            </a:r>
            <a:r>
              <a:rPr lang="en-GB" altLang="en-US" dirty="0" smtClean="0">
                <a:latin typeface="Trebuchet MS" panose="020B0603020202020204" pitchFamily="34" charset="0"/>
              </a:rPr>
              <a:t>+ 2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5)</a:t>
            </a:r>
            <a:endParaRPr lang="en-GB" alt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3807" y="6308746"/>
            <a:ext cx="4581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Final Answer: 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3276600" y="6219396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(3x + 2)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5)</a:t>
            </a:r>
            <a:endParaRPr lang="en-GB" alt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268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1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factorise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57400" y="990600"/>
            <a:ext cx="495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rebuchet MS" panose="020B0603020202020204" pitchFamily="34" charset="0"/>
              </a:rPr>
              <a:t>5x</a:t>
            </a:r>
            <a:r>
              <a:rPr lang="en-GB" altLang="en-US" sz="4000" baseline="30000" dirty="0">
                <a:latin typeface="Trebuchet MS" panose="020B0603020202020204" pitchFamily="34" charset="0"/>
              </a:rPr>
              <a:t>2</a:t>
            </a:r>
            <a:r>
              <a:rPr lang="en-GB" altLang="en-US" sz="4000" dirty="0">
                <a:latin typeface="Trebuchet MS" panose="020B0603020202020204" pitchFamily="34" charset="0"/>
              </a:rPr>
              <a:t> + 13x + 6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9445" t="51053" r="24093" b="13578"/>
          <a:stretch/>
        </p:blipFill>
        <p:spPr>
          <a:xfrm>
            <a:off x="152400" y="2819400"/>
            <a:ext cx="2852778" cy="272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31242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3808" y="48006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+ 13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922" y="3972437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89113" y="3957935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1828800"/>
            <a:ext cx="4581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Re write the expression with your new terms 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319462" y="2778719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5x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10x + 3x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latin typeface="Trebuchet MS" panose="020B0603020202020204" pitchFamily="34" charset="0"/>
              </a:rPr>
              <a:t>+ 6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38600" y="3524778"/>
            <a:ext cx="4581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Separate and factorise 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95662" y="4147727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5x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10x          + 3x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</a:rPr>
              <a:t>6</a:t>
            </a:r>
            <a:endParaRPr lang="en-GB" altLang="en-US" dirty="0">
              <a:latin typeface="Trebuchet MS" panose="020B0603020202020204" pitchFamily="34" charset="0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395662" y="4958632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5x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2)          </a:t>
            </a:r>
            <a:r>
              <a:rPr lang="en-GB" altLang="en-US" dirty="0" smtClean="0">
                <a:latin typeface="Trebuchet MS" panose="020B0603020202020204" pitchFamily="34" charset="0"/>
              </a:rPr>
              <a:t>+ 3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2)</a:t>
            </a:r>
            <a:endParaRPr lang="en-GB" alt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700462" y="6019800"/>
            <a:ext cx="525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(5x </a:t>
            </a:r>
            <a:r>
              <a:rPr lang="en-GB" altLang="en-US" sz="3600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3)(</a:t>
            </a:r>
            <a:r>
              <a:rPr lang="en-GB" altLang="en-US" sz="3600" dirty="0">
                <a:solidFill>
                  <a:srgbClr val="C00000"/>
                </a:solidFill>
                <a:latin typeface="Trebuchet MS" panose="020B0603020202020204" pitchFamily="34" charset="0"/>
              </a:rPr>
              <a:t>x + </a:t>
            </a:r>
            <a:r>
              <a:rPr lang="en-GB" altLang="en-US" sz="36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2)</a:t>
            </a:r>
            <a:endParaRPr lang="en-GB" altLang="en-US" sz="36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408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factorise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57400" y="990600"/>
            <a:ext cx="495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rebuchet MS" panose="020B0603020202020204" pitchFamily="34" charset="0"/>
              </a:rPr>
              <a:t>5x</a:t>
            </a:r>
            <a:r>
              <a:rPr lang="en-GB" altLang="en-US" sz="4000" baseline="30000" dirty="0">
                <a:latin typeface="Trebuchet MS" panose="020B0603020202020204" pitchFamily="34" charset="0"/>
              </a:rPr>
              <a:t>2</a:t>
            </a:r>
            <a:r>
              <a:rPr lang="en-GB" altLang="en-US" sz="4000" dirty="0">
                <a:latin typeface="Trebuchet MS" panose="020B0603020202020204" pitchFamily="34" charset="0"/>
              </a:rPr>
              <a:t> + 13x + 6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0462" y="6019800"/>
            <a:ext cx="525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(x </a:t>
            </a:r>
            <a:r>
              <a:rPr lang="en-GB" altLang="en-US" sz="3600" dirty="0">
                <a:solidFill>
                  <a:srgbClr val="FFC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sz="36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2)(5x </a:t>
            </a:r>
            <a:r>
              <a:rPr lang="en-GB" altLang="en-US" sz="3600" dirty="0">
                <a:solidFill>
                  <a:srgbClr val="FFC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sz="3600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3)</a:t>
            </a:r>
            <a:endParaRPr lang="en-GB" altLang="en-US" sz="3600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9445" t="51053" r="24093" b="13578"/>
          <a:stretch/>
        </p:blipFill>
        <p:spPr>
          <a:xfrm>
            <a:off x="152400" y="2819400"/>
            <a:ext cx="2852778" cy="272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31242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3808" y="4800600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+ 13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922" y="3972437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+ 10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89113" y="3957935"/>
            <a:ext cx="954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+ 3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828800"/>
            <a:ext cx="926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would happen if I had put the 10x and 3x the other way around?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319462" y="2778719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5x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FFC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3x + 10x </a:t>
            </a:r>
            <a:r>
              <a:rPr lang="en-GB" altLang="en-US" dirty="0">
                <a:latin typeface="Trebuchet MS" panose="020B0603020202020204" pitchFamily="34" charset="0"/>
              </a:rPr>
              <a:t>+ 6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38600" y="3524778"/>
            <a:ext cx="4581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Separate and factorise …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395662" y="4147727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</a:rPr>
              <a:t>5</a:t>
            </a:r>
            <a:r>
              <a:rPr lang="en-GB" altLang="en-US" dirty="0" smtClean="0">
                <a:latin typeface="Trebuchet MS" panose="020B0603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</a:rPr>
              <a:t> </a:t>
            </a:r>
            <a:r>
              <a:rPr lang="en-GB" altLang="en-US" dirty="0">
                <a:solidFill>
                  <a:srgbClr val="FFC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3x          + 10x </a:t>
            </a:r>
            <a:r>
              <a:rPr lang="en-GB" altLang="en-US" dirty="0">
                <a:latin typeface="Trebuchet MS" panose="020B0603020202020204" pitchFamily="34" charset="0"/>
              </a:rPr>
              <a:t>+ 6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395662" y="4958632"/>
            <a:ext cx="5867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</a:rPr>
              <a:t>x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(5x </a:t>
            </a:r>
            <a:r>
              <a:rPr lang="en-GB" altLang="en-US" dirty="0">
                <a:solidFill>
                  <a:srgbClr val="FFC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3)</a:t>
            </a:r>
            <a:r>
              <a:rPr lang="en-GB" altLang="en-US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         </a:t>
            </a:r>
            <a:r>
              <a:rPr lang="en-GB" altLang="en-US" dirty="0" smtClean="0">
                <a:latin typeface="Trebuchet MS" panose="020B0603020202020204" pitchFamily="34" charset="0"/>
              </a:rPr>
              <a:t>+ 2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(5x </a:t>
            </a:r>
            <a:r>
              <a:rPr lang="en-GB" altLang="en-US" dirty="0">
                <a:solidFill>
                  <a:srgbClr val="FFC000"/>
                </a:solidFill>
                <a:latin typeface="Trebuchet MS" panose="020B0603020202020204" pitchFamily="34" charset="0"/>
              </a:rPr>
              <a:t>+ 3</a:t>
            </a:r>
            <a:r>
              <a:rPr lang="en-GB" altLang="en-US" dirty="0" smtClean="0">
                <a:solidFill>
                  <a:srgbClr val="FFC000"/>
                </a:solidFill>
                <a:latin typeface="Trebuchet MS" panose="020B0603020202020204" pitchFamily="34" charset="0"/>
              </a:rPr>
              <a:t>)</a:t>
            </a:r>
            <a:endParaRPr lang="en-GB" altLang="en-US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405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15973 -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-0.15972 0.0020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factorise ...</a:t>
            </a: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57400" y="990600"/>
            <a:ext cx="495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rebuchet MS" panose="020B0603020202020204" pitchFamily="34" charset="0"/>
              </a:rPr>
              <a:t>5x</a:t>
            </a:r>
            <a:r>
              <a:rPr lang="en-GB" altLang="en-US" sz="4000" baseline="30000" dirty="0">
                <a:latin typeface="Trebuchet MS" panose="020B0603020202020204" pitchFamily="34" charset="0"/>
              </a:rPr>
              <a:t>2</a:t>
            </a:r>
            <a:r>
              <a:rPr lang="en-GB" altLang="en-US" sz="4000" dirty="0">
                <a:latin typeface="Trebuchet MS" panose="020B0603020202020204" pitchFamily="34" charset="0"/>
              </a:rPr>
              <a:t> + 13x + 6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828800"/>
            <a:ext cx="926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What do you notice?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671600" y="2427452"/>
            <a:ext cx="4320000" cy="3243205"/>
            <a:chOff x="4671600" y="2427452"/>
            <a:chExt cx="4320000" cy="324320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1600" y="2427452"/>
              <a:ext cx="4320000" cy="324320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953000" y="4264223"/>
              <a:ext cx="381000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Trebuchet MS" panose="020B0603020202020204" pitchFamily="34" charset="0"/>
                </a:rPr>
                <a:t>+3</a:t>
              </a:r>
              <a:endParaRPr lang="en-GB" sz="1400" dirty="0">
                <a:latin typeface="Trebuchet MS" panose="020B0603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33200" y="4267201"/>
              <a:ext cx="486600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Trebuchet MS" panose="020B0603020202020204" pitchFamily="34" charset="0"/>
                </a:rPr>
                <a:t>+10</a:t>
              </a:r>
              <a:endParaRPr lang="en-GB" sz="1400" dirty="0">
                <a:latin typeface="Trebuchet MS" panose="020B0603020202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417800"/>
            <a:ext cx="4320000" cy="32528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885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52600" y="5943600"/>
            <a:ext cx="5943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400" dirty="0">
                <a:solidFill>
                  <a:srgbClr val="C00000"/>
                </a:solidFill>
                <a:latin typeface="Trebuchet MS" panose="020B0603020202020204" pitchFamily="34" charset="0"/>
              </a:rPr>
              <a:t>(11x + 1)(x + 3)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factorise ...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057400" y="990600"/>
            <a:ext cx="495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rebuchet MS" panose="020B0603020202020204" pitchFamily="34" charset="0"/>
              </a:rPr>
              <a:t>11x</a:t>
            </a:r>
            <a:r>
              <a:rPr lang="en-GB" altLang="en-US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34x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3</a:t>
            </a:r>
            <a:endParaRPr lang="en-GB" altLang="en-US" sz="4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422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52600" y="5943600"/>
            <a:ext cx="5943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(2x </a:t>
            </a:r>
            <a:r>
              <a:rPr lang="en-GB" altLang="en-US" sz="4400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sz="4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5)(3x </a:t>
            </a:r>
            <a:r>
              <a:rPr lang="en-GB" altLang="en-US" sz="4400" dirty="0">
                <a:solidFill>
                  <a:srgbClr val="C00000"/>
                </a:solidFill>
                <a:latin typeface="Trebuchet MS" panose="020B0603020202020204" pitchFamily="34" charset="0"/>
              </a:rPr>
              <a:t>+ </a:t>
            </a:r>
            <a:r>
              <a:rPr lang="en-GB" altLang="en-US" sz="4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1)</a:t>
            </a:r>
            <a:endParaRPr lang="en-GB" altLang="en-US" sz="4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dirty="0" smtClean="0">
                <a:latin typeface="Trebuchet MS" panose="020B0603020202020204" pitchFamily="34" charset="0"/>
              </a:rPr>
              <a:t>On your whiteboards factorise ...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057400" y="990600"/>
            <a:ext cx="495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latin typeface="Trebuchet MS" panose="020B0603020202020204" pitchFamily="34" charset="0"/>
              </a:rPr>
              <a:t>6x</a:t>
            </a:r>
            <a:r>
              <a:rPr lang="en-GB" altLang="en-US" sz="4000" baseline="30000" dirty="0" smtClean="0">
                <a:latin typeface="Trebuchet MS" panose="020B0603020202020204" pitchFamily="34" charset="0"/>
              </a:rPr>
              <a:t>2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17x </a:t>
            </a:r>
            <a:r>
              <a:rPr lang="en-GB" altLang="en-US" sz="4000" dirty="0">
                <a:latin typeface="Trebuchet MS" panose="020B0603020202020204" pitchFamily="34" charset="0"/>
              </a:rPr>
              <a:t>+ </a:t>
            </a:r>
            <a:r>
              <a:rPr lang="en-GB" altLang="en-US" sz="4000" dirty="0" smtClean="0">
                <a:latin typeface="Trebuchet MS" panose="020B0603020202020204" pitchFamily="34" charset="0"/>
              </a:rPr>
              <a:t>5</a:t>
            </a:r>
            <a:endParaRPr lang="en-GB" altLang="en-US" sz="40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222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TextBox 6"/>
              <p:cNvSpPr txBox="1">
                <a:spLocks noChangeArrowheads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35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685800" y="3720753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720753"/>
                <a:ext cx="80073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6"/>
              <p:cNvSpPr txBox="1">
                <a:spLocks noChangeArrowheads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−3)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1000" y="0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In your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pairs factorise the following to see whether </a:t>
            </a:r>
            <a:r>
              <a:rPr lang="en-GB" altLang="en-US" sz="2400" dirty="0">
                <a:latin typeface="Trebuchet MS" panose="020B0603020202020204" pitchFamily="34" charset="0"/>
              </a:rPr>
              <a:t>the following are </a:t>
            </a:r>
            <a:r>
              <a:rPr lang="en-GB" altLang="en-US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true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z="2400" dirty="0">
                <a:latin typeface="Trebuchet MS" panose="020B0603020202020204" pitchFamily="34" charset="0"/>
              </a:rPr>
              <a:t>or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false</a:t>
            </a:r>
            <a:r>
              <a:rPr lang="en-GB" altLang="en-US" sz="2400" dirty="0">
                <a:latin typeface="Trebuchet MS" panose="020B0603020202020204" pitchFamily="34" charset="0"/>
              </a:rPr>
              <a:t>. 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If </a:t>
            </a:r>
            <a:r>
              <a:rPr lang="en-GB" altLang="en-US" sz="2400" dirty="0">
                <a:latin typeface="Trebuchet MS" panose="020B0603020202020204" pitchFamily="34" charset="0"/>
              </a:rPr>
              <a:t>false, write what has been done wrong and correct the answer</a:t>
            </a:r>
            <a:endParaRPr lang="en-GB" altLang="en-US" sz="2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2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TextBox 6"/>
              <p:cNvSpPr txBox="1">
                <a:spLocks noChangeArrowheads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+5)(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35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6"/>
              <p:cNvSpPr txBox="1">
                <a:spLocks noChangeArrowheads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−3)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1000" y="0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In your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pairs factorise the following to see whether </a:t>
            </a:r>
            <a:r>
              <a:rPr lang="en-GB" altLang="en-US" sz="2400" dirty="0">
                <a:latin typeface="Trebuchet MS" panose="020B0603020202020204" pitchFamily="34" charset="0"/>
              </a:rPr>
              <a:t>the following are </a:t>
            </a:r>
            <a:r>
              <a:rPr lang="en-GB" altLang="en-US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true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z="2400" dirty="0">
                <a:latin typeface="Trebuchet MS" panose="020B0603020202020204" pitchFamily="34" charset="0"/>
              </a:rPr>
              <a:t>or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false</a:t>
            </a:r>
            <a:r>
              <a:rPr lang="en-GB" altLang="en-US" sz="2400" dirty="0">
                <a:latin typeface="Trebuchet MS" panose="020B0603020202020204" pitchFamily="34" charset="0"/>
              </a:rPr>
              <a:t>. 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If </a:t>
            </a:r>
            <a:r>
              <a:rPr lang="en-GB" altLang="en-US" sz="2400" dirty="0">
                <a:latin typeface="Trebuchet MS" panose="020B0603020202020204" pitchFamily="34" charset="0"/>
              </a:rPr>
              <a:t>false, write what has been done wrong and correct the answer</a:t>
            </a:r>
            <a:endParaRPr lang="en-GB" altLang="en-US" sz="2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094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+6=(3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+3)(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6"/>
              <p:cNvSpPr txBox="1">
                <a:spLocks noChangeArrowheads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−3)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6"/>
              <p:cNvSpPr txBox="1">
                <a:spLocks noChangeArrowheads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+5)(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81000" y="0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In your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pairs factorise the following to see whether </a:t>
            </a:r>
            <a:r>
              <a:rPr lang="en-GB" altLang="en-US" sz="2400" dirty="0">
                <a:latin typeface="Trebuchet MS" panose="020B0603020202020204" pitchFamily="34" charset="0"/>
              </a:rPr>
              <a:t>the following are </a:t>
            </a:r>
            <a:r>
              <a:rPr lang="en-GB" altLang="en-US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true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z="2400" dirty="0">
                <a:latin typeface="Trebuchet MS" panose="020B0603020202020204" pitchFamily="34" charset="0"/>
              </a:rPr>
              <a:t>or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false</a:t>
            </a:r>
            <a:r>
              <a:rPr lang="en-GB" altLang="en-US" sz="2400" dirty="0">
                <a:latin typeface="Trebuchet MS" panose="020B0603020202020204" pitchFamily="34" charset="0"/>
              </a:rPr>
              <a:t>. 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If </a:t>
            </a:r>
            <a:r>
              <a:rPr lang="en-GB" altLang="en-US" sz="2400" dirty="0">
                <a:latin typeface="Trebuchet MS" panose="020B0603020202020204" pitchFamily="34" charset="0"/>
              </a:rPr>
              <a:t>false, write what has been done wrong and correct the answer</a:t>
            </a:r>
            <a:endParaRPr lang="en-GB" altLang="en-US" sz="2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9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+6=(3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+3)(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581400"/>
                <a:ext cx="80073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6"/>
              <p:cNvSpPr txBox="1">
                <a:spLocks noChangeArrowheads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+13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+1)(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39" y="4683112"/>
                <a:ext cx="80073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−6=(3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+2)(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−3)</m:t>
                      </m:r>
                    </m:oMath>
                  </m:oMathPara>
                </a14:m>
                <a:endParaRPr lang="en-GB" alt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6"/>
              <p:cNvSpPr txBox="1">
                <a:spLocks noChangeArrowheads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+5)(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81000" y="0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In your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pairs factorise the following to see whether </a:t>
            </a:r>
            <a:r>
              <a:rPr lang="en-GB" altLang="en-US" sz="2400" dirty="0">
                <a:latin typeface="Trebuchet MS" panose="020B0603020202020204" pitchFamily="34" charset="0"/>
              </a:rPr>
              <a:t>the following are </a:t>
            </a:r>
            <a:r>
              <a:rPr lang="en-GB" altLang="en-US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true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z="2400" dirty="0">
                <a:latin typeface="Trebuchet MS" panose="020B0603020202020204" pitchFamily="34" charset="0"/>
              </a:rPr>
              <a:t>or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false</a:t>
            </a:r>
            <a:r>
              <a:rPr lang="en-GB" altLang="en-US" sz="2400" dirty="0">
                <a:latin typeface="Trebuchet MS" panose="020B0603020202020204" pitchFamily="34" charset="0"/>
              </a:rPr>
              <a:t>. 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If </a:t>
            </a:r>
            <a:r>
              <a:rPr lang="en-GB" altLang="en-US" sz="2400" dirty="0">
                <a:latin typeface="Trebuchet MS" panose="020B0603020202020204" pitchFamily="34" charset="0"/>
              </a:rPr>
              <a:t>false, write what has been done wrong and correct the answer</a:t>
            </a:r>
            <a:endParaRPr lang="en-GB" altLang="en-US" sz="2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060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679450" y="35814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+6=(3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+3)(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3581400"/>
                <a:ext cx="80073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6"/>
              <p:cNvSpPr txBox="1">
                <a:spLocks noChangeArrowheads="1"/>
              </p:cNvSpPr>
              <p:nvPr/>
            </p:nvSpPr>
            <p:spPr bwMode="auto">
              <a:xfrm>
                <a:off x="685800" y="4683112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+13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+1)(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683112"/>
                <a:ext cx="80073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−6=(3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+2)(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−3)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97" y="5769114"/>
                <a:ext cx="80073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6"/>
              <p:cNvSpPr txBox="1">
                <a:spLocks noChangeArrowheads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40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+11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+15=(2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+5)(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altLang="en-US" sz="40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+3)</m:t>
                      </m:r>
                    </m:oMath>
                  </m:oMathPara>
                </a14:m>
                <a:endParaRPr lang="en-GB" altLang="en-US" sz="4000" i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514600"/>
                <a:ext cx="800735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1000" y="0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In your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pairs factorise the following to see whether </a:t>
            </a:r>
            <a:r>
              <a:rPr lang="en-GB" altLang="en-US" sz="2400" dirty="0">
                <a:latin typeface="Trebuchet MS" panose="020B0603020202020204" pitchFamily="34" charset="0"/>
              </a:rPr>
              <a:t>the following are </a:t>
            </a:r>
            <a:r>
              <a:rPr lang="en-GB" altLang="en-US" sz="2400" dirty="0">
                <a:solidFill>
                  <a:srgbClr val="92D050"/>
                </a:solidFill>
                <a:latin typeface="Trebuchet MS" panose="020B0603020202020204" pitchFamily="34" charset="0"/>
              </a:rPr>
              <a:t>true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z="2400" dirty="0">
                <a:latin typeface="Trebuchet MS" panose="020B0603020202020204" pitchFamily="34" charset="0"/>
              </a:rPr>
              <a:t>or</a:t>
            </a:r>
            <a:r>
              <a:rPr lang="en-GB" altLang="en-US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 false</a:t>
            </a:r>
            <a:r>
              <a:rPr lang="en-GB" altLang="en-US" sz="2400" dirty="0">
                <a:latin typeface="Trebuchet MS" panose="020B0603020202020204" pitchFamily="34" charset="0"/>
              </a:rPr>
              <a:t>. 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Trebuchet MS" panose="020B0603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If </a:t>
            </a:r>
            <a:r>
              <a:rPr lang="en-GB" altLang="en-US" sz="2400" dirty="0">
                <a:latin typeface="Trebuchet MS" panose="020B0603020202020204" pitchFamily="34" charset="0"/>
              </a:rPr>
              <a:t>false, write what has been done wrong and correct the answer</a:t>
            </a:r>
            <a:endParaRPr lang="en-GB" altLang="en-US" sz="20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55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"/>
            <a:ext cx="655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Challenge</a:t>
            </a:r>
            <a:r>
              <a:rPr lang="en-GB" sz="3600" dirty="0">
                <a:latin typeface="Trebuchet MS" panose="020B0603020202020204" pitchFamily="34" charset="0"/>
              </a:rPr>
              <a:t> </a:t>
            </a:r>
            <a:r>
              <a:rPr lang="en-GB" sz="3600" dirty="0" smtClean="0">
                <a:latin typeface="Trebuchet MS" panose="020B0603020202020204" pitchFamily="34" charset="0"/>
              </a:rPr>
              <a:t>problem</a:t>
            </a:r>
          </a:p>
          <a:p>
            <a:pPr algn="ctr"/>
            <a:endParaRPr lang="en-GB" sz="3600" dirty="0">
              <a:latin typeface="Trebuchet MS" panose="020B0603020202020204" pitchFamily="34" charset="0"/>
            </a:endParaRPr>
          </a:p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Factorise: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905000" y="2286000"/>
            <a:ext cx="4953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 dirty="0">
                <a:latin typeface="Trebuchet MS" panose="020B0603020202020204" pitchFamily="34" charset="0"/>
              </a:rPr>
              <a:t>3x</a:t>
            </a:r>
            <a:r>
              <a:rPr lang="en-GB" altLang="en-US" sz="6000" baseline="30000" dirty="0">
                <a:latin typeface="Trebuchet MS" panose="020B0603020202020204" pitchFamily="34" charset="0"/>
              </a:rPr>
              <a:t>2</a:t>
            </a:r>
            <a:r>
              <a:rPr lang="en-GB" altLang="en-US" sz="6000" dirty="0">
                <a:latin typeface="Trebuchet MS" panose="020B0603020202020204" pitchFamily="34" charset="0"/>
              </a:rPr>
              <a:t> + x - 4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71600" y="3429000"/>
            <a:ext cx="5943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 dirty="0">
                <a:solidFill>
                  <a:srgbClr val="C00000"/>
                </a:solidFill>
                <a:latin typeface="Trebuchet MS" panose="020B0603020202020204" pitchFamily="34" charset="0"/>
              </a:rPr>
              <a:t>(3x + 4)(x - 1)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141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</TotalTime>
  <Words>1275</Words>
  <Application>Microsoft Office PowerPoint</Application>
  <PresentationFormat>On-screen Show (4:3)</PresentationFormat>
  <Paragraphs>213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 ...</vt:lpstr>
      <vt:lpstr>On your whiteboards ...</vt:lpstr>
      <vt:lpstr>On your whiteboards ...</vt:lpstr>
      <vt:lpstr>On your whiteboards factorise ...</vt:lpstr>
      <vt:lpstr>On your whiteboards factorise ...</vt:lpstr>
      <vt:lpstr>On your whiteboards factorise ...</vt:lpstr>
      <vt:lpstr>On your whiteboards factorise ...</vt:lpstr>
      <vt:lpstr>On your whiteboards factorise 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Moss</dc:creator>
  <cp:lastModifiedBy>Warden, M</cp:lastModifiedBy>
  <cp:revision>194</cp:revision>
  <cp:lastPrinted>1601-01-01T00:00:00Z</cp:lastPrinted>
  <dcterms:created xsi:type="dcterms:W3CDTF">1601-01-01T00:00:00Z</dcterms:created>
  <dcterms:modified xsi:type="dcterms:W3CDTF">2017-09-15T17:56:11Z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