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257" r:id="rId2"/>
    <p:sldId id="262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618" y="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0175FD9-F0AE-4014-9101-9652E58229B8}" type="datetime1">
              <a:rPr lang="en-US" altLang="en-US"/>
              <a:pPr/>
              <a:t>6/14/2017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CB44711-9C2C-402B-90C4-83C346623B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70987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251828FE-0B8B-44FB-8BD3-EBCA49F70177}" type="datetime1">
              <a:rPr lang="en-US" altLang="en-US"/>
              <a:pPr/>
              <a:t>6/14/2017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F8610B5E-41D7-4D9D-9CBF-C4E4DC5239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5691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7248525" y="6161088"/>
            <a:ext cx="1054100" cy="266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73538"/>
            <a:ext cx="8229600" cy="683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66462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chemeClr val="tx1"/>
                </a:solidFill>
                <a:latin typeface="+mj-lt"/>
                <a:cs typeface="Times New Roman (Body)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103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2977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2538"/>
            <a:ext cx="8229600" cy="4963625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+mj-lt"/>
              </a:defRPr>
            </a:lvl1pPr>
            <a:lvl2pPr>
              <a:defRPr sz="24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18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153275" y="6151563"/>
            <a:ext cx="1533525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P-</a:t>
            </a:r>
            <a:fld id="{D400577C-0C0D-42B7-9B0D-8458877772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246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3692"/>
            <a:ext cx="4038600" cy="501247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3692"/>
            <a:ext cx="4038600" cy="501247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648450" y="6151563"/>
            <a:ext cx="203835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P-</a:t>
            </a:r>
            <a:fld id="{38781BC2-A7BF-470D-BC83-A7D08F7190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4532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358063" y="6367463"/>
            <a:ext cx="1328737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P-</a:t>
            </a:r>
            <a:fld id="{0A8360DE-352E-46DF-81BA-BF618C4761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2953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358063" y="6367463"/>
            <a:ext cx="1328737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P-</a:t>
            </a:r>
            <a:fld id="{D178A676-082A-480D-9D51-A66E2983D2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794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8" name="Picture 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3" r:id="rId4"/>
    <p:sldLayoutId id="2147483994" r:id="rId5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Rockwell"/>
          <a:ea typeface="ＭＳ Ｐゴシック" charset="-128"/>
          <a:cs typeface="Rockwel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Rockwell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Rockwell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Rockwell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Rockwell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00" b="1" kern="1200">
          <a:solidFill>
            <a:srgbClr val="6C0000"/>
          </a:solidFill>
          <a:latin typeface="+mj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j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j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</p:spPr>
        <p:txBody>
          <a:bodyPr/>
          <a:lstStyle/>
          <a:p>
            <a:r>
              <a:rPr lang="en-US" altLang="en-US" smtClean="0">
                <a:latin typeface="Rockwell" pitchFamily="18" charset="0"/>
                <a:ea typeface="ＭＳ Ｐゴシック" pitchFamily="34" charset="-128"/>
              </a:rPr>
              <a:t>Computer Games: Ratings</a:t>
            </a:r>
          </a:p>
        </p:txBody>
      </p:sp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7153275" y="6259513"/>
            <a:ext cx="1533525" cy="215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D2CF2F03-A31E-4524-94E4-FFEE8579C8BD}" type="slidenum">
              <a:rPr lang="en-US" altLang="en-US" sz="800">
                <a:solidFill>
                  <a:srgbClr val="898989"/>
                </a:solidFill>
              </a:rPr>
              <a:pPr eaLnBrk="1" hangingPunct="1"/>
              <a:t>0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10243" name="TextBox 4"/>
          <p:cNvSpPr txBox="1">
            <a:spLocks noChangeArrowheads="1"/>
          </p:cNvSpPr>
          <p:nvPr/>
        </p:nvSpPr>
        <p:spPr bwMode="auto">
          <a:xfrm>
            <a:off x="457200" y="3670300"/>
            <a:ext cx="86868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Imagine rating a popular computer game.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dirty="0"/>
              <a:t>You can give the game a score of between 1 and 6</a:t>
            </a:r>
            <a:r>
              <a:rPr lang="en-US" altLang="en-US" sz="2800" dirty="0" smtClean="0"/>
              <a:t>.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dirty="0" smtClean="0"/>
              <a:t>Show me your rating on your whiteboards.</a:t>
            </a:r>
            <a:endParaRPr lang="en-US" altLang="en-US" sz="2800" dirty="0"/>
          </a:p>
        </p:txBody>
      </p:sp>
      <p:pic>
        <p:nvPicPr>
          <p:cNvPr id="1024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50" y="947738"/>
            <a:ext cx="249555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</p:spPr>
        <p:txBody>
          <a:bodyPr/>
          <a:lstStyle/>
          <a:p>
            <a:r>
              <a:rPr lang="en-US" altLang="en-US" smtClean="0">
                <a:latin typeface="Rockwell" pitchFamily="18" charset="0"/>
                <a:ea typeface="ＭＳ Ｐゴシック" pitchFamily="34" charset="-128"/>
              </a:rPr>
              <a:t>Computer Games: Ratings</a:t>
            </a:r>
          </a:p>
        </p:txBody>
      </p:sp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7153275" y="6259513"/>
            <a:ext cx="1533525" cy="215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D2CF2F03-A31E-4524-94E4-FFEE8579C8BD}" type="slidenum">
              <a:rPr lang="en-US" altLang="en-US" sz="800">
                <a:solidFill>
                  <a:srgbClr val="898989"/>
                </a:solidFill>
              </a:rPr>
              <a:pPr eaLnBrk="1" hangingPunct="1"/>
              <a:t>1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sp>
        <p:nvSpPr>
          <p:cNvPr id="10243" name="TextBox 4"/>
          <p:cNvSpPr txBox="1">
            <a:spLocks noChangeArrowheads="1"/>
          </p:cNvSpPr>
          <p:nvPr/>
        </p:nvSpPr>
        <p:spPr bwMode="auto">
          <a:xfrm>
            <a:off x="342900" y="3963660"/>
            <a:ext cx="8686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2800" dirty="0" smtClean="0"/>
              <a:t>How can we collect this data from the class?</a:t>
            </a:r>
            <a:endParaRPr lang="en-US" altLang="en-US" sz="2800" dirty="0"/>
          </a:p>
        </p:txBody>
      </p:sp>
      <p:pic>
        <p:nvPicPr>
          <p:cNvPr id="1024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50" y="947738"/>
            <a:ext cx="249555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7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</p:spPr>
        <p:txBody>
          <a:bodyPr/>
          <a:lstStyle/>
          <a:p>
            <a:r>
              <a:rPr lang="en-US" altLang="en-US" smtClean="0">
                <a:latin typeface="Rockwell" pitchFamily="18" charset="0"/>
                <a:ea typeface="ＭＳ Ｐゴシック" pitchFamily="34" charset="-128"/>
              </a:rPr>
              <a:t>Bar Chart from a Frequency Table</a:t>
            </a:r>
          </a:p>
        </p:txBody>
      </p:sp>
      <p:sp>
        <p:nvSpPr>
          <p:cNvPr id="11266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7153275" y="6259513"/>
            <a:ext cx="1533525" cy="215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F8CB536D-8845-4047-9918-E1353483D6F7}" type="slidenum">
              <a:rPr lang="en-US" altLang="en-US" sz="800">
                <a:solidFill>
                  <a:srgbClr val="898989"/>
                </a:solidFill>
              </a:rPr>
              <a:pPr eaLnBrk="1" hangingPunct="1"/>
              <a:t>2</a:t>
            </a:fld>
            <a:endParaRPr lang="en-US" altLang="en-US" sz="800">
              <a:solidFill>
                <a:srgbClr val="898989"/>
              </a:solidFill>
            </a:endParaRPr>
          </a:p>
        </p:txBody>
      </p:sp>
      <p:pic>
        <p:nvPicPr>
          <p:cNvPr id="11267" name="Picture 5" descr="frequency_tab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38" y="1287463"/>
            <a:ext cx="5832475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7" descr="B1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3001963"/>
            <a:ext cx="3816350" cy="289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976813" y="3590925"/>
          <a:ext cx="3709987" cy="1479552"/>
        </p:xfrm>
        <a:graphic>
          <a:graphicData uri="http://schemas.openxmlformats.org/drawingml/2006/table">
            <a:tbl>
              <a:tblPr/>
              <a:tblGrid>
                <a:gridCol w="1855787"/>
                <a:gridCol w="1854200"/>
              </a:tblGrid>
              <a:tr h="36988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Mean score</a:t>
                      </a:r>
                    </a:p>
                  </a:txBody>
                  <a:tcPr marL="91455" marR="91455" marT="45700" marB="457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55" marR="91455" marT="45700" marB="457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Median score</a:t>
                      </a:r>
                    </a:p>
                  </a:txBody>
                  <a:tcPr marL="91455" marR="91455" marT="45700" marB="457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55" marR="91455" marT="45700" marB="457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Mode score</a:t>
                      </a:r>
                    </a:p>
                  </a:txBody>
                  <a:tcPr marL="91455" marR="91455" marT="45700" marB="457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55" marR="91455" marT="45700" marB="457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Range of scores</a:t>
                      </a:r>
                    </a:p>
                  </a:txBody>
                  <a:tcPr marL="91455" marR="91455" marT="45700" marB="457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55" marR="91455" marT="45700" marB="457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3100"/>
          </a:xfrm>
        </p:spPr>
        <p:txBody>
          <a:bodyPr/>
          <a:lstStyle/>
          <a:p>
            <a:r>
              <a:rPr lang="en-US" altLang="en-US" smtClean="0">
                <a:latin typeface="Rockwell" pitchFamily="18" charset="0"/>
                <a:ea typeface="ＭＳ Ｐゴシック" pitchFamily="34" charset="-128"/>
              </a:rPr>
              <a:t>Matching Cards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014413"/>
            <a:ext cx="8229600" cy="5257800"/>
          </a:xfrm>
        </p:spPr>
        <p:txBody>
          <a:bodyPr/>
          <a:lstStyle/>
          <a:p>
            <a:pPr marL="533400" indent="-533400">
              <a:spcBef>
                <a:spcPts val="0"/>
              </a:spcBef>
              <a:spcAft>
                <a:spcPts val="1500"/>
              </a:spcAft>
              <a:buFont typeface="+mj-lt"/>
              <a:buAutoNum type="arabicPeriod"/>
              <a:defRPr/>
            </a:pPr>
            <a:r>
              <a:rPr lang="en-US" b="0" dirty="0" smtClean="0">
                <a:solidFill>
                  <a:schemeClr val="tx1"/>
                </a:solidFill>
                <a:ea typeface="ＭＳ Ｐゴシック" charset="0"/>
                <a:cs typeface="Arial" charset="0"/>
              </a:rPr>
              <a:t>Each </a:t>
            </a:r>
            <a:r>
              <a:rPr lang="en-US" b="0" dirty="0">
                <a:solidFill>
                  <a:schemeClr val="tx1"/>
                </a:solidFill>
                <a:ea typeface="ＭＳ Ｐゴシック" charset="0"/>
                <a:cs typeface="Arial" charset="0"/>
              </a:rPr>
              <a:t>time you match a pair of cards, explain your thinking clearly and carefully. </a:t>
            </a:r>
          </a:p>
          <a:p>
            <a:pPr marL="533400" indent="-533400">
              <a:spcBef>
                <a:spcPts val="0"/>
              </a:spcBef>
              <a:spcAft>
                <a:spcPts val="1500"/>
              </a:spcAft>
              <a:buFont typeface="Arial" charset="0"/>
              <a:buAutoNum type="arabicPeriod"/>
              <a:defRPr/>
            </a:pPr>
            <a:r>
              <a:rPr lang="en-US" b="0" dirty="0">
                <a:solidFill>
                  <a:schemeClr val="tx1"/>
                </a:solidFill>
                <a:ea typeface="ＭＳ Ｐゴシック" charset="0"/>
                <a:cs typeface="Arial" charset="0"/>
              </a:rPr>
              <a:t>Partners should either agree with the explanation or challenge it if it is unclear or incomplete</a:t>
            </a:r>
            <a:r>
              <a:rPr lang="en-US" b="0" dirty="0" smtClean="0">
                <a:solidFill>
                  <a:schemeClr val="tx1"/>
                </a:solidFill>
                <a:ea typeface="ＭＳ Ｐゴシック" charset="0"/>
                <a:cs typeface="Arial" charset="0"/>
              </a:rPr>
              <a:t>.</a:t>
            </a:r>
            <a:endParaRPr lang="en-US" b="0" dirty="0">
              <a:solidFill>
                <a:schemeClr val="tx1"/>
              </a:solidFill>
              <a:ea typeface="ＭＳ Ｐゴシック" charset="0"/>
              <a:cs typeface="Arial" charset="0"/>
            </a:endParaRPr>
          </a:p>
          <a:p>
            <a:pPr marL="533400" indent="-533400">
              <a:spcBef>
                <a:spcPts val="0"/>
              </a:spcBef>
              <a:spcAft>
                <a:spcPts val="1500"/>
              </a:spcAft>
              <a:buFont typeface="Arial" charset="0"/>
              <a:buAutoNum type="arabicPeriod"/>
              <a:defRPr/>
            </a:pPr>
            <a:r>
              <a:rPr lang="en-US" b="0" dirty="0">
                <a:solidFill>
                  <a:schemeClr val="tx1"/>
                </a:solidFill>
                <a:ea typeface="ＭＳ Ｐゴシック" charset="0"/>
                <a:cs typeface="Arial" charset="0"/>
              </a:rPr>
              <a:t>Once agreed stick the cards onto the poster and write a justification next to the cards</a:t>
            </a:r>
            <a:r>
              <a:rPr lang="en-US" b="0" dirty="0" smtClean="0">
                <a:solidFill>
                  <a:schemeClr val="tx1"/>
                </a:solidFill>
                <a:ea typeface="ＭＳ Ｐゴシック" charset="0"/>
                <a:cs typeface="Arial" charset="0"/>
              </a:rPr>
              <a:t>.</a:t>
            </a:r>
            <a:endParaRPr lang="en-US" b="0" dirty="0">
              <a:solidFill>
                <a:schemeClr val="tx1"/>
              </a:solidFill>
              <a:ea typeface="ＭＳ Ｐゴシック" charset="0"/>
              <a:cs typeface="Arial" charset="0"/>
            </a:endParaRPr>
          </a:p>
          <a:p>
            <a:pPr marL="533400" indent="-533400">
              <a:spcBef>
                <a:spcPts val="0"/>
              </a:spcBef>
              <a:spcAft>
                <a:spcPts val="1500"/>
              </a:spcAft>
              <a:buFont typeface="Arial" charset="0"/>
              <a:buAutoNum type="arabicPeriod"/>
              <a:defRPr/>
            </a:pPr>
            <a:r>
              <a:rPr lang="en-US" b="0" dirty="0">
                <a:solidFill>
                  <a:schemeClr val="tx1"/>
                </a:solidFill>
                <a:ea typeface="ＭＳ Ｐゴシック" charset="0"/>
                <a:cs typeface="Arial" charset="0"/>
              </a:rPr>
              <a:t>Some of the statistics tables have gaps in them and one of the bar charts is blank. You will need to complete these cards.</a:t>
            </a:r>
          </a:p>
          <a:p>
            <a:pPr>
              <a:buFont typeface="Arial" charset="0"/>
              <a:buNone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7153275" y="6259513"/>
            <a:ext cx="1533525" cy="215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800">
                <a:solidFill>
                  <a:srgbClr val="898989"/>
                </a:solidFill>
              </a:rPr>
              <a:t>P-</a:t>
            </a:r>
            <a:fld id="{F480A890-EFAC-4B90-BAF2-73F86431BAFC}" type="slidenum">
              <a:rPr lang="en-US" altLang="en-US" sz="800">
                <a:solidFill>
                  <a:srgbClr val="898989"/>
                </a:solidFill>
              </a:rPr>
              <a:pPr eaLnBrk="1" hangingPunct="1"/>
              <a:t>3</a:t>
            </a:fld>
            <a:endParaRPr lang="en-US" altLang="en-US" sz="8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en-US" smtClean="0"/>
              <a:t>P-</a:t>
            </a:r>
            <a:fld id="{D178A676-082A-480D-9D51-A66E2983D229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4" name="image5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5436" y="1498918"/>
            <a:ext cx="6176963" cy="3244532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40518" y="311805"/>
            <a:ext cx="8686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2800" dirty="0" smtClean="0"/>
              <a:t>Your final poster might look something like this:.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80190480"/>
      </p:ext>
    </p:extLst>
  </p:cSld>
  <p:clrMapOvr>
    <a:masterClrMapping/>
  </p:clrMapOvr>
</p:sld>
</file>

<file path=ppt/theme/theme1.xml><?xml version="1.0" encoding="utf-8"?>
<a:theme xmlns:a="http://schemas.openxmlformats.org/drawingml/2006/main" name="MAP slides">
  <a:themeElements>
    <a:clrScheme name="Custom 1">
      <a:dk1>
        <a:sysClr val="windowText" lastClr="000000"/>
      </a:dk1>
      <a:lt1>
        <a:sysClr val="window" lastClr="FFFFFF"/>
      </a:lt1>
      <a:dk2>
        <a:srgbClr val="710E0E"/>
      </a:dk2>
      <a:lt2>
        <a:srgbClr val="FFFCF2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MAP slides.pot</Template>
  <TotalTime>672</TotalTime>
  <Words>153</Words>
  <Application>Microsoft Office PowerPoint</Application>
  <PresentationFormat>On-screen Show 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ＭＳ Ｐゴシック</vt:lpstr>
      <vt:lpstr>Rockwell</vt:lpstr>
      <vt:lpstr>Times New Roman</vt:lpstr>
      <vt:lpstr>Calibri</vt:lpstr>
      <vt:lpstr>MAP slides</vt:lpstr>
      <vt:lpstr>Computer Games: Ratings</vt:lpstr>
      <vt:lpstr>Computer Games: Ratings</vt:lpstr>
      <vt:lpstr>Bar Chart from a Frequency Table</vt:lpstr>
      <vt:lpstr>Matching Cards</vt:lpstr>
      <vt:lpstr>PowerPoint Presentation</vt:lpstr>
    </vt:vector>
  </TitlesOfParts>
  <Company>University of Nottingham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Linear Equations in Two Variables</dc:title>
  <dc:creator>Daniel</dc:creator>
  <cp:lastModifiedBy>Warden, M</cp:lastModifiedBy>
  <cp:revision>52</cp:revision>
  <cp:lastPrinted>2014-08-20T13:27:56Z</cp:lastPrinted>
  <dcterms:created xsi:type="dcterms:W3CDTF">2012-06-21T08:49:30Z</dcterms:created>
  <dcterms:modified xsi:type="dcterms:W3CDTF">2017-06-14T09:20:32Z</dcterms:modified>
</cp:coreProperties>
</file>