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heme/themeOverride1.xml" ContentType="application/vnd.openxmlformats-officedocument.themeOverrid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66" r:id="rId3"/>
    <p:sldId id="267" r:id="rId4"/>
    <p:sldId id="268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139" autoAdjust="0"/>
  </p:normalViewPr>
  <p:slideViewPr>
    <p:cSldViewPr>
      <p:cViewPr varScale="1">
        <p:scale>
          <a:sx n="77" d="100"/>
          <a:sy n="77" d="100"/>
        </p:scale>
        <p:origin x="-50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59403-2AC4-4440-A57F-1AAF5847DA89}" type="datetimeFigureOut">
              <a:rPr lang="en-GB" smtClean="0"/>
              <a:t>11/09/2017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63807-BA29-41AD-8123-25389EBB11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4545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Use this slide if </a:t>
            </a:r>
            <a:r>
              <a:rPr lang="en-GB" dirty="0" smtClean="0"/>
              <a:t>your</a:t>
            </a:r>
            <a:r>
              <a:rPr lang="en-GB" baseline="0" dirty="0" smtClean="0"/>
              <a:t> students don’t come up with any good answers!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26883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95766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Pupils may all have different answers here. Use this as a discussion point. Why are</a:t>
            </a:r>
            <a:r>
              <a:rPr lang="en-GB" baseline="0" dirty="0" smtClean="0"/>
              <a:t> they able to have different expressions for the area from the same perimeter expression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23821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Pupils may all have different answers here. Use this as a discussion point. Why are</a:t>
            </a:r>
            <a:r>
              <a:rPr lang="en-GB" baseline="0" dirty="0" smtClean="0"/>
              <a:t> they able to have different expressions for the area from the same </a:t>
            </a:r>
            <a:r>
              <a:rPr lang="en-GB" baseline="0" smtClean="0"/>
              <a:t>perimeter expression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83500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1940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7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612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274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25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21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089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949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3344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3325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56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fld id="{07CFB874-0697-4B5B-81B9-7325BB74ABC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2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1.xml"/><Relationship Id="rId4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4600" y="304800"/>
            <a:ext cx="4267200" cy="612775"/>
          </a:xfrm>
        </p:spPr>
        <p:txBody>
          <a:bodyPr/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Factorise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295400"/>
            <a:ext cx="2362200" cy="762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b</a:t>
            </a:r>
            <a:r>
              <a:rPr lang="en-GB" baseline="30000" dirty="0" smtClean="0">
                <a:latin typeface="Trebuchet MS" panose="020B0603020202020204" pitchFamily="34" charset="0"/>
              </a:rPr>
              <a:t>2</a:t>
            </a:r>
            <a:r>
              <a:rPr lang="en-GB" dirty="0" smtClean="0">
                <a:latin typeface="Trebuchet MS" panose="020B0603020202020204" pitchFamily="34" charset="0"/>
              </a:rPr>
              <a:t> + 9b + 8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 bwMode="auto">
          <a:xfrm>
            <a:off x="5715000" y="1288473"/>
            <a:ext cx="2362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GB" kern="0" dirty="0" smtClean="0">
                <a:latin typeface="Trebuchet MS" panose="020B0603020202020204" pitchFamily="34" charset="0"/>
              </a:rPr>
              <a:t>b</a:t>
            </a:r>
            <a:r>
              <a:rPr lang="en-GB" kern="0" baseline="30000" dirty="0" smtClean="0">
                <a:latin typeface="Trebuchet MS" panose="020B0603020202020204" pitchFamily="34" charset="0"/>
              </a:rPr>
              <a:t>2</a:t>
            </a:r>
            <a:r>
              <a:rPr lang="en-GB" kern="0" dirty="0" smtClean="0">
                <a:latin typeface="Trebuchet MS" panose="020B0603020202020204" pitchFamily="34" charset="0"/>
              </a:rPr>
              <a:t> - 9b + 8</a:t>
            </a:r>
            <a:endParaRPr lang="en-GB" kern="0" dirty="0">
              <a:latin typeface="Trebuchet MS" panose="020B0603020202020204" pitchFamily="34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 bwMode="auto">
          <a:xfrm>
            <a:off x="419100" y="2209800"/>
            <a:ext cx="2895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GB" kern="0" dirty="0" smtClean="0">
                <a:solidFill>
                  <a:srgbClr val="92D050"/>
                </a:solidFill>
                <a:latin typeface="Trebuchet MS" panose="020B0603020202020204" pitchFamily="34" charset="0"/>
              </a:rPr>
              <a:t>(b + 8)(b + 1)</a:t>
            </a:r>
            <a:endParaRPr lang="en-GB" kern="0" dirty="0">
              <a:solidFill>
                <a:srgbClr val="92D050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 bwMode="auto">
          <a:xfrm>
            <a:off x="5486400" y="2209800"/>
            <a:ext cx="2895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GB" kern="0" dirty="0" smtClean="0">
                <a:solidFill>
                  <a:srgbClr val="92D050"/>
                </a:solidFill>
                <a:latin typeface="Trebuchet MS" panose="020B0603020202020204" pitchFamily="34" charset="0"/>
              </a:rPr>
              <a:t>(b - 8)(b - 1)</a:t>
            </a:r>
            <a:endParaRPr lang="en-GB" kern="0" dirty="0">
              <a:solidFill>
                <a:srgbClr val="92D05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927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927"/>
            <a:ext cx="8229600" cy="1143000"/>
          </a:xfrm>
        </p:spPr>
        <p:txBody>
          <a:bodyPr/>
          <a:lstStyle/>
          <a:p>
            <a:r>
              <a:rPr lang="en-GB" sz="4000" dirty="0" smtClean="0">
                <a:latin typeface="Trebuchet MS" panose="020B0603020202020204" pitchFamily="34" charset="0"/>
              </a:rPr>
              <a:t>Discuss </a:t>
            </a:r>
            <a:endParaRPr lang="en-GB" sz="4000" dirty="0">
              <a:latin typeface="Trebuchet MS" panose="020B0603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91" y="914400"/>
            <a:ext cx="2762250" cy="3200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70947" y="1117358"/>
            <a:ext cx="2895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400" dirty="0" smtClean="0">
                <a:latin typeface="Trebuchet MS" panose="020B0603020202020204" pitchFamily="34" charset="0"/>
              </a:rPr>
              <a:t>What must the numbers in the middle be in order for their </a:t>
            </a:r>
            <a:r>
              <a:rPr lang="en-GB" sz="24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product</a:t>
            </a:r>
            <a:r>
              <a:rPr lang="en-GB" sz="2400" dirty="0" smtClean="0">
                <a:latin typeface="Trebuchet MS" panose="020B0603020202020204" pitchFamily="34" charset="0"/>
              </a:rPr>
              <a:t> to be </a:t>
            </a:r>
            <a:r>
              <a:rPr lang="en-GB" sz="24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negative</a:t>
            </a:r>
            <a:r>
              <a:rPr lang="en-GB" sz="2400" dirty="0" smtClean="0">
                <a:latin typeface="Trebuchet MS" panose="020B0603020202020204" pitchFamily="34" charset="0"/>
              </a:rPr>
              <a:t>?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4691" y="4912302"/>
            <a:ext cx="876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What must the numbers in the middle be in order for their </a:t>
            </a:r>
            <a:r>
              <a:rPr lang="en-GB" sz="24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sum</a:t>
            </a:r>
            <a:r>
              <a:rPr lang="en-GB" sz="2400" dirty="0" smtClean="0">
                <a:latin typeface="Trebuchet MS" panose="020B0603020202020204" pitchFamily="34" charset="0"/>
              </a:rPr>
              <a:t> to be positive?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9825" y="1005753"/>
            <a:ext cx="2771775" cy="313372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4691" y="6091535"/>
            <a:ext cx="876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The bigger number must be positive</a:t>
            </a:r>
            <a:endParaRPr lang="en-GB" sz="24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977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927"/>
            <a:ext cx="8229600" cy="1143000"/>
          </a:xfrm>
        </p:spPr>
        <p:txBody>
          <a:bodyPr/>
          <a:lstStyle/>
          <a:p>
            <a:r>
              <a:rPr lang="en-GB" sz="4000" dirty="0" smtClean="0">
                <a:latin typeface="Trebuchet MS" panose="020B0603020202020204" pitchFamily="34" charset="0"/>
              </a:rPr>
              <a:t>Discuss </a:t>
            </a:r>
            <a:endParaRPr lang="en-GB" sz="4000" dirty="0">
              <a:latin typeface="Trebuchet MS" panose="020B0603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91" y="914400"/>
            <a:ext cx="2762250" cy="3200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70947" y="1117358"/>
            <a:ext cx="2895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400" dirty="0" smtClean="0">
                <a:latin typeface="Trebuchet MS" panose="020B0603020202020204" pitchFamily="34" charset="0"/>
              </a:rPr>
              <a:t>What must the numbers in the middle be in order for their </a:t>
            </a:r>
            <a:r>
              <a:rPr lang="en-GB" sz="24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product</a:t>
            </a:r>
            <a:r>
              <a:rPr lang="en-GB" sz="2400" dirty="0" smtClean="0">
                <a:latin typeface="Trebuchet MS" panose="020B0603020202020204" pitchFamily="34" charset="0"/>
              </a:rPr>
              <a:t> to be </a:t>
            </a:r>
            <a:r>
              <a:rPr lang="en-GB" sz="24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negative</a:t>
            </a:r>
            <a:r>
              <a:rPr lang="en-GB" sz="2400" dirty="0" smtClean="0">
                <a:latin typeface="Trebuchet MS" panose="020B0603020202020204" pitchFamily="34" charset="0"/>
              </a:rPr>
              <a:t>?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4691" y="4912302"/>
            <a:ext cx="876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What must the numbers in the middle be in order for their </a:t>
            </a:r>
            <a:r>
              <a:rPr lang="en-GB" sz="24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sum</a:t>
            </a:r>
            <a:r>
              <a:rPr lang="en-GB" sz="2400" dirty="0" smtClean="0">
                <a:latin typeface="Trebuchet MS" panose="020B0603020202020204" pitchFamily="34" charset="0"/>
              </a:rPr>
              <a:t> to be negative?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9825" y="1005753"/>
            <a:ext cx="2771775" cy="313372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4691" y="6091535"/>
            <a:ext cx="876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The bigger number must be negative</a:t>
            </a:r>
            <a:endParaRPr lang="en-GB" sz="24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742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839200" cy="1143000"/>
          </a:xfrm>
        </p:spPr>
        <p:txBody>
          <a:bodyPr/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Your turn: </a:t>
            </a:r>
            <a:br>
              <a:rPr lang="en-GB" sz="3200" dirty="0" smtClean="0">
                <a:latin typeface="Trebuchet MS" panose="020B0603020202020204" pitchFamily="34" charset="0"/>
              </a:rPr>
            </a:br>
            <a:r>
              <a:rPr lang="en-GB" sz="3200" dirty="0" smtClean="0">
                <a:latin typeface="Trebuchet MS" panose="020B0603020202020204" pitchFamily="34" charset="0"/>
              </a:rPr>
              <a:t>Fill in the missing boxes with the correct signs 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76400"/>
                <a:ext cx="8229600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dirty="0" smtClean="0">
                    <a:latin typeface="Trebuchet MS" panose="020B0603020202020204" pitchFamily="34" charset="0"/>
                  </a:rPr>
                  <a:t>x</a:t>
                </a:r>
                <a:r>
                  <a:rPr lang="en-GB" baseline="30000" dirty="0" smtClean="0">
                    <a:latin typeface="Trebuchet MS" panose="020B0603020202020204" pitchFamily="34" charset="0"/>
                  </a:rPr>
                  <a:t>2</a:t>
                </a:r>
                <a:r>
                  <a:rPr lang="en-GB" dirty="0" smtClean="0">
                    <a:latin typeface="Trebuchet MS" panose="020B0603020202020204" pitchFamily="34" charset="0"/>
                  </a:rPr>
                  <a:t> – 4x – 12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</m:oMath>
                </a14:m>
                <a:r>
                  <a:rPr lang="en-GB" dirty="0" smtClean="0">
                    <a:latin typeface="Trebuchet MS" panose="020B0603020202020204" pitchFamily="34" charset="0"/>
                  </a:rPr>
                  <a:t> (x       6)(x       2)</a:t>
                </a:r>
              </a:p>
              <a:p>
                <a:pPr marL="0" indent="0" algn="ctr">
                  <a:buNone/>
                </a:pPr>
                <a:endParaRPr lang="en-GB" dirty="0" smtClean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r>
                  <a:rPr lang="en-GB" dirty="0" smtClean="0">
                    <a:latin typeface="Trebuchet MS" panose="020B0603020202020204" pitchFamily="34" charset="0"/>
                  </a:rPr>
                  <a:t>b</a:t>
                </a:r>
                <a:r>
                  <a:rPr lang="en-GB" baseline="30000" dirty="0" smtClean="0">
                    <a:latin typeface="Trebuchet MS" panose="020B0603020202020204" pitchFamily="34" charset="0"/>
                  </a:rPr>
                  <a:t>2</a:t>
                </a:r>
                <a:r>
                  <a:rPr lang="en-GB" dirty="0" smtClean="0">
                    <a:latin typeface="Trebuchet MS" panose="020B0603020202020204" pitchFamily="34" charset="0"/>
                  </a:rPr>
                  <a:t> + 5b </a:t>
                </a:r>
                <a:r>
                  <a:rPr lang="en-GB" dirty="0">
                    <a:latin typeface="Trebuchet MS" panose="020B0603020202020204" pitchFamily="34" charset="0"/>
                  </a:rPr>
                  <a:t>– </a:t>
                </a:r>
                <a:r>
                  <a:rPr lang="en-GB" dirty="0" smtClean="0">
                    <a:latin typeface="Trebuchet MS" panose="020B0603020202020204" pitchFamily="34" charset="0"/>
                  </a:rPr>
                  <a:t>24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</m:oMath>
                </a14:m>
                <a:r>
                  <a:rPr lang="en-GB" dirty="0">
                    <a:latin typeface="Trebuchet MS" panose="020B0603020202020204" pitchFamily="34" charset="0"/>
                  </a:rPr>
                  <a:t> </a:t>
                </a:r>
                <a:r>
                  <a:rPr lang="en-GB" dirty="0" smtClean="0">
                    <a:latin typeface="Trebuchet MS" panose="020B0603020202020204" pitchFamily="34" charset="0"/>
                  </a:rPr>
                  <a:t>(b       8)(b       3)</a:t>
                </a:r>
                <a:endParaRPr lang="en-GB" dirty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endParaRPr lang="en-GB" dirty="0" smtClean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r>
                  <a:rPr lang="en-GB" dirty="0">
                    <a:latin typeface="Trebuchet MS" panose="020B0603020202020204" pitchFamily="34" charset="0"/>
                  </a:rPr>
                  <a:t>p</a:t>
                </a:r>
                <a:r>
                  <a:rPr lang="en-GB" baseline="30000" dirty="0" smtClean="0">
                    <a:latin typeface="Trebuchet MS" panose="020B0603020202020204" pitchFamily="34" charset="0"/>
                  </a:rPr>
                  <a:t>2</a:t>
                </a:r>
                <a:r>
                  <a:rPr lang="en-GB" dirty="0" smtClean="0">
                    <a:latin typeface="Trebuchet MS" panose="020B0603020202020204" pitchFamily="34" charset="0"/>
                  </a:rPr>
                  <a:t> - 11p + 18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</m:oMath>
                </a14:m>
                <a:r>
                  <a:rPr lang="en-GB" dirty="0">
                    <a:latin typeface="Trebuchet MS" panose="020B0603020202020204" pitchFamily="34" charset="0"/>
                  </a:rPr>
                  <a:t> </a:t>
                </a:r>
                <a:r>
                  <a:rPr lang="en-GB" dirty="0" smtClean="0">
                    <a:latin typeface="Trebuchet MS" panose="020B0603020202020204" pitchFamily="34" charset="0"/>
                  </a:rPr>
                  <a:t>(p       9)(p       2)</a:t>
                </a:r>
              </a:p>
              <a:p>
                <a:pPr marL="0" indent="0" algn="ctr">
                  <a:buNone/>
                </a:pPr>
                <a:endParaRPr lang="en-GB" dirty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r>
                  <a:rPr lang="en-GB" dirty="0" smtClean="0">
                    <a:latin typeface="Trebuchet MS" panose="020B0603020202020204" pitchFamily="34" charset="0"/>
                  </a:rPr>
                  <a:t>e</a:t>
                </a:r>
                <a:r>
                  <a:rPr lang="en-GB" baseline="30000" dirty="0" smtClean="0">
                    <a:latin typeface="Trebuchet MS" panose="020B0603020202020204" pitchFamily="34" charset="0"/>
                  </a:rPr>
                  <a:t>2</a:t>
                </a:r>
                <a:r>
                  <a:rPr lang="en-GB" dirty="0" smtClean="0">
                    <a:latin typeface="Trebuchet MS" panose="020B0603020202020204" pitchFamily="34" charset="0"/>
                  </a:rPr>
                  <a:t> - 7e - 30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</m:oMath>
                </a14:m>
                <a:r>
                  <a:rPr lang="en-GB" dirty="0">
                    <a:latin typeface="Trebuchet MS" panose="020B0603020202020204" pitchFamily="34" charset="0"/>
                  </a:rPr>
                  <a:t> </a:t>
                </a:r>
                <a:r>
                  <a:rPr lang="en-GB" dirty="0" smtClean="0">
                    <a:latin typeface="Trebuchet MS" panose="020B0603020202020204" pitchFamily="34" charset="0"/>
                  </a:rPr>
                  <a:t>(e       10)(e       3)</a:t>
                </a:r>
              </a:p>
              <a:p>
                <a:pPr marL="0" indent="0" algn="ctr">
                  <a:buNone/>
                </a:pPr>
                <a:endParaRPr lang="en-GB" dirty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endParaRPr lang="en-GB" b="1" dirty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endParaRPr lang="en-GB" dirty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76400"/>
                <a:ext cx="8229600" cy="4525963"/>
              </a:xfrm>
              <a:blipFill>
                <a:blip r:embed="rId2"/>
                <a:stretch>
                  <a:fillRect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 bwMode="auto">
          <a:xfrm>
            <a:off x="4800600" y="1676400"/>
            <a:ext cx="609600" cy="6096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6324600" y="1676400"/>
            <a:ext cx="609600" cy="6096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800600" y="2819400"/>
            <a:ext cx="609600" cy="6096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400800" y="2819400"/>
            <a:ext cx="609600" cy="6096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876800" y="3962400"/>
            <a:ext cx="609600" cy="6096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6477000" y="3962400"/>
            <a:ext cx="609600" cy="6096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4648200" y="5181600"/>
            <a:ext cx="609600" cy="6096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6477000" y="5181600"/>
            <a:ext cx="609600" cy="6096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339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04800"/>
            <a:ext cx="88392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The area of a rectangle can be given by the expression x</a:t>
            </a:r>
            <a:r>
              <a:rPr lang="en-GB" baseline="30000" dirty="0" smtClean="0">
                <a:latin typeface="Trebuchet MS" panose="020B0603020202020204" pitchFamily="34" charset="0"/>
              </a:rPr>
              <a:t>2</a:t>
            </a:r>
            <a:r>
              <a:rPr lang="en-GB" dirty="0" smtClean="0">
                <a:latin typeface="Trebuchet MS" panose="020B0603020202020204" pitchFamily="34" charset="0"/>
              </a:rPr>
              <a:t> – 10x + 16 </a:t>
            </a:r>
            <a:r>
              <a:rPr lang="en-GB" dirty="0">
                <a:latin typeface="Trebuchet MS" panose="020B0603020202020204" pitchFamily="34" charset="0"/>
              </a:rPr>
              <a:t>cm</a:t>
            </a:r>
            <a:r>
              <a:rPr lang="en-GB" baseline="30000" dirty="0">
                <a:latin typeface="Trebuchet MS" panose="020B0603020202020204" pitchFamily="34" charset="0"/>
              </a:rPr>
              <a:t>2</a:t>
            </a:r>
            <a:endParaRPr lang="en-GB" dirty="0" smtClean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endParaRPr lang="en-GB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Draw a diagram to represent the information you have been given. </a:t>
            </a:r>
          </a:p>
          <a:p>
            <a:pPr marL="0" indent="0" algn="ctr">
              <a:buNone/>
            </a:pPr>
            <a:endParaRPr lang="en-GB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Can you add any further information to your diagram?</a:t>
            </a:r>
          </a:p>
          <a:p>
            <a:pPr marL="0" indent="0" algn="ctr">
              <a:buNone/>
            </a:pPr>
            <a:endParaRPr lang="en-GB" dirty="0" smtClean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Is there any other information you can deduce?</a:t>
            </a:r>
            <a:endParaRPr lang="en-GB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44078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1676400" y="228600"/>
            <a:ext cx="5800299" cy="2454322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0" y="1194151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Trebuchet MS" panose="020B0603020202020204" pitchFamily="34" charset="0"/>
              </a:rPr>
              <a:t>A = x</a:t>
            </a:r>
            <a:r>
              <a:rPr lang="en-GB" sz="2800" baseline="30000" dirty="0" smtClean="0">
                <a:latin typeface="Trebuchet MS" panose="020B0603020202020204" pitchFamily="34" charset="0"/>
              </a:rPr>
              <a:t>2</a:t>
            </a:r>
            <a:r>
              <a:rPr lang="en-GB" sz="2800" dirty="0" smtClean="0">
                <a:latin typeface="Trebuchet MS" panose="020B0603020202020204" pitchFamily="34" charset="0"/>
              </a:rPr>
              <a:t> – 10x + </a:t>
            </a:r>
            <a:r>
              <a:rPr lang="en-GB" sz="2800" dirty="0">
                <a:latin typeface="Trebuchet MS" panose="020B0603020202020204" pitchFamily="34" charset="0"/>
              </a:rPr>
              <a:t>16 cm</a:t>
            </a:r>
            <a:r>
              <a:rPr lang="en-GB" sz="2800" baseline="30000" dirty="0">
                <a:latin typeface="Trebuchet MS" panose="020B0603020202020204" pitchFamily="34" charset="0"/>
              </a:rPr>
              <a:t>2</a:t>
            </a:r>
            <a:endParaRPr lang="en-GB" sz="2800" dirty="0">
              <a:latin typeface="Trebuchet MS" panose="020B0603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2971800"/>
            <a:ext cx="9144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How do we calculate the area of a rectangle?</a:t>
            </a:r>
          </a:p>
          <a:p>
            <a:pPr algn="ctr"/>
            <a:endParaRPr lang="en-GB" sz="2400" dirty="0">
              <a:latin typeface="Trebuchet MS" panose="020B0603020202020204" pitchFamily="34" charset="0"/>
            </a:endParaRPr>
          </a:p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What type of expression have we been given?</a:t>
            </a:r>
          </a:p>
          <a:p>
            <a:pPr algn="ctr"/>
            <a:endParaRPr lang="en-GB" sz="2400" dirty="0">
              <a:latin typeface="Trebuchet MS" panose="020B0603020202020204" pitchFamily="34" charset="0"/>
            </a:endParaRPr>
          </a:p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How could we re-write the expression we have been given for the area as 2 things that are multiplying each other?</a:t>
            </a:r>
          </a:p>
          <a:p>
            <a:pPr algn="ctr"/>
            <a:endParaRPr lang="en-GB" sz="2400" dirty="0" smtClean="0">
              <a:latin typeface="Trebuchet MS" panose="020B0603020202020204" pitchFamily="34" charset="0"/>
            </a:endParaRPr>
          </a:p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We can write a quadratic </a:t>
            </a:r>
            <a:r>
              <a:rPr lang="en-GB" sz="24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identity</a:t>
            </a:r>
            <a:r>
              <a:rPr lang="en-GB" sz="2400" dirty="0" smtClean="0">
                <a:latin typeface="Trebuchet MS" panose="020B0603020202020204" pitchFamily="34" charset="0"/>
              </a:rPr>
              <a:t> by </a:t>
            </a:r>
            <a:r>
              <a:rPr lang="en-GB" sz="24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factorising</a:t>
            </a:r>
          </a:p>
          <a:p>
            <a:pPr algn="ctr"/>
            <a:endParaRPr lang="en-GB" sz="2400" dirty="0">
              <a:latin typeface="Trebuchet MS" panose="020B0603020202020204" pitchFamily="34" charset="0"/>
            </a:endParaRPr>
          </a:p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How does this help?</a:t>
            </a:r>
            <a:endParaRPr lang="en-GB" sz="2400" dirty="0">
              <a:latin typeface="Trebuchet MS" panose="020B0603020202020204" pitchFamily="34" charset="0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4270675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1676400" y="1127078"/>
            <a:ext cx="5800299" cy="2454322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0" y="2092629"/>
            <a:ext cx="373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Trebuchet MS" panose="020B0603020202020204" pitchFamily="34" charset="0"/>
              </a:rPr>
              <a:t>A = x</a:t>
            </a:r>
            <a:r>
              <a:rPr lang="en-GB" sz="2800" baseline="30000" dirty="0" smtClean="0">
                <a:latin typeface="Trebuchet MS" panose="020B0603020202020204" pitchFamily="34" charset="0"/>
              </a:rPr>
              <a:t>2</a:t>
            </a:r>
            <a:r>
              <a:rPr lang="en-GB" sz="2800" dirty="0" smtClean="0">
                <a:latin typeface="Trebuchet MS" panose="020B0603020202020204" pitchFamily="34" charset="0"/>
              </a:rPr>
              <a:t> – 10x + </a:t>
            </a:r>
            <a:r>
              <a:rPr lang="en-GB" sz="2800" dirty="0">
                <a:latin typeface="Trebuchet MS" panose="020B0603020202020204" pitchFamily="34" charset="0"/>
              </a:rPr>
              <a:t>16 cm</a:t>
            </a:r>
            <a:r>
              <a:rPr lang="en-GB" sz="2800" baseline="30000" dirty="0">
                <a:latin typeface="Trebuchet MS" panose="020B0603020202020204" pitchFamily="34" charset="0"/>
              </a:rPr>
              <a:t>2</a:t>
            </a:r>
            <a:endParaRPr lang="en-GB" sz="2800" dirty="0">
              <a:latin typeface="Trebuchet MS" panose="020B0603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71800" y="666690"/>
            <a:ext cx="289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latin typeface="Trebuchet MS" panose="020B0603020202020204" pitchFamily="34" charset="0"/>
              </a:rPr>
              <a:t>(x – 8)</a:t>
            </a:r>
            <a:endParaRPr lang="en-GB" sz="2000" dirty="0">
              <a:latin typeface="Trebuchet MS" panose="020B0603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77000" y="2133600"/>
            <a:ext cx="289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latin typeface="Trebuchet MS" panose="020B0603020202020204" pitchFamily="34" charset="0"/>
              </a:rPr>
              <a:t>(x – 2)</a:t>
            </a:r>
            <a:endParaRPr lang="en-GB" sz="2000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438400" y="4285341"/>
                <a:ext cx="53340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 smtClean="0">
                    <a:latin typeface="Trebuchet MS" panose="020B0603020202020204" pitchFamily="34" charset="0"/>
                  </a:rPr>
                  <a:t>x</a:t>
                </a:r>
                <a:r>
                  <a:rPr lang="en-GB" sz="2800" baseline="30000" dirty="0" smtClean="0">
                    <a:latin typeface="Trebuchet MS" panose="020B0603020202020204" pitchFamily="34" charset="0"/>
                  </a:rPr>
                  <a:t>2</a:t>
                </a:r>
                <a:r>
                  <a:rPr lang="en-GB" sz="2800" dirty="0" smtClean="0">
                    <a:latin typeface="Trebuchet MS" panose="020B0603020202020204" pitchFamily="34" charset="0"/>
                  </a:rPr>
                  <a:t> – 10x + 16 </a:t>
                </a:r>
                <a14:m>
                  <m:oMath xmlns:m="http://schemas.openxmlformats.org/officeDocument/2006/math">
                    <m:r>
                      <a:rPr lang="en-GB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</m:oMath>
                </a14:m>
                <a:r>
                  <a:rPr lang="en-GB" sz="2800" dirty="0" smtClean="0">
                    <a:latin typeface="Trebuchet MS" panose="020B0603020202020204" pitchFamily="34" charset="0"/>
                  </a:rPr>
                  <a:t> (x – 8)(x – 2)</a:t>
                </a:r>
                <a:endParaRPr lang="en-GB" sz="28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400" y="4285341"/>
                <a:ext cx="5334000" cy="523220"/>
              </a:xfrm>
              <a:prstGeom prst="rect">
                <a:avLst/>
              </a:prstGeom>
              <a:blipFill>
                <a:blip r:embed="rId4"/>
                <a:stretch>
                  <a:fillRect l="-2286" t="-11628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195049" y="5050837"/>
            <a:ext cx="8763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What does this tell us?</a:t>
            </a:r>
          </a:p>
          <a:p>
            <a:pPr algn="ctr"/>
            <a:endParaRPr lang="en-GB" sz="2400" dirty="0">
              <a:latin typeface="Trebuchet MS" panose="020B0603020202020204" pitchFamily="34" charset="0"/>
            </a:endParaRPr>
          </a:p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What else could we now calculate</a:t>
            </a:r>
            <a:r>
              <a:rPr lang="en-GB" sz="2400" dirty="0" smtClean="0">
                <a:latin typeface="Trebuchet MS" panose="020B0603020202020204" pitchFamily="34" charset="0"/>
              </a:rPr>
              <a:t>?</a:t>
            </a:r>
          </a:p>
          <a:p>
            <a:pPr algn="ctr"/>
            <a:r>
              <a:rPr lang="en-GB" sz="24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Perimeter</a:t>
            </a:r>
            <a:endParaRPr lang="en-GB" sz="2400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1591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In pairs …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371600"/>
            <a:ext cx="9144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GB" sz="2800" dirty="0">
                <a:latin typeface="Trebuchet MS" panose="020B0603020202020204" pitchFamily="34" charset="0"/>
              </a:rPr>
              <a:t>The area of a rectangle can be given by the expression </a:t>
            </a:r>
            <a:r>
              <a:rPr lang="en-GB" sz="2800" dirty="0" smtClean="0">
                <a:latin typeface="Trebuchet MS" panose="020B0603020202020204" pitchFamily="34" charset="0"/>
              </a:rPr>
              <a:t>a</a:t>
            </a:r>
            <a:r>
              <a:rPr lang="en-GB" sz="2800" baseline="30000" dirty="0" smtClean="0">
                <a:latin typeface="Trebuchet MS" panose="020B0603020202020204" pitchFamily="34" charset="0"/>
              </a:rPr>
              <a:t>2</a:t>
            </a:r>
            <a:r>
              <a:rPr lang="en-GB" sz="2800" dirty="0" smtClean="0">
                <a:latin typeface="Trebuchet MS" panose="020B0603020202020204" pitchFamily="34" charset="0"/>
              </a:rPr>
              <a:t> </a:t>
            </a:r>
            <a:r>
              <a:rPr lang="en-GB" sz="2800" dirty="0">
                <a:latin typeface="Trebuchet MS" panose="020B0603020202020204" pitchFamily="34" charset="0"/>
              </a:rPr>
              <a:t>– </a:t>
            </a:r>
            <a:r>
              <a:rPr lang="en-GB" sz="2800" dirty="0" smtClean="0">
                <a:latin typeface="Trebuchet MS" panose="020B0603020202020204" pitchFamily="34" charset="0"/>
              </a:rPr>
              <a:t>2a – 8 cm</a:t>
            </a:r>
            <a:r>
              <a:rPr lang="en-GB" sz="2800" baseline="30000" dirty="0">
                <a:latin typeface="Trebuchet MS" panose="020B0603020202020204" pitchFamily="34" charset="0"/>
              </a:rPr>
              <a:t>2</a:t>
            </a:r>
            <a:r>
              <a:rPr lang="en-GB" sz="2800" dirty="0" smtClean="0">
                <a:latin typeface="Trebuchet MS" panose="020B0603020202020204" pitchFamily="34" charset="0"/>
              </a:rPr>
              <a:t>. </a:t>
            </a:r>
          </a:p>
          <a:p>
            <a:pPr marL="0" indent="0" algn="ctr">
              <a:buNone/>
            </a:pPr>
            <a:endParaRPr lang="en-GB" sz="2800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en-GB" sz="2800" dirty="0" smtClean="0">
                <a:latin typeface="Trebuchet MS" panose="020B0603020202020204" pitchFamily="34" charset="0"/>
              </a:rPr>
              <a:t>By representing the information in a diagram, find an expression for the perimeter of the rectangle.  </a:t>
            </a:r>
            <a:endParaRPr lang="en-GB" sz="28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9990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In pairs …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371600"/>
            <a:ext cx="9144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GB" sz="2800" dirty="0">
                <a:latin typeface="Trebuchet MS" panose="020B0603020202020204" pitchFamily="34" charset="0"/>
              </a:rPr>
              <a:t>The area of a </a:t>
            </a:r>
            <a:r>
              <a:rPr lang="en-GB" sz="2800" dirty="0" smtClean="0">
                <a:latin typeface="Trebuchet MS" panose="020B0603020202020204" pitchFamily="34" charset="0"/>
              </a:rPr>
              <a:t>square </a:t>
            </a:r>
            <a:r>
              <a:rPr lang="en-GB" sz="2800" dirty="0">
                <a:latin typeface="Trebuchet MS" panose="020B0603020202020204" pitchFamily="34" charset="0"/>
              </a:rPr>
              <a:t>can be given by the expression </a:t>
            </a:r>
            <a:endParaRPr lang="en-GB" sz="2800" dirty="0" smtClean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en-GB" sz="2800" dirty="0" smtClean="0">
                <a:latin typeface="Trebuchet MS" panose="020B0603020202020204" pitchFamily="34" charset="0"/>
              </a:rPr>
              <a:t>b</a:t>
            </a:r>
            <a:r>
              <a:rPr lang="en-GB" sz="2800" baseline="30000" dirty="0" smtClean="0">
                <a:latin typeface="Trebuchet MS" panose="020B0603020202020204" pitchFamily="34" charset="0"/>
              </a:rPr>
              <a:t>2</a:t>
            </a:r>
            <a:r>
              <a:rPr lang="en-GB" sz="2800" dirty="0" smtClean="0">
                <a:latin typeface="Trebuchet MS" panose="020B0603020202020204" pitchFamily="34" charset="0"/>
              </a:rPr>
              <a:t> - 8b + </a:t>
            </a:r>
            <a:r>
              <a:rPr lang="en-GB" sz="2800" dirty="0">
                <a:latin typeface="Trebuchet MS" panose="020B0603020202020204" pitchFamily="34" charset="0"/>
              </a:rPr>
              <a:t>16 cm</a:t>
            </a:r>
            <a:r>
              <a:rPr lang="en-GB" sz="2800" baseline="30000" dirty="0">
                <a:latin typeface="Trebuchet MS" panose="020B0603020202020204" pitchFamily="34" charset="0"/>
              </a:rPr>
              <a:t>2</a:t>
            </a:r>
            <a:r>
              <a:rPr lang="en-GB" sz="2800" dirty="0" smtClean="0">
                <a:latin typeface="Trebuchet MS" panose="020B0603020202020204" pitchFamily="34" charset="0"/>
              </a:rPr>
              <a:t>. </a:t>
            </a:r>
          </a:p>
          <a:p>
            <a:pPr marL="0" indent="0" algn="ctr">
              <a:buNone/>
            </a:pPr>
            <a:endParaRPr lang="en-GB" sz="2800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en-GB" sz="2800" dirty="0" smtClean="0">
                <a:latin typeface="Trebuchet MS" panose="020B0603020202020204" pitchFamily="34" charset="0"/>
              </a:rPr>
              <a:t>By representing the information in a diagram, find an expression for the perimeter of the rectangle.  </a:t>
            </a:r>
            <a:endParaRPr lang="en-GB" sz="28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49501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In pairs …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990600"/>
            <a:ext cx="9144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GB" sz="2400" dirty="0" smtClean="0">
                <a:latin typeface="Trebuchet MS" panose="020B0603020202020204" pitchFamily="34" charset="0"/>
              </a:rPr>
              <a:t>Below is a rectangle.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GB" sz="2400" dirty="0" smtClean="0">
                <a:latin typeface="Trebuchet MS" panose="020B0603020202020204" pitchFamily="34" charset="0"/>
              </a:rPr>
              <a:t>The length is 3x - 1 </a:t>
            </a:r>
            <a:r>
              <a:rPr lang="en-GB" sz="2400" i="1" dirty="0" smtClean="0">
                <a:latin typeface="Trebuchet MS" panose="020B0603020202020204" pitchFamily="34" charset="0"/>
              </a:rPr>
              <a:t>cm. </a:t>
            </a:r>
            <a:endParaRPr lang="en-GB" sz="2400" i="1" dirty="0">
              <a:latin typeface="Trebuchet MS" panose="020B060302020202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GB" sz="2400" dirty="0" smtClean="0">
                <a:latin typeface="Trebuchet MS" panose="020B0603020202020204" pitchFamily="34" charset="0"/>
              </a:rPr>
              <a:t>The perimeter is 10x </a:t>
            </a:r>
            <a:r>
              <a:rPr lang="en-GB" sz="2400" i="1" dirty="0" smtClean="0">
                <a:latin typeface="Trebuchet MS" panose="020B0603020202020204" pitchFamily="34" charset="0"/>
              </a:rPr>
              <a:t>cm. </a:t>
            </a:r>
            <a:endParaRPr lang="en-GB" sz="2400" i="1" dirty="0" smtClean="0">
              <a:latin typeface="Trebuchet MS" panose="020B060302020202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endParaRPr lang="en-GB" sz="2400" i="1" dirty="0" smtClean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endParaRPr lang="en-GB" sz="2400" i="1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endParaRPr lang="en-GB" sz="2400" i="1" dirty="0" smtClean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endParaRPr lang="en-GB" sz="2400" i="1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endParaRPr lang="en-GB" sz="2400" i="1" dirty="0" smtClean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endParaRPr lang="en-GB" sz="2400" i="1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endParaRPr lang="en-GB" sz="2400" i="1" dirty="0" smtClean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endParaRPr lang="en-GB" sz="2400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en-GB" sz="2400" dirty="0" smtClean="0">
                <a:latin typeface="Trebuchet MS" panose="020B0603020202020204" pitchFamily="34" charset="0"/>
              </a:rPr>
              <a:t>Find an expression for the area of the rectangle. 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1266" t="21187" r="33950" b="30604"/>
          <a:stretch/>
        </p:blipFill>
        <p:spPr>
          <a:xfrm>
            <a:off x="3276600" y="3200400"/>
            <a:ext cx="4466312" cy="23500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2662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In pairs …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371600"/>
            <a:ext cx="9144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GB" sz="2800" dirty="0" smtClean="0">
                <a:latin typeface="Trebuchet MS" panose="020B0603020202020204" pitchFamily="34" charset="0"/>
              </a:rPr>
              <a:t>The perimeter of a rectangle is 8x + 16.</a:t>
            </a:r>
            <a:endParaRPr lang="en-GB" sz="2800" i="1" dirty="0" smtClean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endParaRPr lang="en-GB" sz="2800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en-GB" sz="2800" dirty="0" smtClean="0">
                <a:latin typeface="Trebuchet MS" panose="020B0603020202020204" pitchFamily="34" charset="0"/>
              </a:rPr>
              <a:t>Find an expression for the area of the rectangle.</a:t>
            </a:r>
          </a:p>
          <a:p>
            <a:pPr marL="0" indent="0" algn="ctr">
              <a:buNone/>
            </a:pPr>
            <a:endParaRPr lang="en-GB" sz="2800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endParaRPr lang="en-GB" sz="2800" dirty="0" smtClean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endParaRPr lang="en-GB" sz="2800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endParaRPr lang="en-GB" sz="2800" dirty="0" smtClean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endParaRPr lang="en-GB" sz="2800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endParaRPr lang="en-GB" sz="2800" dirty="0" smtClean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endParaRPr lang="en-GB" sz="2800" dirty="0" smtClean="0">
              <a:latin typeface="Trebuchet MS" panose="020B0603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3733800"/>
            <a:ext cx="7162800" cy="95410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Trebuchet MS" panose="020B0603020202020204" pitchFamily="34" charset="0"/>
              </a:rPr>
              <a:t>Extension: </a:t>
            </a:r>
          </a:p>
          <a:p>
            <a:pPr algn="ctr"/>
            <a:r>
              <a:rPr lang="en-GB" sz="2800" dirty="0" smtClean="0">
                <a:latin typeface="Trebuchet MS" panose="020B0603020202020204" pitchFamily="34" charset="0"/>
              </a:rPr>
              <a:t>Can </a:t>
            </a:r>
            <a:r>
              <a:rPr lang="en-GB" sz="2800" dirty="0">
                <a:latin typeface="Trebuchet MS" panose="020B0603020202020204" pitchFamily="34" charset="0"/>
              </a:rPr>
              <a:t>you find more than </a:t>
            </a:r>
            <a:r>
              <a:rPr lang="en-GB" sz="2800" dirty="0" smtClean="0">
                <a:latin typeface="Trebuchet MS" panose="020B0603020202020204" pitchFamily="34" charset="0"/>
              </a:rPr>
              <a:t>one expression? </a:t>
            </a:r>
            <a:endParaRPr lang="en-GB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470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In pairs …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371600"/>
            <a:ext cx="9144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GB" sz="2800" dirty="0" smtClean="0">
                <a:latin typeface="Trebuchet MS" panose="020B0603020202020204" pitchFamily="34" charset="0"/>
              </a:rPr>
              <a:t>The perimeter of a rectangle is 8x + 16.</a:t>
            </a:r>
            <a:endParaRPr lang="en-GB" sz="2800" i="1" dirty="0" smtClean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endParaRPr lang="en-GB" sz="2800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en-GB" sz="2800" dirty="0" smtClean="0">
                <a:latin typeface="Trebuchet MS" panose="020B0603020202020204" pitchFamily="34" charset="0"/>
              </a:rPr>
              <a:t>Find an expression for the area of the rectangle.</a:t>
            </a:r>
          </a:p>
          <a:p>
            <a:pPr marL="0" indent="0" algn="ctr">
              <a:buNone/>
            </a:pPr>
            <a:endParaRPr lang="en-GB" sz="2800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endParaRPr lang="en-GB" sz="2800" dirty="0" smtClean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endParaRPr lang="en-GB" sz="2800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endParaRPr lang="en-GB" sz="2800" dirty="0" smtClean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endParaRPr lang="en-GB" sz="2800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endParaRPr lang="en-GB" sz="2800" dirty="0" smtClean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endParaRPr lang="en-GB" sz="2800" dirty="0" smtClean="0">
              <a:latin typeface="Trebuchet MS" panose="020B0603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3733800"/>
            <a:ext cx="8382000" cy="193899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Extension: </a:t>
            </a:r>
          </a:p>
          <a:p>
            <a:pPr algn="ctr"/>
            <a:endParaRPr lang="en-GB" sz="2400" dirty="0">
              <a:latin typeface="Trebuchet MS" panose="020B0603020202020204" pitchFamily="34" charset="0"/>
            </a:endParaRPr>
          </a:p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Can </a:t>
            </a:r>
            <a:r>
              <a:rPr lang="en-GB" sz="2400" dirty="0">
                <a:latin typeface="Trebuchet MS" panose="020B0603020202020204" pitchFamily="34" charset="0"/>
              </a:rPr>
              <a:t>you find more than </a:t>
            </a:r>
            <a:r>
              <a:rPr lang="en-GB" sz="2400" dirty="0" smtClean="0">
                <a:latin typeface="Trebuchet MS" panose="020B0603020202020204" pitchFamily="34" charset="0"/>
              </a:rPr>
              <a:t>one expression? </a:t>
            </a:r>
          </a:p>
          <a:p>
            <a:pPr algn="ctr"/>
            <a:endParaRPr lang="en-GB" sz="2400" dirty="0">
              <a:latin typeface="Trebuchet MS" panose="020B0603020202020204" pitchFamily="34" charset="0"/>
            </a:endParaRPr>
          </a:p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Why are you able to find more than one expression?</a:t>
            </a:r>
            <a:endParaRPr lang="en-GB" sz="24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669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1_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5">
    <a:dk1>
      <a:srgbClr val="000000"/>
    </a:dk1>
    <a:lt1>
      <a:srgbClr val="FFFFD9"/>
    </a:lt1>
    <a:dk2>
      <a:srgbClr val="000000"/>
    </a:dk2>
    <a:lt2>
      <a:srgbClr val="777777"/>
    </a:lt2>
    <a:accent1>
      <a:srgbClr val="FFFFF7"/>
    </a:accent1>
    <a:accent2>
      <a:srgbClr val="33CCCC"/>
    </a:accent2>
    <a:accent3>
      <a:srgbClr val="FFFFE9"/>
    </a:accent3>
    <a:accent4>
      <a:srgbClr val="000000"/>
    </a:accent4>
    <a:accent5>
      <a:srgbClr val="FFFFFA"/>
    </a:accent5>
    <a:accent6>
      <a:srgbClr val="2DB9B9"/>
    </a:accent6>
    <a:hlink>
      <a:srgbClr val="FF5050"/>
    </a:hlink>
    <a:folHlink>
      <a:srgbClr val="FF99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1291</TotalTime>
  <Words>590</Words>
  <Application>Microsoft Office PowerPoint</Application>
  <PresentationFormat>On-screen Show (4:3)</PresentationFormat>
  <Paragraphs>102</Paragraphs>
  <Slides>12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1_Default Design</vt:lpstr>
      <vt:lpstr>Factorise</vt:lpstr>
      <vt:lpstr>Discuss </vt:lpstr>
      <vt:lpstr>Discuss </vt:lpstr>
      <vt:lpstr>Your turn:  Fill in the missing boxes with the correct signs </vt:lpstr>
      <vt:lpstr>PowerPoint Presentation</vt:lpstr>
      <vt:lpstr>PowerPoint Presentation</vt:lpstr>
      <vt:lpstr>PowerPoint Presentation</vt:lpstr>
      <vt:lpstr>In pairs …</vt:lpstr>
      <vt:lpstr>In pairs …</vt:lpstr>
      <vt:lpstr>In pairs …</vt:lpstr>
      <vt:lpstr>In pairs …</vt:lpstr>
      <vt:lpstr>In pairs 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Warden, M</cp:lastModifiedBy>
  <cp:revision>137</cp:revision>
  <cp:lastPrinted>1601-01-01T00:00:00Z</cp:lastPrinted>
  <dcterms:created xsi:type="dcterms:W3CDTF">1601-01-01T00:00:00Z</dcterms:created>
  <dcterms:modified xsi:type="dcterms:W3CDTF">2017-09-11T17:43:02Z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