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98" r:id="rId2"/>
    <p:sldId id="301" r:id="rId3"/>
    <p:sldId id="309" r:id="rId4"/>
    <p:sldId id="297" r:id="rId5"/>
    <p:sldId id="294" r:id="rId6"/>
    <p:sldId id="311" r:id="rId7"/>
    <p:sldId id="312" r:id="rId8"/>
    <p:sldId id="273" r:id="rId9"/>
    <p:sldId id="274" r:id="rId10"/>
    <p:sldId id="277" r:id="rId11"/>
    <p:sldId id="313" r:id="rId12"/>
    <p:sldId id="314" r:id="rId13"/>
    <p:sldId id="315" r:id="rId14"/>
    <p:sldId id="316" r:id="rId15"/>
    <p:sldId id="317" r:id="rId16"/>
    <p:sldId id="318" r:id="rId17"/>
    <p:sldId id="319" r:id="rId18"/>
    <p:sldId id="320" r:id="rId19"/>
    <p:sldId id="321" r:id="rId20"/>
    <p:sldId id="322" r:id="rId21"/>
    <p:sldId id="326" r:id="rId22"/>
    <p:sldId id="327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4139" autoAdjust="0"/>
  </p:normalViewPr>
  <p:slideViewPr>
    <p:cSldViewPr>
      <p:cViewPr varScale="1">
        <p:scale>
          <a:sx n="65" d="100"/>
          <a:sy n="65" d="100"/>
        </p:scale>
        <p:origin x="-86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11/09/2017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Use</a:t>
            </a:r>
            <a:r>
              <a:rPr lang="en-GB" baseline="0" dirty="0" smtClean="0"/>
              <a:t> your discretion – students to attempt in a pair or work though as a class.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2937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Use</a:t>
            </a:r>
            <a:r>
              <a:rPr lang="en-GB" baseline="0" dirty="0" smtClean="0"/>
              <a:t> your discretion – students to attempt in a pair or work though as a class.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34450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1576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5346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7048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2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sz="4000" dirty="0" smtClean="0">
                <a:latin typeface="Trebuchet MS" panose="020B0603020202020204" pitchFamily="34" charset="0"/>
              </a:rPr>
              <a:t>Find 2 numbers that …</a:t>
            </a:r>
            <a:endParaRPr lang="en-GB" sz="4000" dirty="0">
              <a:latin typeface="Trebuchet MS" panose="020B0603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524000"/>
            <a:ext cx="8686800" cy="1025525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Multiply together to make the top number in the wall and sum to make the bottom number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49525"/>
            <a:ext cx="3492500" cy="3810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52900" y="2930525"/>
            <a:ext cx="838200" cy="584775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20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67200" y="5486400"/>
            <a:ext cx="838200" cy="584775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9</a:t>
            </a:r>
            <a:endParaRPr lang="en-GB" sz="32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5451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588" y="0"/>
            <a:ext cx="8229600" cy="1143000"/>
          </a:xfrm>
        </p:spPr>
        <p:txBody>
          <a:bodyPr/>
          <a:lstStyle/>
          <a:p>
            <a:r>
              <a:rPr lang="en-GB" sz="3600" dirty="0" smtClean="0">
                <a:latin typeface="Trebuchet MS" panose="020B0603020202020204" pitchFamily="34" charset="0"/>
              </a:rPr>
              <a:t>Worksheet</a:t>
            </a:r>
            <a:endParaRPr lang="en-GB" sz="3600" dirty="0">
              <a:latin typeface="Trebuchet MS" panose="020B0603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90823"/>
            <a:ext cx="4689475" cy="22380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7069" y="2619447"/>
            <a:ext cx="4556125" cy="225735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736" y="4519686"/>
            <a:ext cx="4419496" cy="218591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5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0339" y="1143000"/>
            <a:ext cx="6244988" cy="572464"/>
          </a:xfrm>
          <a:prstGeom prst="rect">
            <a:avLst/>
          </a:prstGeom>
          <a:noFill/>
          <a:ln w="635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400" dirty="0" smtClean="0">
                <a:latin typeface="Trebuchet MS" panose="020B0603020202020204" pitchFamily="34" charset="0"/>
                <a:cs typeface="Comic Sans MS"/>
              </a:rPr>
              <a:t>Expand and simplify the following </a:t>
            </a:r>
          </a:p>
        </p:txBody>
      </p:sp>
      <p:sp>
        <p:nvSpPr>
          <p:cNvPr id="3" name="Rectangle 2"/>
          <p:cNvSpPr/>
          <p:nvPr/>
        </p:nvSpPr>
        <p:spPr>
          <a:xfrm>
            <a:off x="1630339" y="2287137"/>
            <a:ext cx="2249334" cy="4370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GB" sz="2800" dirty="0">
                <a:latin typeface="Trebuchet MS" panose="020B0603020202020204" pitchFamily="34" charset="0"/>
              </a:rPr>
              <a:t>(x + 3)(x + 7)</a:t>
            </a:r>
          </a:p>
        </p:txBody>
      </p:sp>
      <p:sp>
        <p:nvSpPr>
          <p:cNvPr id="4" name="Rectangle 3"/>
          <p:cNvSpPr/>
          <p:nvPr/>
        </p:nvSpPr>
        <p:spPr>
          <a:xfrm>
            <a:off x="5257800" y="2286000"/>
            <a:ext cx="2249334" cy="4370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GB" sz="2800" dirty="0">
                <a:latin typeface="Trebuchet MS" panose="020B0603020202020204" pitchFamily="34" charset="0"/>
              </a:rPr>
              <a:t>(x </a:t>
            </a:r>
            <a:r>
              <a:rPr lang="en-GB" sz="2800" dirty="0" smtClean="0">
                <a:latin typeface="Trebuchet MS" panose="020B0603020202020204" pitchFamily="34" charset="0"/>
              </a:rPr>
              <a:t>+ </a:t>
            </a:r>
            <a:r>
              <a:rPr lang="en-GB" sz="2800" dirty="0">
                <a:latin typeface="Trebuchet MS" panose="020B0603020202020204" pitchFamily="34" charset="0"/>
              </a:rPr>
              <a:t>3)(x + 3)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304800"/>
            <a:ext cx="662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rebuchet MS" panose="020B0603020202020204" pitchFamily="34" charset="0"/>
              </a:rPr>
              <a:t>Think back </a:t>
            </a:r>
            <a:r>
              <a:rPr lang="en-GB" sz="2800" dirty="0" smtClean="0">
                <a:latin typeface="Trebuchet MS" panose="020B0603020202020204" pitchFamily="34" charset="0"/>
              </a:rPr>
              <a:t>to a previous lesson: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4691" y="3733800"/>
            <a:ext cx="8991600" cy="2973122"/>
          </a:xfrm>
          <a:prstGeom prst="rect">
            <a:avLst/>
          </a:prstGeom>
          <a:noFill/>
          <a:ln w="63500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400" dirty="0" smtClean="0">
                <a:latin typeface="Trebuchet MS" panose="020B0603020202020204" pitchFamily="34" charset="0"/>
                <a:cs typeface="Comic Sans MS"/>
              </a:rPr>
              <a:t>Which is </a:t>
            </a:r>
            <a:r>
              <a:rPr lang="en-US" sz="2400" dirty="0">
                <a:latin typeface="Trebuchet MS" panose="020B0603020202020204" pitchFamily="34" charset="0"/>
                <a:cs typeface="Comic Sans MS"/>
              </a:rPr>
              <a:t>the factorised </a:t>
            </a:r>
            <a:r>
              <a:rPr lang="en-US" sz="2400" dirty="0" smtClean="0">
                <a:latin typeface="Trebuchet MS" panose="020B0603020202020204" pitchFamily="34" charset="0"/>
                <a:cs typeface="Comic Sans MS"/>
              </a:rPr>
              <a:t>form and which is the expanded </a:t>
            </a:r>
            <a:r>
              <a:rPr lang="en-US" sz="2400" dirty="0">
                <a:latin typeface="Trebuchet MS" panose="020B0603020202020204" pitchFamily="34" charset="0"/>
                <a:cs typeface="Comic Sans MS"/>
              </a:rPr>
              <a:t>form?</a:t>
            </a:r>
            <a:endParaRPr lang="en-US" sz="2400" dirty="0" smtClean="0">
              <a:latin typeface="Trebuchet MS" panose="020B0603020202020204" pitchFamily="34" charset="0"/>
              <a:cs typeface="Comic Sans MS"/>
            </a:endParaRPr>
          </a:p>
          <a:p>
            <a:pPr algn="ctr">
              <a:lnSpc>
                <a:spcPct val="130000"/>
              </a:lnSpc>
            </a:pPr>
            <a:endParaRPr lang="en-US" sz="2400" dirty="0">
              <a:latin typeface="Trebuchet MS" panose="020B0603020202020204" pitchFamily="34" charset="0"/>
              <a:cs typeface="Comic Sans MS"/>
            </a:endParaRPr>
          </a:p>
          <a:p>
            <a:pPr algn="ctr">
              <a:lnSpc>
                <a:spcPct val="130000"/>
              </a:lnSpc>
            </a:pPr>
            <a:r>
              <a:rPr lang="en-US" sz="2400" dirty="0" smtClean="0">
                <a:latin typeface="Trebuchet MS" panose="020B0603020202020204" pitchFamily="34" charset="0"/>
                <a:cs typeface="Comic Sans MS"/>
              </a:rPr>
              <a:t>Is there a relationship between the factorised and expanded form?</a:t>
            </a:r>
          </a:p>
          <a:p>
            <a:pPr algn="ctr">
              <a:lnSpc>
                <a:spcPct val="130000"/>
              </a:lnSpc>
            </a:pPr>
            <a:endParaRPr lang="en-US" sz="2400" dirty="0" smtClean="0">
              <a:latin typeface="Trebuchet MS" panose="020B0603020202020204" pitchFamily="34" charset="0"/>
              <a:cs typeface="Comic Sans MS"/>
            </a:endParaRPr>
          </a:p>
          <a:p>
            <a:pPr algn="ctr">
              <a:lnSpc>
                <a:spcPct val="130000"/>
              </a:lnSpc>
            </a:pPr>
            <a:r>
              <a:rPr lang="en-US" sz="2400" dirty="0" smtClean="0">
                <a:latin typeface="Trebuchet MS" panose="020B0603020202020204" pitchFamily="34" charset="0"/>
                <a:cs typeface="Comic Sans MS"/>
              </a:rPr>
              <a:t>What do you notice?</a:t>
            </a:r>
          </a:p>
        </p:txBody>
      </p:sp>
      <p:sp>
        <p:nvSpPr>
          <p:cNvPr id="7" name="Rectangle 6"/>
          <p:cNvSpPr/>
          <p:nvPr/>
        </p:nvSpPr>
        <p:spPr>
          <a:xfrm>
            <a:off x="1905000" y="3229762"/>
            <a:ext cx="1983235" cy="3877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GB" sz="2400" dirty="0">
                <a:latin typeface="Trebuchet MS" panose="020B0603020202020204" pitchFamily="34" charset="0"/>
              </a:rPr>
              <a:t>x</a:t>
            </a:r>
            <a:r>
              <a:rPr lang="en-GB" sz="2400" baseline="30000" dirty="0">
                <a:latin typeface="Trebuchet MS" panose="020B0603020202020204" pitchFamily="34" charset="0"/>
              </a:rPr>
              <a:t>2</a:t>
            </a:r>
            <a:r>
              <a:rPr lang="en-GB" sz="2400" dirty="0">
                <a:latin typeface="Trebuchet MS" panose="020B0603020202020204" pitchFamily="34" charset="0"/>
              </a:rPr>
              <a:t> + 10x + 21</a:t>
            </a:r>
          </a:p>
        </p:txBody>
      </p:sp>
      <p:sp>
        <p:nvSpPr>
          <p:cNvPr id="8" name="Rectangle 7"/>
          <p:cNvSpPr/>
          <p:nvPr/>
        </p:nvSpPr>
        <p:spPr>
          <a:xfrm>
            <a:off x="5715000" y="3229762"/>
            <a:ext cx="1619354" cy="3877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GB" sz="2400" dirty="0">
                <a:latin typeface="Trebuchet MS" panose="020B0603020202020204" pitchFamily="34" charset="0"/>
              </a:rPr>
              <a:t>x</a:t>
            </a:r>
            <a:r>
              <a:rPr lang="en-GB" sz="2400" baseline="30000" dirty="0">
                <a:latin typeface="Trebuchet MS" panose="020B0603020202020204" pitchFamily="34" charset="0"/>
              </a:rPr>
              <a:t>2</a:t>
            </a:r>
            <a:r>
              <a:rPr lang="en-GB" sz="2400" dirty="0">
                <a:latin typeface="Trebuchet MS" panose="020B0603020202020204" pitchFamily="34" charset="0"/>
              </a:rPr>
              <a:t> </a:t>
            </a:r>
            <a:r>
              <a:rPr lang="en-GB" sz="2400" dirty="0" smtClean="0">
                <a:latin typeface="Trebuchet MS" panose="020B0603020202020204" pitchFamily="34" charset="0"/>
              </a:rPr>
              <a:t>+ 6x + 9</a:t>
            </a:r>
            <a:endParaRPr lang="en-GB" sz="24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663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What about if we go the other way?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93683" y="1398657"/>
            <a:ext cx="31566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GB" sz="4000" dirty="0" smtClean="0">
                <a:latin typeface="Trebuchet MS" panose="020B0603020202020204" pitchFamily="34" charset="0"/>
              </a:rPr>
              <a:t>n</a:t>
            </a:r>
            <a:r>
              <a:rPr lang="en-GB" sz="4000" baseline="30000" dirty="0" smtClean="0">
                <a:latin typeface="Trebuchet MS" panose="020B0603020202020204" pitchFamily="34" charset="0"/>
              </a:rPr>
              <a:t>2</a:t>
            </a:r>
            <a:r>
              <a:rPr lang="en-GB" sz="4000" dirty="0" smtClean="0">
                <a:latin typeface="Trebuchet MS" panose="020B0603020202020204" pitchFamily="34" charset="0"/>
              </a:rPr>
              <a:t> </a:t>
            </a:r>
            <a:r>
              <a:rPr lang="en-GB" sz="4000" dirty="0">
                <a:latin typeface="Trebuchet MS" panose="020B0603020202020204" pitchFamily="34" charset="0"/>
              </a:rPr>
              <a:t>+ 10n + 16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0" y="2362200"/>
            <a:ext cx="9067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200" kern="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What numbers do you think will go in the brackets?</a:t>
            </a:r>
            <a:endParaRPr lang="en-GB" sz="3200" kern="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38300" y="4262735"/>
            <a:ext cx="586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>
                <a:latin typeface="Trebuchet MS" panose="020B0603020202020204" pitchFamily="34" charset="0"/>
              </a:rPr>
              <a:t>(          )(          )</a:t>
            </a:r>
            <a:endParaRPr lang="en-GB" sz="54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520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5194" y="228600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Trebuchet MS" panose="020B0603020202020204" pitchFamily="34" charset="0"/>
              </a:rPr>
              <a:t>Will this always work?</a:t>
            </a:r>
            <a:endParaRPr lang="en-GB" sz="3600" dirty="0">
              <a:latin typeface="Trebuchet MS" panose="020B0603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990600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Trebuchet MS" panose="020B0603020202020204" pitchFamily="34" charset="0"/>
              </a:rPr>
              <a:t>Try expanding (x + a)(x + b)</a:t>
            </a:r>
            <a:endParaRPr lang="en-GB" sz="3600" dirty="0">
              <a:latin typeface="Trebuchet MS" panose="020B0603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7888" r="13686" b="10167"/>
          <a:stretch/>
        </p:blipFill>
        <p:spPr>
          <a:xfrm>
            <a:off x="2438401" y="2438400"/>
            <a:ext cx="4343400" cy="316683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71901" y="1853625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x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1853625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+a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71701" y="3144657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x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19301" y="48006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+b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90600" y="6133377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Trebuchet MS" panose="020B0603020202020204" pitchFamily="34" charset="0"/>
              </a:rPr>
              <a:t>How should we partition?</a:t>
            </a:r>
            <a:endParaRPr lang="en-GB" sz="36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03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5194" y="228600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Trebuchet MS" panose="020B0603020202020204" pitchFamily="34" charset="0"/>
              </a:rPr>
              <a:t>Will this always work?</a:t>
            </a:r>
            <a:endParaRPr lang="en-GB" sz="3600" dirty="0">
              <a:latin typeface="Trebuchet MS" panose="020B0603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990600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Trebuchet MS" panose="020B0603020202020204" pitchFamily="34" charset="0"/>
              </a:rPr>
              <a:t>Try expanding (x + a)(x + b)</a:t>
            </a:r>
            <a:endParaRPr lang="en-GB" sz="3600" dirty="0">
              <a:latin typeface="Trebuchet MS" panose="020B0603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t="7888" r="13686" b="10167"/>
          <a:stretch/>
        </p:blipFill>
        <p:spPr>
          <a:xfrm>
            <a:off x="2438401" y="2438400"/>
            <a:ext cx="4343400" cy="316683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71901" y="1853625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x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1853625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+a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71701" y="3144657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x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19301" y="48006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+b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47657" y="3239869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x</a:t>
            </a:r>
            <a:r>
              <a:rPr lang="en-GB" sz="3200" baseline="30000" dirty="0" smtClean="0">
                <a:latin typeface="Trebuchet MS" panose="020B0603020202020204" pitchFamily="34" charset="0"/>
              </a:rPr>
              <a:t>2</a:t>
            </a:r>
            <a:endParaRPr lang="en-GB" sz="3200" baseline="30000" dirty="0">
              <a:latin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62600" y="3255351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+</a:t>
            </a:r>
            <a:r>
              <a:rPr lang="en-GB" sz="3200" dirty="0" err="1" smtClean="0">
                <a:latin typeface="Trebuchet MS" panose="020B0603020202020204" pitchFamily="34" charset="0"/>
              </a:rPr>
              <a:t>ax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62351" y="48006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+</a:t>
            </a:r>
            <a:r>
              <a:rPr lang="en-GB" sz="3200" dirty="0" err="1" smtClean="0">
                <a:latin typeface="Trebuchet MS" panose="020B0603020202020204" pitchFamily="34" charset="0"/>
              </a:rPr>
              <a:t>bx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62600" y="48006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+ab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00400" y="5980938"/>
            <a:ext cx="4367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x</a:t>
            </a:r>
            <a:r>
              <a:rPr lang="en-GB" sz="32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3200" dirty="0" smtClean="0">
                <a:latin typeface="Trebuchet MS" panose="020B0603020202020204" pitchFamily="34" charset="0"/>
              </a:rPr>
              <a:t>+ </a:t>
            </a:r>
            <a:r>
              <a:rPr lang="en-GB" sz="3200" dirty="0" err="1" smtClean="0">
                <a:latin typeface="Trebuchet MS" panose="020B0603020202020204" pitchFamily="34" charset="0"/>
              </a:rPr>
              <a:t>ax</a:t>
            </a:r>
            <a:r>
              <a:rPr lang="en-GB" sz="3200" dirty="0" smtClean="0">
                <a:latin typeface="Trebuchet MS" panose="020B0603020202020204" pitchFamily="34" charset="0"/>
              </a:rPr>
              <a:t> + </a:t>
            </a:r>
            <a:r>
              <a:rPr lang="en-GB" sz="3200" dirty="0" err="1" smtClean="0">
                <a:latin typeface="Trebuchet MS" panose="020B0603020202020204" pitchFamily="34" charset="0"/>
              </a:rPr>
              <a:t>bx</a:t>
            </a:r>
            <a:r>
              <a:rPr lang="en-GB" sz="3200" dirty="0" smtClean="0">
                <a:latin typeface="Trebuchet MS" panose="020B0603020202020204" pitchFamily="34" charset="0"/>
              </a:rPr>
              <a:t> + ab</a:t>
            </a:r>
            <a:r>
              <a:rPr lang="en-GB" sz="3200" baseline="30000" dirty="0" smtClean="0">
                <a:latin typeface="Trebuchet MS" panose="020B0603020202020204" pitchFamily="34" charset="0"/>
              </a:rPr>
              <a:t> </a:t>
            </a:r>
            <a:endParaRPr lang="en-GB" sz="3200" baseline="300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3526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5194" y="228600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Trebuchet MS" panose="020B0603020202020204" pitchFamily="34" charset="0"/>
              </a:rPr>
              <a:t>Will this always work?</a:t>
            </a:r>
            <a:endParaRPr lang="en-GB" sz="360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66800" y="1676400"/>
                <a:ext cx="73914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600" dirty="0" smtClean="0">
                    <a:latin typeface="Trebuchet MS" panose="020B0603020202020204" pitchFamily="34" charset="0"/>
                  </a:rPr>
                  <a:t>(x + a)(x + </a:t>
                </a:r>
                <a:r>
                  <a:rPr lang="en-GB" sz="3600" dirty="0">
                    <a:latin typeface="Trebuchet MS" panose="020B0603020202020204" pitchFamily="34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GB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GB" sz="3600" dirty="0" smtClean="0">
                    <a:latin typeface="Trebuchet MS" panose="020B0603020202020204" pitchFamily="34" charset="0"/>
                  </a:rPr>
                  <a:t> x</a:t>
                </a:r>
                <a:r>
                  <a:rPr lang="en-GB" sz="3600" baseline="30000" dirty="0" smtClean="0">
                    <a:latin typeface="Trebuchet MS" panose="020B0603020202020204" pitchFamily="34" charset="0"/>
                  </a:rPr>
                  <a:t>2 </a:t>
                </a:r>
                <a:r>
                  <a:rPr lang="en-GB" sz="3600" dirty="0">
                    <a:latin typeface="Trebuchet MS" panose="020B0603020202020204" pitchFamily="34" charset="0"/>
                  </a:rPr>
                  <a:t>+ </a:t>
                </a:r>
                <a:r>
                  <a:rPr lang="en-GB" sz="3600" dirty="0" err="1">
                    <a:latin typeface="Trebuchet MS" panose="020B0603020202020204" pitchFamily="34" charset="0"/>
                  </a:rPr>
                  <a:t>ax</a:t>
                </a:r>
                <a:r>
                  <a:rPr lang="en-GB" sz="3600" dirty="0">
                    <a:latin typeface="Trebuchet MS" panose="020B0603020202020204" pitchFamily="34" charset="0"/>
                  </a:rPr>
                  <a:t> + </a:t>
                </a:r>
                <a:r>
                  <a:rPr lang="en-GB" sz="3600" dirty="0" err="1">
                    <a:latin typeface="Trebuchet MS" panose="020B0603020202020204" pitchFamily="34" charset="0"/>
                  </a:rPr>
                  <a:t>bx</a:t>
                </a:r>
                <a:r>
                  <a:rPr lang="en-GB" sz="3600" dirty="0">
                    <a:latin typeface="Trebuchet MS" panose="020B0603020202020204" pitchFamily="34" charset="0"/>
                  </a:rPr>
                  <a:t> + ab</a:t>
                </a:r>
                <a:r>
                  <a:rPr lang="en-GB" sz="3600" baseline="30000" dirty="0">
                    <a:latin typeface="Trebuchet MS" panose="020B0603020202020204" pitchFamily="34" charset="0"/>
                  </a:rPr>
                  <a:t> </a:t>
                </a:r>
              </a:p>
              <a:p>
                <a:pPr algn="ctr"/>
                <a:endParaRPr lang="en-GB" sz="36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1676400"/>
                <a:ext cx="7391400" cy="1200329"/>
              </a:xfrm>
              <a:prstGeom prst="rect">
                <a:avLst/>
              </a:prstGeom>
              <a:blipFill>
                <a:blip r:embed="rId4"/>
                <a:stretch>
                  <a:fillRect t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190500" y="2750018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What do you notice about the answer?</a:t>
            </a:r>
            <a:endParaRPr lang="en-GB" sz="32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0500" y="4878527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The middle term is the </a:t>
            </a:r>
            <a:r>
              <a:rPr lang="en-GB" sz="32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sum</a:t>
            </a:r>
            <a:r>
              <a:rPr lang="en-GB" sz="3200" dirty="0" smtClean="0">
                <a:latin typeface="Trebuchet MS" panose="020B0603020202020204" pitchFamily="34" charset="0"/>
              </a:rPr>
              <a:t> of a and b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6645" y="5794654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The final term is the </a:t>
            </a:r>
            <a:r>
              <a:rPr lang="en-GB" sz="32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product</a:t>
            </a:r>
            <a:r>
              <a:rPr lang="en-GB" sz="3200" dirty="0" smtClean="0">
                <a:latin typeface="Trebuchet MS" panose="020B0603020202020204" pitchFamily="34" charset="0"/>
              </a:rPr>
              <a:t> of a and b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052945" y="3828485"/>
                <a:ext cx="73914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600" dirty="0" smtClean="0">
                    <a:latin typeface="Trebuchet MS" panose="020B0603020202020204" pitchFamily="34" charset="0"/>
                  </a:rPr>
                  <a:t>(x + a)(x + </a:t>
                </a:r>
                <a:r>
                  <a:rPr lang="en-GB" sz="3600" dirty="0">
                    <a:latin typeface="Trebuchet MS" panose="020B0603020202020204" pitchFamily="34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GB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GB" sz="3600" dirty="0" smtClean="0">
                    <a:latin typeface="Trebuchet MS" panose="020B0603020202020204" pitchFamily="34" charset="0"/>
                  </a:rPr>
                  <a:t> x</a:t>
                </a:r>
                <a:r>
                  <a:rPr lang="en-GB" sz="3600" baseline="30000" dirty="0" smtClean="0">
                    <a:latin typeface="Trebuchet MS" panose="020B0603020202020204" pitchFamily="34" charset="0"/>
                  </a:rPr>
                  <a:t>2 </a:t>
                </a:r>
                <a:r>
                  <a:rPr lang="en-GB" sz="3600" dirty="0">
                    <a:latin typeface="Trebuchet MS" panose="020B0603020202020204" pitchFamily="34" charset="0"/>
                  </a:rPr>
                  <a:t>+ </a:t>
                </a:r>
                <a:r>
                  <a:rPr lang="en-GB" sz="3600" dirty="0" smtClean="0">
                    <a:latin typeface="Trebuchet MS" panose="020B0603020202020204" pitchFamily="34" charset="0"/>
                  </a:rPr>
                  <a:t>(a + b)x + </a:t>
                </a:r>
                <a:r>
                  <a:rPr lang="en-GB" sz="3600" dirty="0">
                    <a:latin typeface="Trebuchet MS" panose="020B0603020202020204" pitchFamily="34" charset="0"/>
                  </a:rPr>
                  <a:t>ab</a:t>
                </a:r>
                <a:r>
                  <a:rPr lang="en-GB" sz="3600" baseline="30000" dirty="0">
                    <a:latin typeface="Trebuchet MS" panose="020B0603020202020204" pitchFamily="34" charset="0"/>
                  </a:rPr>
                  <a:t> </a:t>
                </a:r>
              </a:p>
              <a:p>
                <a:pPr algn="ctr"/>
                <a:endParaRPr lang="en-GB" sz="36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945" y="3828485"/>
                <a:ext cx="7391400" cy="1200329"/>
              </a:xfrm>
              <a:prstGeom prst="rect">
                <a:avLst/>
              </a:prstGeom>
              <a:blipFill>
                <a:blip r:embed="rId5"/>
                <a:stretch>
                  <a:fillRect t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002735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3800" y="2258095"/>
            <a:ext cx="5257800" cy="1524000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dirty="0" smtClean="0">
                <a:latin typeface="Trebuchet MS" panose="020B0603020202020204" pitchFamily="34" charset="0"/>
              </a:rPr>
              <a:t>What should the </a:t>
            </a:r>
            <a:r>
              <a:rPr lang="en-GB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product</a:t>
            </a:r>
            <a:r>
              <a:rPr lang="en-GB" sz="2800" dirty="0" smtClean="0">
                <a:latin typeface="Trebuchet MS" panose="020B0603020202020204" pitchFamily="34" charset="0"/>
              </a:rPr>
              <a:t> of the 2 numbers be?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990600" y="228600"/>
            <a:ext cx="7391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200" dirty="0" smtClean="0">
                <a:latin typeface="Trebuchet MS" panose="020B0603020202020204" pitchFamily="34" charset="0"/>
              </a:rPr>
              <a:t>Factorise:  </a:t>
            </a:r>
            <a:r>
              <a:rPr lang="en-GB" sz="3200" dirty="0">
                <a:latin typeface="Trebuchet MS" panose="020B0603020202020204" pitchFamily="34" charset="0"/>
              </a:rPr>
              <a:t>x</a:t>
            </a:r>
            <a:r>
              <a:rPr lang="en-GB" sz="3200" baseline="30000" dirty="0">
                <a:latin typeface="Trebuchet MS" panose="020B0603020202020204" pitchFamily="34" charset="0"/>
              </a:rPr>
              <a:t>2</a:t>
            </a:r>
            <a:r>
              <a:rPr lang="en-GB" sz="3200" dirty="0">
                <a:latin typeface="Trebuchet MS" panose="020B0603020202020204" pitchFamily="34" charset="0"/>
              </a:rPr>
              <a:t> + </a:t>
            </a:r>
            <a:r>
              <a:rPr lang="en-GB" sz="3200" dirty="0" smtClean="0">
                <a:latin typeface="Trebuchet MS" panose="020B0603020202020204" pitchFamily="34" charset="0"/>
              </a:rPr>
              <a:t>9x </a:t>
            </a:r>
            <a:r>
              <a:rPr lang="en-GB" sz="3200" dirty="0">
                <a:latin typeface="Trebuchet MS" panose="020B0603020202020204" pitchFamily="34" charset="0"/>
              </a:rPr>
              <a:t>+ </a:t>
            </a:r>
            <a:r>
              <a:rPr lang="en-GB" sz="3200" dirty="0" smtClean="0">
                <a:latin typeface="Trebuchet MS" panose="020B0603020202020204" pitchFamily="34" charset="0"/>
              </a:rPr>
              <a:t>20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6019800" y="304800"/>
            <a:ext cx="762000" cy="519351"/>
          </a:xfrm>
          <a:prstGeom prst="ellipse">
            <a:avLst/>
          </a:prstGeom>
          <a:solidFill>
            <a:srgbClr val="FF0000">
              <a:alpha val="20000"/>
            </a:srgbClr>
          </a:solidFill>
          <a:ln>
            <a:solidFill>
              <a:srgbClr val="C0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726873" y="4398818"/>
            <a:ext cx="51054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sz="2800" kern="0" dirty="0" smtClean="0">
                <a:latin typeface="Trebuchet MS" panose="020B0603020202020204" pitchFamily="34" charset="0"/>
              </a:rPr>
              <a:t>What should the </a:t>
            </a:r>
            <a:r>
              <a:rPr lang="en-GB" sz="2800" kern="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sum</a:t>
            </a:r>
            <a:r>
              <a:rPr lang="en-GB" sz="2800" kern="0" dirty="0" smtClean="0">
                <a:latin typeface="Trebuchet MS" panose="020B0603020202020204" pitchFamily="34" charset="0"/>
              </a:rPr>
              <a:t> of the 2 numbers be?</a:t>
            </a:r>
            <a:endParaRPr lang="en-GB" sz="2800" kern="0" dirty="0">
              <a:latin typeface="Trebuchet MS" panose="020B0603020202020204" pitchFamily="34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5105400" y="296743"/>
            <a:ext cx="762000" cy="519351"/>
          </a:xfrm>
          <a:prstGeom prst="ellipse">
            <a:avLst/>
          </a:prstGeom>
          <a:solidFill>
            <a:srgbClr val="FF0000">
              <a:alpha val="20000"/>
            </a:srgbClr>
          </a:solidFill>
          <a:ln>
            <a:solidFill>
              <a:srgbClr val="C0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34373" y="2057400"/>
            <a:ext cx="3492500" cy="3657600"/>
            <a:chOff x="196850" y="1752600"/>
            <a:chExt cx="3492500" cy="365760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4"/>
            <a:srcRect b="4000"/>
            <a:stretch/>
          </p:blipFill>
          <p:spPr>
            <a:xfrm>
              <a:off x="196850" y="1752600"/>
              <a:ext cx="3492500" cy="36576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 bwMode="auto">
            <a:xfrm>
              <a:off x="1143000" y="2209800"/>
              <a:ext cx="99060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1143000" y="4724400"/>
              <a:ext cx="99060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180523" y="251460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20</a:t>
            </a:r>
            <a:endParaRPr lang="en-GB" sz="28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80523" y="499619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9</a:t>
            </a:r>
            <a:endParaRPr lang="en-GB" sz="28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 bwMode="auto">
          <a:xfrm>
            <a:off x="255155" y="1237175"/>
            <a:ext cx="5257800" cy="669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sz="2800" kern="0" dirty="0" smtClean="0">
                <a:latin typeface="Trebuchet MS" panose="020B0603020202020204" pitchFamily="34" charset="0"/>
              </a:rPr>
              <a:t>What does </a:t>
            </a:r>
            <a:r>
              <a:rPr lang="en-GB" sz="2800" kern="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factorise</a:t>
            </a:r>
            <a:r>
              <a:rPr lang="en-GB" sz="2800" kern="0" dirty="0" smtClean="0">
                <a:latin typeface="Trebuchet MS" panose="020B0603020202020204" pitchFamily="34" charset="0"/>
              </a:rPr>
              <a:t> mean?</a:t>
            </a:r>
            <a:endParaRPr lang="en-GB" sz="2800" kern="0" dirty="0">
              <a:latin typeface="Trebuchet MS" panose="020B0603020202020204" pitchFamily="34" charset="0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 bwMode="auto">
          <a:xfrm>
            <a:off x="4419600" y="1237175"/>
            <a:ext cx="5257800" cy="669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sz="2800" kern="0" dirty="0" smtClean="0">
                <a:latin typeface="Trebuchet MS" panose="020B0603020202020204" pitchFamily="34" charset="0"/>
              </a:rPr>
              <a:t>( x         )( x         )</a:t>
            </a:r>
            <a:endParaRPr lang="en-GB" sz="2800" kern="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"/>
              <p:cNvSpPr txBox="1">
                <a:spLocks/>
              </p:cNvSpPr>
              <p:nvPr/>
            </p:nvSpPr>
            <p:spPr bwMode="auto">
              <a:xfrm>
                <a:off x="1118177" y="6014842"/>
                <a:ext cx="7974445" cy="6696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GB" sz="2800" dirty="0">
                    <a:latin typeface="Trebuchet MS" panose="020B0603020202020204" pitchFamily="34" charset="0"/>
                  </a:rPr>
                  <a:t>x</a:t>
                </a:r>
                <a:r>
                  <a:rPr lang="en-GB" sz="2800" baseline="30000" dirty="0">
                    <a:latin typeface="Trebuchet MS" panose="020B0603020202020204" pitchFamily="34" charset="0"/>
                  </a:rPr>
                  <a:t>2</a:t>
                </a:r>
                <a:r>
                  <a:rPr lang="en-GB" sz="2800" dirty="0">
                    <a:latin typeface="Trebuchet MS" panose="020B0603020202020204" pitchFamily="34" charset="0"/>
                  </a:rPr>
                  <a:t> + 9x + </a:t>
                </a:r>
                <a:r>
                  <a:rPr lang="en-GB" sz="2800" dirty="0" smtClean="0">
                    <a:latin typeface="Trebuchet MS" panose="020B0603020202020204" pitchFamily="34" charset="0"/>
                  </a:rPr>
                  <a:t>20 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  </a:t>
                </a:r>
                <a:r>
                  <a:rPr lang="en-GB" sz="2800" kern="0" dirty="0" smtClean="0">
                    <a:latin typeface="Trebuchet MS" panose="020B0603020202020204" pitchFamily="34" charset="0"/>
                  </a:rPr>
                  <a:t>( x  +  4 )( x  +  5 )</a:t>
                </a:r>
                <a:endParaRPr lang="en-GB" sz="2800" kern="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3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18177" y="6014842"/>
                <a:ext cx="7974445" cy="669610"/>
              </a:xfrm>
              <a:prstGeom prst="rect">
                <a:avLst/>
              </a:prstGeom>
              <a:blipFill>
                <a:blip r:embed="rId5"/>
                <a:stretch>
                  <a:fillRect t="-9091" b="-363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546101" y="3767509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4</a:t>
            </a:r>
            <a:endParaRPr lang="en-GB" sz="28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58398" y="3819814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5</a:t>
            </a:r>
            <a:endParaRPr lang="en-GB" sz="28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631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build="p"/>
      <p:bldP spid="7" grpId="0" animBg="1"/>
      <p:bldP spid="19" grpId="0"/>
      <p:bldP spid="20" grpId="0"/>
      <p:bldP spid="21" grpId="0" build="p"/>
      <p:bldP spid="22" grpId="0" build="p"/>
      <p:bldP spid="23" grpId="0" build="p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990600" y="228600"/>
            <a:ext cx="73914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200" dirty="0" smtClean="0">
                <a:latin typeface="Trebuchet MS" panose="020B0603020202020204" pitchFamily="34" charset="0"/>
              </a:rPr>
              <a:t>Your turn …</a:t>
            </a:r>
          </a:p>
          <a:p>
            <a:pPr algn="ctr">
              <a:spcBef>
                <a:spcPct val="50000"/>
              </a:spcBef>
            </a:pPr>
            <a:r>
              <a:rPr lang="en-GB" sz="3200" dirty="0" smtClean="0">
                <a:latin typeface="Trebuchet MS" panose="020B0603020202020204" pitchFamily="34" charset="0"/>
              </a:rPr>
              <a:t>Factorise:  </a:t>
            </a:r>
            <a:r>
              <a:rPr lang="en-GB" sz="3200" dirty="0">
                <a:latin typeface="Trebuchet MS" panose="020B0603020202020204" pitchFamily="34" charset="0"/>
              </a:rPr>
              <a:t>x</a:t>
            </a:r>
            <a:r>
              <a:rPr lang="en-GB" sz="3200" baseline="30000" dirty="0">
                <a:latin typeface="Trebuchet MS" panose="020B0603020202020204" pitchFamily="34" charset="0"/>
              </a:rPr>
              <a:t>2</a:t>
            </a:r>
            <a:r>
              <a:rPr lang="en-GB" sz="3200" dirty="0">
                <a:latin typeface="Trebuchet MS" panose="020B0603020202020204" pitchFamily="34" charset="0"/>
              </a:rPr>
              <a:t> + 7x + 12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3733800" y="2258095"/>
            <a:ext cx="5257800" cy="1524000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dirty="0" smtClean="0">
                <a:latin typeface="Trebuchet MS" panose="020B0603020202020204" pitchFamily="34" charset="0"/>
              </a:rPr>
              <a:t>What should the </a:t>
            </a:r>
            <a:r>
              <a:rPr lang="en-GB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product</a:t>
            </a:r>
            <a:r>
              <a:rPr lang="en-GB" sz="2800" dirty="0" smtClean="0">
                <a:latin typeface="Trebuchet MS" panose="020B0603020202020204" pitchFamily="34" charset="0"/>
              </a:rPr>
              <a:t> of the 2 numbers be?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 bwMode="auto">
          <a:xfrm>
            <a:off x="3726873" y="4398818"/>
            <a:ext cx="51054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sz="2800" kern="0" dirty="0" smtClean="0">
                <a:latin typeface="Trebuchet MS" panose="020B0603020202020204" pitchFamily="34" charset="0"/>
              </a:rPr>
              <a:t>What should the </a:t>
            </a:r>
            <a:r>
              <a:rPr lang="en-GB" sz="2800" kern="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sum</a:t>
            </a:r>
            <a:r>
              <a:rPr lang="en-GB" sz="2800" kern="0" dirty="0" smtClean="0">
                <a:latin typeface="Trebuchet MS" panose="020B0603020202020204" pitchFamily="34" charset="0"/>
              </a:rPr>
              <a:t> of the 2 numbers be?</a:t>
            </a:r>
            <a:endParaRPr lang="en-GB" sz="2800" kern="0" dirty="0">
              <a:latin typeface="Trebuchet MS" panose="020B0603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234373" y="2057400"/>
            <a:ext cx="3492500" cy="3657600"/>
            <a:chOff x="196850" y="1752600"/>
            <a:chExt cx="3492500" cy="3657600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4"/>
            <a:srcRect b="4000"/>
            <a:stretch/>
          </p:blipFill>
          <p:spPr>
            <a:xfrm>
              <a:off x="196850" y="1752600"/>
              <a:ext cx="3492500" cy="365760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 bwMode="auto">
            <a:xfrm>
              <a:off x="1143000" y="2209800"/>
              <a:ext cx="99060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1143000" y="4724400"/>
              <a:ext cx="99060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03927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1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2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2489366"/>
              </p:ext>
            </p:extLst>
          </p:nvPr>
        </p:nvGraphicFramePr>
        <p:xfrm>
          <a:off x="4812145" y="690265"/>
          <a:ext cx="3276600" cy="5876925"/>
        </p:xfrm>
        <a:graphic>
          <a:graphicData uri="http://schemas.openxmlformats.org/drawingml/2006/table">
            <a:tbl>
              <a:tblPr/>
              <a:tblGrid>
                <a:gridCol w="48566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909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28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+ 5x + 6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28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+ 8x + 12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28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+ 7n + 12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4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q</a:t>
                      </a:r>
                      <a:r>
                        <a:rPr lang="en-US" sz="28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+ 14q + 13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5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28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+ 17a + 30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h</a:t>
                      </a:r>
                      <a:r>
                        <a:rPr lang="en-US" sz="28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+ 13h + 30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7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28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+ 14m + 48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8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r</a:t>
                      </a:r>
                      <a:r>
                        <a:rPr lang="en-US" sz="28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+ 16r + 48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9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v</a:t>
                      </a:r>
                      <a:r>
                        <a:rPr lang="en-US" sz="28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+ 22v + 96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28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+ 35p + 96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23613" name="TextBox 6"/>
          <p:cNvSpPr txBox="1">
            <a:spLocks noChangeArrowheads="1"/>
          </p:cNvSpPr>
          <p:nvPr/>
        </p:nvSpPr>
        <p:spPr bwMode="auto">
          <a:xfrm>
            <a:off x="5292725" y="85725"/>
            <a:ext cx="17908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dirty="0" smtClean="0">
                <a:latin typeface="Trebuchet MS" panose="020B0603020202020204" pitchFamily="34" charset="0"/>
              </a:rPr>
              <a:t>Factorise: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260" y="2300845"/>
            <a:ext cx="2314575" cy="2819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50348" y="2286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Example: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-1386810" y="1059958"/>
            <a:ext cx="7391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dirty="0" smtClean="0">
                <a:latin typeface="Trebuchet MS" panose="020B0603020202020204" pitchFamily="34" charset="0"/>
              </a:rPr>
              <a:t>Factorise:  </a:t>
            </a:r>
            <a:r>
              <a:rPr lang="en-GB" sz="2400" dirty="0">
                <a:latin typeface="Trebuchet MS" panose="020B0603020202020204" pitchFamily="34" charset="0"/>
              </a:rPr>
              <a:t>x</a:t>
            </a:r>
            <a:r>
              <a:rPr lang="en-GB" sz="2400" baseline="30000" dirty="0">
                <a:latin typeface="Trebuchet MS" panose="020B0603020202020204" pitchFamily="34" charset="0"/>
              </a:rPr>
              <a:t>2</a:t>
            </a:r>
            <a:r>
              <a:rPr lang="en-GB" sz="2400" dirty="0">
                <a:latin typeface="Trebuchet MS" panose="020B0603020202020204" pitchFamily="34" charset="0"/>
              </a:rPr>
              <a:t> + </a:t>
            </a:r>
            <a:r>
              <a:rPr lang="en-GB" sz="2400" dirty="0" smtClean="0">
                <a:latin typeface="Trebuchet MS" panose="020B0603020202020204" pitchFamily="34" charset="0"/>
              </a:rPr>
              <a:t>9x </a:t>
            </a:r>
            <a:r>
              <a:rPr lang="en-GB" sz="2400" dirty="0">
                <a:latin typeface="Trebuchet MS" panose="020B0603020202020204" pitchFamily="34" charset="0"/>
              </a:rPr>
              <a:t>+ </a:t>
            </a:r>
            <a:r>
              <a:rPr lang="en-GB" sz="2400" dirty="0" smtClean="0">
                <a:latin typeface="Trebuchet MS" panose="020B0603020202020204" pitchFamily="34" charset="0"/>
              </a:rPr>
              <a:t>20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 flipV="1">
            <a:off x="3764973" y="1445423"/>
            <a:ext cx="304800" cy="611977"/>
          </a:xfrm>
          <a:prstGeom prst="straightConnector1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/>
          <p:nvPr/>
        </p:nvCxnSpPr>
        <p:spPr bwMode="auto">
          <a:xfrm flipV="1">
            <a:off x="2545773" y="1432928"/>
            <a:ext cx="321051" cy="624472"/>
          </a:xfrm>
          <a:prstGeom prst="straightConnector1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Box 13"/>
          <p:cNvSpPr txBox="1"/>
          <p:nvPr/>
        </p:nvSpPr>
        <p:spPr>
          <a:xfrm>
            <a:off x="2866824" y="216615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Trebuchet MS" panose="020B0603020202020204" pitchFamily="34" charset="0"/>
              </a:rPr>
              <a:t>Product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44023" y="20574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Trebuchet MS" panose="020B0603020202020204" pitchFamily="34" charset="0"/>
              </a:rPr>
              <a:t>Sum</a:t>
            </a:r>
            <a:endParaRPr lang="en-GB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Content Placeholder 2"/>
              <p:cNvSpPr txBox="1">
                <a:spLocks/>
              </p:cNvSpPr>
              <p:nvPr/>
            </p:nvSpPr>
            <p:spPr bwMode="auto">
              <a:xfrm>
                <a:off x="-1524000" y="5277242"/>
                <a:ext cx="7974445" cy="6696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GB" sz="2400" dirty="0">
                    <a:latin typeface="Trebuchet MS" panose="020B0603020202020204" pitchFamily="34" charset="0"/>
                  </a:rPr>
                  <a:t>x</a:t>
                </a:r>
                <a:r>
                  <a:rPr lang="en-GB" sz="2400" baseline="30000" dirty="0">
                    <a:latin typeface="Trebuchet MS" panose="020B0603020202020204" pitchFamily="34" charset="0"/>
                  </a:rPr>
                  <a:t>2</a:t>
                </a:r>
                <a:r>
                  <a:rPr lang="en-GB" sz="2400" dirty="0">
                    <a:latin typeface="Trebuchet MS" panose="020B0603020202020204" pitchFamily="34" charset="0"/>
                  </a:rPr>
                  <a:t> + 9x + </a:t>
                </a:r>
                <a:r>
                  <a:rPr lang="en-GB" sz="2400" dirty="0" smtClean="0">
                    <a:latin typeface="Trebuchet MS" panose="020B0603020202020204" pitchFamily="34" charset="0"/>
                  </a:rPr>
                  <a:t>20 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GB" sz="2400" dirty="0" smtClean="0">
                    <a:latin typeface="Trebuchet MS" panose="020B0603020202020204" pitchFamily="34" charset="0"/>
                  </a:rPr>
                  <a:t>  </a:t>
                </a:r>
                <a:r>
                  <a:rPr lang="en-GB" sz="2400" kern="0" dirty="0" smtClean="0">
                    <a:latin typeface="Trebuchet MS" panose="020B0603020202020204" pitchFamily="34" charset="0"/>
                  </a:rPr>
                  <a:t>( x + 4 )( x + 5 )</a:t>
                </a:r>
                <a:endParaRPr lang="en-GB" sz="2400" kern="0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1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1524000" y="5277242"/>
                <a:ext cx="7974445" cy="669610"/>
              </a:xfrm>
              <a:prstGeom prst="rect">
                <a:avLst/>
              </a:prstGeom>
              <a:blipFill rotWithShape="1">
                <a:blip r:embed="rId5"/>
                <a:stretch>
                  <a:fillRect t="-727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41862499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91103"/>
              </p:ext>
            </p:extLst>
          </p:nvPr>
        </p:nvGraphicFramePr>
        <p:xfrm>
          <a:off x="1143000" y="609600"/>
          <a:ext cx="7238999" cy="5888355"/>
        </p:xfrm>
        <a:graphic>
          <a:graphicData uri="http://schemas.openxmlformats.org/drawingml/2006/table">
            <a:tbl>
              <a:tblPr/>
              <a:tblGrid>
                <a:gridCol w="5794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297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29780">
                  <a:extLst>
                    <a:ext uri="{9D8B030D-6E8A-4147-A177-3AD203B41FA5}">
                      <a16:colId xmlns:a16="http://schemas.microsoft.com/office/drawing/2014/main" xmlns="" val="1302543877"/>
                    </a:ext>
                  </a:extLst>
                </a:gridCol>
              </a:tblGrid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</a:t>
                      </a:r>
                      <a:endParaRPr kumimoji="0" lang="en-US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30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30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0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+ 5x + 6</a:t>
                      </a:r>
                      <a:endParaRPr kumimoji="0" lang="en-US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(x + 2)(x + 3)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+ 8x + 12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+ 7n + 12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4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q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+ 14q + 13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kern="1200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5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+ 17a + 30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h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+ 13h + 30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7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+ 14m + 48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r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+ 16r + 48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9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v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+ 22v + 96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+ 35p + 96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978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840679"/>
              </p:ext>
            </p:extLst>
          </p:nvPr>
        </p:nvGraphicFramePr>
        <p:xfrm>
          <a:off x="914400" y="609600"/>
          <a:ext cx="7467599" cy="5888355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468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34931">
                  <a:extLst>
                    <a:ext uri="{9D8B030D-6E8A-4147-A177-3AD203B41FA5}">
                      <a16:colId xmlns:a16="http://schemas.microsoft.com/office/drawing/2014/main" xmlns="" val="1302543877"/>
                    </a:ext>
                  </a:extLst>
                </a:gridCol>
              </a:tblGrid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</a:t>
                      </a:r>
                      <a:endParaRPr kumimoji="0" lang="en-US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30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30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0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+ 5x + 6</a:t>
                      </a:r>
                      <a:endParaRPr kumimoji="0" lang="en-US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(x + 2)(x + 3)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+ 8x + 12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(x + 6)(x + 2)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+ 7n + 12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4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q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+ 14q + 13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kern="1200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5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+ 17a + 30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h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+ 13h + 30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7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+ 14m + 48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r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+ 16r + 48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9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v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+ 22v + 96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+ 35p + 96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9800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67248"/>
              </p:ext>
            </p:extLst>
          </p:nvPr>
        </p:nvGraphicFramePr>
        <p:xfrm>
          <a:off x="914400" y="609600"/>
          <a:ext cx="7467599" cy="5888355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468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34931">
                  <a:extLst>
                    <a:ext uri="{9D8B030D-6E8A-4147-A177-3AD203B41FA5}">
                      <a16:colId xmlns:a16="http://schemas.microsoft.com/office/drawing/2014/main" xmlns="" val="1302543877"/>
                    </a:ext>
                  </a:extLst>
                </a:gridCol>
              </a:tblGrid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</a:t>
                      </a:r>
                      <a:endParaRPr kumimoji="0" lang="en-US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30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30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0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+ 5x + 6</a:t>
                      </a:r>
                      <a:endParaRPr kumimoji="0" lang="en-US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(x + 2)(x + 3)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+ 8x + 12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(x + 6)(x + 2)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+ 7n + 12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(n + 4)(n + 3)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4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q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+ 14q + 13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5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+ 17a + 30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h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+ 13h + 30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7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+ 14m + 48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r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+ 16r + 48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9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v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+ 22v + 96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+ 35p + 96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916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064350"/>
              </p:ext>
            </p:extLst>
          </p:nvPr>
        </p:nvGraphicFramePr>
        <p:xfrm>
          <a:off x="914400" y="609600"/>
          <a:ext cx="7467599" cy="5888355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468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34931">
                  <a:extLst>
                    <a:ext uri="{9D8B030D-6E8A-4147-A177-3AD203B41FA5}">
                      <a16:colId xmlns:a16="http://schemas.microsoft.com/office/drawing/2014/main" xmlns="" val="1302543877"/>
                    </a:ext>
                  </a:extLst>
                </a:gridCol>
              </a:tblGrid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</a:t>
                      </a:r>
                      <a:endParaRPr kumimoji="0" lang="en-US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30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30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0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+ 5x + 6</a:t>
                      </a:r>
                      <a:endParaRPr kumimoji="0" lang="en-US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(x + 2)(x + 3)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+ 8x + 12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(x + 6)(x + 2)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+ 7n + 12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(n + 4)(n + 3)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4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q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+ 14q + 13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(q + 13)(q + 1)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5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+ 17a + 30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h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+ 13h + 30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7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+ 14m + 48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r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+ 16r + 48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9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v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+ 22v + 96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+ 35p + 96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5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443763"/>
              </p:ext>
            </p:extLst>
          </p:nvPr>
        </p:nvGraphicFramePr>
        <p:xfrm>
          <a:off x="914400" y="609600"/>
          <a:ext cx="7467599" cy="5888355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468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34931">
                  <a:extLst>
                    <a:ext uri="{9D8B030D-6E8A-4147-A177-3AD203B41FA5}">
                      <a16:colId xmlns:a16="http://schemas.microsoft.com/office/drawing/2014/main" xmlns="" val="1302543877"/>
                    </a:ext>
                  </a:extLst>
                </a:gridCol>
              </a:tblGrid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</a:t>
                      </a:r>
                      <a:endParaRPr kumimoji="0" lang="en-US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30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30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0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+ 5x + 6</a:t>
                      </a:r>
                      <a:endParaRPr kumimoji="0" lang="en-US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(x + 2)(x + 3)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+ 8x + 12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(x + 6)(x + 2)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+ 7n + 12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(n + 4)(n + 3)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4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q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+ 14q + 13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(q + 13)(q + 1)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5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+ 17a + 30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(a + 15)(a + 2)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h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+ 13h + 30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7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+ 14m + 48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r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+ 16r + 48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9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v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+ 22v + 96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+ 35p + 96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211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8198325"/>
              </p:ext>
            </p:extLst>
          </p:nvPr>
        </p:nvGraphicFramePr>
        <p:xfrm>
          <a:off x="914400" y="609600"/>
          <a:ext cx="7467599" cy="5888355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468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34931">
                  <a:extLst>
                    <a:ext uri="{9D8B030D-6E8A-4147-A177-3AD203B41FA5}">
                      <a16:colId xmlns:a16="http://schemas.microsoft.com/office/drawing/2014/main" xmlns="" val="1302543877"/>
                    </a:ext>
                  </a:extLst>
                </a:gridCol>
              </a:tblGrid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</a:t>
                      </a:r>
                      <a:endParaRPr kumimoji="0" lang="en-US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30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30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0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+ 5x + 6</a:t>
                      </a:r>
                      <a:endParaRPr kumimoji="0" lang="en-US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(x + 2)(x + 3)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+ 8x + 12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(x + 6)(x + 2)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+ 7n + 12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(n + 4)(n + 3)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4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q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+ 14q + 13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(q + 13)(q + 1)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5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+ 17a + 30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(a + 15)(a + 2)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h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+ 13h + 30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(h + 10)(h + 3)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7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+ 14m + 48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r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+ 16r + 48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9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v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+ 22v + 96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+ 35p + 96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236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561984"/>
              </p:ext>
            </p:extLst>
          </p:nvPr>
        </p:nvGraphicFramePr>
        <p:xfrm>
          <a:off x="914400" y="609600"/>
          <a:ext cx="7467599" cy="5888355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468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34931">
                  <a:extLst>
                    <a:ext uri="{9D8B030D-6E8A-4147-A177-3AD203B41FA5}">
                      <a16:colId xmlns:a16="http://schemas.microsoft.com/office/drawing/2014/main" xmlns="" val="1302543877"/>
                    </a:ext>
                  </a:extLst>
                </a:gridCol>
              </a:tblGrid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</a:t>
                      </a:r>
                      <a:endParaRPr kumimoji="0" lang="en-US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30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30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0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+ 5x + 6</a:t>
                      </a:r>
                      <a:endParaRPr kumimoji="0" lang="en-US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(x + 2)(x + 3)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+ 8x + 12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(x + 6)(x + 2)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+ 7n + 12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(n + 4)(n + 3)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4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q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+ 14q + 13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(q + 13)(q + 1)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5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+ 17a + 30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(a + 15)(a + 2)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h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+ 13h + 30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(h + 10)(h + 3)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7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+ 14m + 48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(m + 6)(m + 8)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r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+ 16r + 48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9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v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+ 22v + 96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+ 35p + 96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190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904944"/>
              </p:ext>
            </p:extLst>
          </p:nvPr>
        </p:nvGraphicFramePr>
        <p:xfrm>
          <a:off x="914400" y="609600"/>
          <a:ext cx="7467599" cy="5888355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468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34931">
                  <a:extLst>
                    <a:ext uri="{9D8B030D-6E8A-4147-A177-3AD203B41FA5}">
                      <a16:colId xmlns:a16="http://schemas.microsoft.com/office/drawing/2014/main" xmlns="" val="1302543877"/>
                    </a:ext>
                  </a:extLst>
                </a:gridCol>
              </a:tblGrid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</a:t>
                      </a:r>
                      <a:endParaRPr kumimoji="0" lang="en-US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30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30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0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+ 5x + 6</a:t>
                      </a:r>
                      <a:endParaRPr kumimoji="0" lang="en-US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(x + 2)(x + 3)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+ 8x + 12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(x + 6)(x + 2)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+ 7n + 12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(n + 4)(n + 3)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4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q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+ 14q + 13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(q + 13)(q + 1)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5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+ 17a + 30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(a + 15)(a + 2)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h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+ 13h + 30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(h + 10)(h + 3)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7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+ 14m + 48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(m + 6)(m + 8)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r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+ 16r + 48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(r + 12)(r + 4)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9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v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+ 22v + 96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+ 35p + 96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733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748555"/>
              </p:ext>
            </p:extLst>
          </p:nvPr>
        </p:nvGraphicFramePr>
        <p:xfrm>
          <a:off x="914400" y="609600"/>
          <a:ext cx="7467599" cy="5888355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468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34931">
                  <a:extLst>
                    <a:ext uri="{9D8B030D-6E8A-4147-A177-3AD203B41FA5}">
                      <a16:colId xmlns:a16="http://schemas.microsoft.com/office/drawing/2014/main" xmlns="" val="1302543877"/>
                    </a:ext>
                  </a:extLst>
                </a:gridCol>
              </a:tblGrid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</a:t>
                      </a:r>
                      <a:endParaRPr kumimoji="0" lang="en-US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30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30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0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+ 5x + 6</a:t>
                      </a:r>
                      <a:endParaRPr kumimoji="0" lang="en-US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(x + 2)(x + 3)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+ 8x + 12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(x + 6)(x + 2)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+ 7n + 12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(n + 4)(n + 3)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4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q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+ 14q + 13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(q + 13)(q + 1)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5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+ 17a + 30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(a + 15)(a + 2)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h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+ 13h + 30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(h + 10)(h + 3)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7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+ 14m + 48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(m + 6)(m + 8)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r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+ 16r + 48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(r + 12)(r + 4)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9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v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+ 22v + 96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(v + 16)(v + 6)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+ 35p + 96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635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8745002"/>
              </p:ext>
            </p:extLst>
          </p:nvPr>
        </p:nvGraphicFramePr>
        <p:xfrm>
          <a:off x="914400" y="609600"/>
          <a:ext cx="7467599" cy="5888355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468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34931">
                  <a:extLst>
                    <a:ext uri="{9D8B030D-6E8A-4147-A177-3AD203B41FA5}">
                      <a16:colId xmlns:a16="http://schemas.microsoft.com/office/drawing/2014/main" xmlns="" val="1302543877"/>
                    </a:ext>
                  </a:extLst>
                </a:gridCol>
              </a:tblGrid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</a:t>
                      </a:r>
                      <a:endParaRPr kumimoji="0" lang="en-US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30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30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0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+ 5x + 6</a:t>
                      </a:r>
                      <a:endParaRPr kumimoji="0" lang="en-US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(x + 2)(x + 3)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+ 8x + 12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(x + 6)(x + 2)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+ 7n + 12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(n + 4)(n + 3)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4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q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+ 14q + 13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(q + 13)(q + 1)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5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+ 17a + 30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(a + 15)(a + 2)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h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+ 13h + 30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(h + 10)(h + 3)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7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+ 14m + 48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(m + 6)(m + 8)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r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+ 16r + 48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(r + 12)(r + 4)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9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v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+ 22v + 96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(v + 16)(v + 6)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10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3200" kern="1200" baseline="300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+ 35p + 96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rebuchet MS" panose="020B0603020202020204" pitchFamily="34" charset="0"/>
                        </a:rPr>
                        <a:t>(p + 3)(p + 32)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348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304800"/>
            <a:ext cx="6244988" cy="529697"/>
          </a:xfrm>
          <a:prstGeom prst="rect">
            <a:avLst/>
          </a:prstGeom>
          <a:noFill/>
          <a:ln w="63500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400" dirty="0" smtClean="0">
                <a:latin typeface="Trebuchet MS" panose="020B0603020202020204" pitchFamily="34" charset="0"/>
                <a:cs typeface="Comic Sans MS"/>
              </a:rPr>
              <a:t>How is this example different?</a:t>
            </a:r>
          </a:p>
        </p:txBody>
      </p:sp>
      <p:sp>
        <p:nvSpPr>
          <p:cNvPr id="4" name="Rectangle 3"/>
          <p:cNvSpPr/>
          <p:nvPr/>
        </p:nvSpPr>
        <p:spPr>
          <a:xfrm>
            <a:off x="3601233" y="1371600"/>
            <a:ext cx="2242922" cy="486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GB" sz="3200" dirty="0">
                <a:latin typeface="Trebuchet MS" panose="020B0603020202020204" pitchFamily="34" charset="0"/>
              </a:rPr>
              <a:t>x</a:t>
            </a:r>
            <a:r>
              <a:rPr lang="en-GB" sz="3200" baseline="30000" dirty="0">
                <a:latin typeface="Trebuchet MS" panose="020B0603020202020204" pitchFamily="34" charset="0"/>
              </a:rPr>
              <a:t>2</a:t>
            </a:r>
            <a:r>
              <a:rPr lang="en-GB" sz="3200" dirty="0">
                <a:latin typeface="Trebuchet MS" panose="020B0603020202020204" pitchFamily="34" charset="0"/>
              </a:rPr>
              <a:t> </a:t>
            </a:r>
            <a:r>
              <a:rPr lang="en-GB" sz="3200" dirty="0" smtClean="0">
                <a:latin typeface="Trebuchet MS" panose="020B0603020202020204" pitchFamily="34" charset="0"/>
              </a:rPr>
              <a:t>- 9x + 20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01232" y="2209800"/>
            <a:ext cx="5390367" cy="1052596"/>
          </a:xfrm>
          <a:prstGeom prst="rect">
            <a:avLst/>
          </a:prstGeom>
          <a:noFill/>
          <a:ln w="63500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400" dirty="0" smtClean="0">
                <a:latin typeface="Trebuchet MS" panose="020B0603020202020204" pitchFamily="34" charset="0"/>
                <a:cs typeface="Comic Sans MS"/>
              </a:rPr>
              <a:t>What would the product and the sum of the 2 numbers be this time?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8846" y="3614309"/>
            <a:ext cx="5182754" cy="1052596"/>
          </a:xfrm>
          <a:prstGeom prst="rect">
            <a:avLst/>
          </a:prstGeom>
          <a:noFill/>
          <a:ln w="63500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400" dirty="0" smtClean="0">
                <a:latin typeface="Trebuchet MS" panose="020B0603020202020204" pitchFamily="34" charset="0"/>
                <a:cs typeface="Comic Sans MS"/>
              </a:rPr>
              <a:t>How can we make a negative sum, but a positive product?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13018" y="5200168"/>
            <a:ext cx="5335154" cy="572464"/>
          </a:xfrm>
          <a:prstGeom prst="rect">
            <a:avLst/>
          </a:prstGeom>
          <a:noFill/>
          <a:ln w="63500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400" dirty="0" smtClean="0">
                <a:solidFill>
                  <a:srgbClr val="C00000"/>
                </a:solidFill>
                <a:latin typeface="Trebuchet MS" panose="020B0603020202020204" pitchFamily="34" charset="0"/>
                <a:cs typeface="Comic Sans MS"/>
              </a:rPr>
              <a:t>Both numbers must be negative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234373" y="2057400"/>
            <a:ext cx="3492500" cy="3657600"/>
            <a:chOff x="196850" y="1752600"/>
            <a:chExt cx="3492500" cy="365760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/>
            <a:srcRect b="4000"/>
            <a:stretch/>
          </p:blipFill>
          <p:spPr>
            <a:xfrm>
              <a:off x="196850" y="1752600"/>
              <a:ext cx="3492500" cy="3657600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 bwMode="auto">
            <a:xfrm>
              <a:off x="1143000" y="2209800"/>
              <a:ext cx="99060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1143000" y="4724400"/>
              <a:ext cx="99060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180523" y="251460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20</a:t>
            </a:r>
            <a:endParaRPr lang="en-GB" sz="28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80523" y="499619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 -9</a:t>
            </a:r>
            <a:endParaRPr lang="en-GB" sz="28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2468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5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304800"/>
            <a:ext cx="6244988" cy="529697"/>
          </a:xfrm>
          <a:prstGeom prst="rect">
            <a:avLst/>
          </a:prstGeom>
          <a:noFill/>
          <a:ln w="63500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400" dirty="0" smtClean="0">
                <a:latin typeface="Trebuchet MS" panose="020B0603020202020204" pitchFamily="34" charset="0"/>
                <a:cs typeface="Comic Sans MS"/>
              </a:rPr>
              <a:t>How is this example different?</a:t>
            </a:r>
          </a:p>
        </p:txBody>
      </p:sp>
      <p:sp>
        <p:nvSpPr>
          <p:cNvPr id="4" name="Rectangle 3"/>
          <p:cNvSpPr/>
          <p:nvPr/>
        </p:nvSpPr>
        <p:spPr>
          <a:xfrm>
            <a:off x="3601233" y="1371600"/>
            <a:ext cx="2242922" cy="486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GB" sz="3200" dirty="0">
                <a:latin typeface="Trebuchet MS" panose="020B0603020202020204" pitchFamily="34" charset="0"/>
              </a:rPr>
              <a:t>x</a:t>
            </a:r>
            <a:r>
              <a:rPr lang="en-GB" sz="3200" baseline="30000" dirty="0">
                <a:latin typeface="Trebuchet MS" panose="020B0603020202020204" pitchFamily="34" charset="0"/>
              </a:rPr>
              <a:t>2</a:t>
            </a:r>
            <a:r>
              <a:rPr lang="en-GB" sz="3200" dirty="0">
                <a:latin typeface="Trebuchet MS" panose="020B0603020202020204" pitchFamily="34" charset="0"/>
              </a:rPr>
              <a:t> </a:t>
            </a:r>
            <a:r>
              <a:rPr lang="en-GB" sz="3200" dirty="0" smtClean="0">
                <a:latin typeface="Trebuchet MS" panose="020B0603020202020204" pitchFamily="34" charset="0"/>
              </a:rPr>
              <a:t>- 9x + 20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34373" y="2057400"/>
            <a:ext cx="3492500" cy="3657600"/>
            <a:chOff x="196850" y="1752600"/>
            <a:chExt cx="3492500" cy="365760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/>
            <a:srcRect b="4000"/>
            <a:stretch/>
          </p:blipFill>
          <p:spPr>
            <a:xfrm>
              <a:off x="196850" y="1752600"/>
              <a:ext cx="3492500" cy="36576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 bwMode="auto">
            <a:xfrm>
              <a:off x="1143000" y="2209800"/>
              <a:ext cx="99060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1143000" y="4724400"/>
              <a:ext cx="99060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180523" y="251460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20</a:t>
            </a:r>
            <a:endParaRPr lang="en-GB" sz="28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80523" y="499619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 -9</a:t>
            </a:r>
            <a:endParaRPr lang="en-GB" sz="28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200" y="3819814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-4</a:t>
            </a:r>
            <a:endParaRPr lang="en-GB" sz="28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58398" y="3819814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-5</a:t>
            </a:r>
            <a:endParaRPr lang="en-GB" sz="28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/>
              <p:cNvSpPr txBox="1">
                <a:spLocks/>
              </p:cNvSpPr>
              <p:nvPr/>
            </p:nvSpPr>
            <p:spPr bwMode="auto">
              <a:xfrm>
                <a:off x="735471" y="6015393"/>
                <a:ext cx="7974445" cy="6696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GB" sz="2400" dirty="0">
                    <a:latin typeface="Trebuchet MS" panose="020B0603020202020204" pitchFamily="34" charset="0"/>
                  </a:rPr>
                  <a:t>x</a:t>
                </a:r>
                <a:r>
                  <a:rPr lang="en-GB" sz="2400" baseline="30000" dirty="0">
                    <a:latin typeface="Trebuchet MS" panose="020B0603020202020204" pitchFamily="34" charset="0"/>
                  </a:rPr>
                  <a:t>2</a:t>
                </a:r>
                <a:r>
                  <a:rPr lang="en-GB" sz="2400" dirty="0">
                    <a:latin typeface="Trebuchet MS" panose="020B0603020202020204" pitchFamily="34" charset="0"/>
                  </a:rPr>
                  <a:t> </a:t>
                </a:r>
                <a:r>
                  <a:rPr lang="en-GB" sz="2400" dirty="0" smtClean="0">
                    <a:latin typeface="Trebuchet MS" panose="020B0603020202020204" pitchFamily="34" charset="0"/>
                  </a:rPr>
                  <a:t>- </a:t>
                </a:r>
                <a:r>
                  <a:rPr lang="en-GB" sz="2400" dirty="0">
                    <a:latin typeface="Trebuchet MS" panose="020B0603020202020204" pitchFamily="34" charset="0"/>
                  </a:rPr>
                  <a:t>9x + </a:t>
                </a:r>
                <a:r>
                  <a:rPr lang="en-GB" sz="2400" dirty="0" smtClean="0">
                    <a:latin typeface="Trebuchet MS" panose="020B0603020202020204" pitchFamily="34" charset="0"/>
                  </a:rPr>
                  <a:t>20 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GB" sz="2400" dirty="0" smtClean="0">
                    <a:latin typeface="Trebuchet MS" panose="020B0603020202020204" pitchFamily="34" charset="0"/>
                  </a:rPr>
                  <a:t>  </a:t>
                </a:r>
                <a:r>
                  <a:rPr lang="en-GB" sz="2400" kern="0" dirty="0" smtClean="0">
                    <a:latin typeface="Trebuchet MS" panose="020B0603020202020204" pitchFamily="34" charset="0"/>
                  </a:rPr>
                  <a:t>( x - 4 )( x - 5 )</a:t>
                </a:r>
                <a:endParaRPr lang="en-GB" sz="2400" kern="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5471" y="6015393"/>
                <a:ext cx="7974445" cy="669610"/>
              </a:xfrm>
              <a:prstGeom prst="rect">
                <a:avLst/>
              </a:prstGeom>
              <a:blipFill>
                <a:blip r:embed="rId4"/>
                <a:stretch>
                  <a:fillRect t="-727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3949700" y="3290438"/>
            <a:ext cx="4343400" cy="1052596"/>
          </a:xfrm>
          <a:prstGeom prst="rect">
            <a:avLst/>
          </a:prstGeom>
          <a:noFill/>
          <a:ln w="63500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400" dirty="0" smtClean="0">
                <a:latin typeface="Trebuchet MS" panose="020B0603020202020204" pitchFamily="34" charset="0"/>
                <a:cs typeface="Comic Sans MS"/>
              </a:rPr>
              <a:t>What will the identity be this time?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826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build="p"/>
      <p:bldP spid="1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1344</TotalTime>
  <Words>1650</Words>
  <Application>Microsoft Office PowerPoint</Application>
  <PresentationFormat>On-screen Show (4:3)</PresentationFormat>
  <Paragraphs>361</Paragraphs>
  <Slides>22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1_Default Design</vt:lpstr>
      <vt:lpstr>Find 2 numbers that …</vt:lpstr>
      <vt:lpstr>Worksheet</vt:lpstr>
      <vt:lpstr>PowerPoint Presentation</vt:lpstr>
      <vt:lpstr>What about if we go the other way?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159</cp:revision>
  <cp:lastPrinted>1601-01-01T00:00:00Z</cp:lastPrinted>
  <dcterms:created xsi:type="dcterms:W3CDTF">1601-01-01T00:00:00Z</dcterms:created>
  <dcterms:modified xsi:type="dcterms:W3CDTF">2017-09-11T17:27:00Z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