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7" r:id="rId8"/>
    <p:sldId id="261" r:id="rId9"/>
    <p:sldId id="263" r:id="rId10"/>
    <p:sldId id="266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5BCB47C-61BF-42BA-9728-F4266858AD7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7B6BBB-A5E0-4262-92DD-3A402BD6562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0748" y="256282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In as many ways as you can, find the area of this rectangle: </a:t>
            </a:r>
            <a:endParaRPr lang="en-GB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333500"/>
            <a:ext cx="614362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34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0748" y="256282"/>
                <a:ext cx="8064896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 smtClean="0"/>
                  <a:t>Let’s look at these three expressions:</a:t>
                </a:r>
              </a:p>
              <a:p>
                <a:endParaRPr lang="en-GB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/>
                        </a:rPr>
                        <m:t>(</m:t>
                      </m:r>
                      <m:r>
                        <a:rPr lang="en-GB" sz="3200" i="1" dirty="0" smtClean="0">
                          <a:latin typeface="Cambria Math"/>
                        </a:rPr>
                        <m:t>𝑎</m:t>
                      </m:r>
                      <m:r>
                        <a:rPr lang="en-GB" sz="3200" i="1" dirty="0" smtClean="0">
                          <a:latin typeface="Cambria Math"/>
                        </a:rPr>
                        <m:t> + </m:t>
                      </m:r>
                      <m:r>
                        <a:rPr lang="en-GB" sz="3200" i="1" dirty="0" smtClean="0">
                          <a:latin typeface="Cambria Math"/>
                        </a:rPr>
                        <m:t>𝑏</m:t>
                      </m:r>
                      <m:r>
                        <a:rPr lang="en-GB" sz="3200" i="1" dirty="0" smtClean="0">
                          <a:latin typeface="Cambria Math"/>
                        </a:rPr>
                        <m:t>)(</m:t>
                      </m:r>
                      <m:r>
                        <a:rPr lang="en-GB" sz="3200" i="1" dirty="0" smtClean="0">
                          <a:latin typeface="Cambria Math"/>
                        </a:rPr>
                        <m:t>𝑐</m:t>
                      </m:r>
                      <m:r>
                        <a:rPr lang="en-GB" sz="3200" i="1" dirty="0" smtClean="0">
                          <a:latin typeface="Cambria Math"/>
                        </a:rPr>
                        <m:t> + </m:t>
                      </m:r>
                      <m:r>
                        <a:rPr lang="en-GB" sz="3200" i="1" dirty="0" smtClean="0">
                          <a:latin typeface="Cambria Math"/>
                        </a:rPr>
                        <m:t>𝑑</m:t>
                      </m:r>
                      <m:r>
                        <a:rPr lang="en-GB" sz="320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3200" dirty="0" smtClean="0"/>
              </a:p>
              <a:p>
                <a:endParaRPr lang="en-GB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/>
                        </a:rPr>
                        <m:t>𝑎</m:t>
                      </m:r>
                      <m:r>
                        <a:rPr lang="en-GB" sz="3200" i="1" dirty="0" smtClean="0">
                          <a:latin typeface="Cambria Math"/>
                        </a:rPr>
                        <m:t>(</m:t>
                      </m:r>
                      <m:r>
                        <a:rPr lang="en-GB" sz="3200" i="1" dirty="0" smtClean="0">
                          <a:latin typeface="Cambria Math"/>
                        </a:rPr>
                        <m:t>𝑐</m:t>
                      </m:r>
                      <m:r>
                        <a:rPr lang="en-GB" sz="3200" i="1" dirty="0" smtClean="0">
                          <a:latin typeface="Cambria Math"/>
                        </a:rPr>
                        <m:t> + </m:t>
                      </m:r>
                      <m:r>
                        <a:rPr lang="en-GB" sz="3200" i="1" dirty="0" smtClean="0">
                          <a:latin typeface="Cambria Math"/>
                        </a:rPr>
                        <m:t>𝑑</m:t>
                      </m:r>
                      <m:r>
                        <a:rPr lang="en-GB" sz="3200" i="1" dirty="0" smtClean="0">
                          <a:latin typeface="Cambria Math"/>
                        </a:rPr>
                        <m:t>) + </m:t>
                      </m:r>
                      <m:r>
                        <a:rPr lang="en-GB" sz="3200" i="1" dirty="0" smtClean="0">
                          <a:latin typeface="Cambria Math"/>
                        </a:rPr>
                        <m:t>𝑏</m:t>
                      </m:r>
                      <m:r>
                        <a:rPr lang="en-GB" sz="3200" i="1" dirty="0" smtClean="0">
                          <a:latin typeface="Cambria Math"/>
                        </a:rPr>
                        <m:t>(</m:t>
                      </m:r>
                      <m:r>
                        <a:rPr lang="en-GB" sz="3200" i="1" dirty="0" smtClean="0">
                          <a:latin typeface="Cambria Math"/>
                        </a:rPr>
                        <m:t>𝑐</m:t>
                      </m:r>
                      <m:r>
                        <a:rPr lang="en-GB" sz="3200" i="1" dirty="0" smtClean="0">
                          <a:latin typeface="Cambria Math"/>
                        </a:rPr>
                        <m:t> + </m:t>
                      </m:r>
                      <m:r>
                        <a:rPr lang="en-GB" sz="3200" i="1" dirty="0" smtClean="0">
                          <a:latin typeface="Cambria Math"/>
                        </a:rPr>
                        <m:t>𝑑</m:t>
                      </m:r>
                      <m:r>
                        <a:rPr lang="en-GB" sz="320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3200" dirty="0" smtClean="0"/>
              </a:p>
              <a:p>
                <a:endParaRPr lang="en-GB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/>
                        </a:rPr>
                        <m:t>𝑎𝑐</m:t>
                      </m:r>
                      <m:r>
                        <a:rPr lang="en-GB" sz="3200" i="1" dirty="0" smtClean="0">
                          <a:latin typeface="Cambria Math"/>
                        </a:rPr>
                        <m:t> + </m:t>
                      </m:r>
                      <m:r>
                        <a:rPr lang="en-GB" sz="3200" i="1" dirty="0" smtClean="0">
                          <a:latin typeface="Cambria Math"/>
                        </a:rPr>
                        <m:t>𝑎𝑑</m:t>
                      </m:r>
                      <m:r>
                        <a:rPr lang="en-GB" sz="3200" i="1" dirty="0" smtClean="0">
                          <a:latin typeface="Cambria Math"/>
                        </a:rPr>
                        <m:t> + </m:t>
                      </m:r>
                      <m:r>
                        <a:rPr lang="en-GB" sz="3200" i="1" dirty="0" err="1" smtClean="0">
                          <a:latin typeface="Cambria Math"/>
                        </a:rPr>
                        <m:t>𝑏𝑐</m:t>
                      </m:r>
                      <m:r>
                        <a:rPr lang="en-GB" sz="3200" i="1" dirty="0" smtClean="0">
                          <a:latin typeface="Cambria Math"/>
                        </a:rPr>
                        <m:t> + </m:t>
                      </m:r>
                      <m:r>
                        <a:rPr lang="en-GB" sz="3200" i="1" dirty="0" err="1" smtClean="0">
                          <a:latin typeface="Cambria Math"/>
                        </a:rPr>
                        <m:t>𝑏𝑑</m:t>
                      </m:r>
                    </m:oMath>
                  </m:oMathPara>
                </a14:m>
                <a:endParaRPr lang="en-GB" sz="3200" dirty="0" smtClean="0"/>
              </a:p>
              <a:p>
                <a:endParaRPr lang="en-GB" sz="3200" dirty="0"/>
              </a:p>
              <a:p>
                <a:r>
                  <a:rPr lang="en-GB" sz="3200" dirty="0" smtClean="0"/>
                  <a:t>Can you see the links between each line?</a:t>
                </a:r>
                <a:endParaRPr lang="en-GB" sz="3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48" y="256282"/>
                <a:ext cx="8064896" cy="4524315"/>
              </a:xfrm>
              <a:prstGeom prst="rect">
                <a:avLst/>
              </a:prstGeom>
              <a:blipFill rotWithShape="1">
                <a:blip r:embed="rId2"/>
                <a:stretch>
                  <a:fillRect l="-1890" t="-1752" b="-3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226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12"/>
          <a:stretch/>
        </p:blipFill>
        <p:spPr bwMode="auto">
          <a:xfrm>
            <a:off x="179512" y="376699"/>
            <a:ext cx="4099992" cy="246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83774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process of removing the brackets and rewriting as a sum of terms is called </a:t>
            </a:r>
            <a:r>
              <a:rPr lang="en-GB" sz="2800" dirty="0" smtClean="0">
                <a:solidFill>
                  <a:srgbClr val="FF0000"/>
                </a:solidFill>
              </a:rPr>
              <a:t>expanding the brackets</a:t>
            </a:r>
            <a:r>
              <a:rPr lang="en-GB" sz="2800" dirty="0" smtClean="0"/>
              <a:t>. </a:t>
            </a:r>
            <a:endParaRPr lang="en-GB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38" r="2685"/>
          <a:stretch/>
        </p:blipFill>
        <p:spPr bwMode="auto">
          <a:xfrm>
            <a:off x="5076056" y="260648"/>
            <a:ext cx="3141406" cy="246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41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294578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355573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02" y="1847850"/>
            <a:ext cx="3628174" cy="229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4664"/>
            <a:ext cx="3024336" cy="53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47986"/>
            <a:ext cx="3469114" cy="60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64885"/>
            <a:ext cx="3363397" cy="235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08" y="4797152"/>
            <a:ext cx="7933610" cy="132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93757" y="3940496"/>
            <a:ext cx="3216025" cy="830997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does the negative affect the working out?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83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If the expression contains </a:t>
            </a:r>
            <a:r>
              <a:rPr lang="en-GB" sz="2800" dirty="0" smtClean="0">
                <a:solidFill>
                  <a:srgbClr val="FF0000"/>
                </a:solidFill>
              </a:rPr>
              <a:t>like terms</a:t>
            </a:r>
            <a:r>
              <a:rPr lang="en-GB" sz="2800" dirty="0" smtClean="0"/>
              <a:t>, combine them.</a:t>
            </a:r>
            <a:endParaRPr lang="en-GB" sz="2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131"/>
          <a:stretch/>
        </p:blipFill>
        <p:spPr bwMode="auto">
          <a:xfrm>
            <a:off x="2771800" y="1556792"/>
            <a:ext cx="3429000" cy="52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35" b="31331"/>
          <a:stretch/>
        </p:blipFill>
        <p:spPr bwMode="auto">
          <a:xfrm>
            <a:off x="2771800" y="2204864"/>
            <a:ext cx="3429000" cy="50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11" b="1313"/>
          <a:stretch/>
        </p:blipFill>
        <p:spPr bwMode="auto">
          <a:xfrm>
            <a:off x="2771800" y="2808250"/>
            <a:ext cx="3429000" cy="46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3861048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whiteboards, </a:t>
            </a:r>
            <a:r>
              <a:rPr lang="en-GB" sz="2800" dirty="0" smtClean="0">
                <a:solidFill>
                  <a:srgbClr val="FF0000"/>
                </a:solidFill>
              </a:rPr>
              <a:t>expand </a:t>
            </a:r>
            <a:r>
              <a:rPr lang="en-GB" sz="2800" dirty="0" smtClean="0"/>
              <a:t>and</a:t>
            </a:r>
            <a:r>
              <a:rPr lang="en-GB" sz="2800" dirty="0" smtClean="0">
                <a:solidFill>
                  <a:srgbClr val="FF0000"/>
                </a:solidFill>
              </a:rPr>
              <a:t> simplify</a:t>
            </a:r>
            <a:r>
              <a:rPr lang="en-GB" sz="2800" dirty="0" smtClean="0"/>
              <a:t>:</a:t>
            </a:r>
            <a:endParaRPr lang="en-GB" sz="28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25" y="4725144"/>
            <a:ext cx="80581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ular Callout 2"/>
              <p:cNvSpPr/>
              <p:nvPr/>
            </p:nvSpPr>
            <p:spPr>
              <a:xfrm>
                <a:off x="6302833" y="3034777"/>
                <a:ext cx="2376264" cy="800955"/>
              </a:xfrm>
              <a:prstGeom prst="wedgeRectCallout">
                <a:avLst>
                  <a:gd name="adj1" fmla="val -128827"/>
                  <a:gd name="adj2" fmla="val -25607"/>
                </a:avLst>
              </a:prstGeom>
              <a:solidFill>
                <a:srgbClr val="FFFF66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Why is it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/>
                      </a:rPr>
                      <m:t>−10</m:t>
                    </m:r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</a:rPr>
                  <a:t>?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Rectangular Callou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833" y="3034777"/>
                <a:ext cx="2376264" cy="800955"/>
              </a:xfrm>
              <a:prstGeom prst="wedgeRectCallout">
                <a:avLst>
                  <a:gd name="adj1" fmla="val -128827"/>
                  <a:gd name="adj2" fmla="val -25607"/>
                </a:avLst>
              </a:prstGeom>
              <a:blipFill rotWithShape="1"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82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40709" y="1255713"/>
            <a:ext cx="8095107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3200" dirty="0">
                <a:solidFill>
                  <a:srgbClr val="000000"/>
                </a:solidFill>
              </a:rPr>
              <a:t>Title: </a:t>
            </a:r>
            <a:r>
              <a:rPr lang="en-GB" sz="3200" dirty="0" smtClean="0">
                <a:solidFill>
                  <a:srgbClr val="000000"/>
                </a:solidFill>
              </a:rPr>
              <a:t>Expanding brackets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solidFill>
                  <a:srgbClr val="000000"/>
                </a:solidFill>
              </a:rPr>
              <a:t>Expand the following expressions: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32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32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solidFill>
                  <a:srgbClr val="000000"/>
                </a:solidFill>
              </a:rPr>
              <a:t>More practice </a:t>
            </a:r>
            <a:r>
              <a:rPr lang="en-GB" sz="2000" dirty="0" smtClean="0">
                <a:solidFill>
                  <a:srgbClr val="000000"/>
                </a:solidFill>
              </a:rPr>
              <a:t>(how are </a:t>
            </a:r>
            <a:r>
              <a:rPr lang="en-GB" sz="2000" dirty="0" smtClean="0">
                <a:solidFill>
                  <a:srgbClr val="000000"/>
                </a:solidFill>
              </a:rPr>
              <a:t>these </a:t>
            </a:r>
            <a:r>
              <a:rPr lang="en-GB" sz="2000" dirty="0" smtClean="0">
                <a:solidFill>
                  <a:srgbClr val="000000"/>
                </a:solidFill>
              </a:rPr>
              <a:t>different?)</a:t>
            </a:r>
            <a:endParaRPr lang="en-GB" sz="20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32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32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09" y="2780928"/>
            <a:ext cx="7903699" cy="1810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5DC"/>
              </a:clrFrom>
              <a:clrTo>
                <a:srgbClr val="FEF5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3" y="5401019"/>
            <a:ext cx="3067047" cy="115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08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418633" y="451305"/>
            <a:ext cx="3939257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Checking answers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0169" y="1268760"/>
            <a:ext cx="8784976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</a:rPr>
              <a:t>We will look at a selection of your answers using the </a:t>
            </a:r>
            <a:r>
              <a:rPr lang="en-GB" sz="2400" dirty="0" err="1" smtClean="0">
                <a:solidFill>
                  <a:srgbClr val="000000"/>
                </a:solidFill>
              </a:rPr>
              <a:t>visualiser</a:t>
            </a:r>
            <a:r>
              <a:rPr lang="en-GB" sz="2400" dirty="0" smtClean="0">
                <a:solidFill>
                  <a:srgbClr val="000000"/>
                </a:solidFill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</a:rPr>
              <a:t>Pay close attention to the working out shown, comparing to your methods and answers: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Are there any mistakes in their working?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Are there any mistakes in your working?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Have you answered in a different way?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</a:rPr>
              <a:t>Correct all work in your green pen, making notes to help you in the future.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</a:rPr>
              <a:t>Complete any unanswered questions as we go through the answers.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1600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 smtClean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0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8924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What if there are more than two terms in the brackets?</a:t>
            </a:r>
          </a:p>
          <a:p>
            <a:endParaRPr lang="en-GB" sz="2800" dirty="0"/>
          </a:p>
          <a:p>
            <a:r>
              <a:rPr lang="en-GB" sz="2800" dirty="0" smtClean="0"/>
              <a:t>Think about how you might expand: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Try to think about it in more than one way.</a:t>
            </a:r>
            <a:endParaRPr lang="en-GB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D1C7"/>
              </a:clrFrom>
              <a:clrTo>
                <a:srgbClr val="FBD1C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2343150"/>
            <a:ext cx="44577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32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731" y="1412776"/>
            <a:ext cx="52101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332656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 expand: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9996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332656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On your whiteboards expand:</a:t>
            </a:r>
            <a:endParaRPr lang="en-GB" sz="2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960" y="1196752"/>
            <a:ext cx="5943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22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j02135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In your books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731" y="2276872"/>
            <a:ext cx="52101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007" y="3096022"/>
            <a:ext cx="5943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0578" y="1556792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Expand</a:t>
            </a:r>
            <a:r>
              <a:rPr lang="en-GB" sz="2800" dirty="0" smtClean="0"/>
              <a:t> the brackets and </a:t>
            </a:r>
            <a:r>
              <a:rPr lang="en-GB" sz="2800" dirty="0" smtClean="0">
                <a:solidFill>
                  <a:srgbClr val="FF0000"/>
                </a:solidFill>
              </a:rPr>
              <a:t>collect like terms</a:t>
            </a:r>
            <a:r>
              <a:rPr lang="en-GB" sz="2800" dirty="0" smtClean="0"/>
              <a:t>: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2188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ArchwayMaster</Template>
  <TotalTime>503</TotalTime>
  <Words>267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ArchwayMaster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10</cp:revision>
  <dcterms:created xsi:type="dcterms:W3CDTF">2017-07-11T10:52:02Z</dcterms:created>
  <dcterms:modified xsi:type="dcterms:W3CDTF">2017-07-17T09:49:29Z</dcterms:modified>
</cp:coreProperties>
</file>