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7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8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9.xml" ContentType="application/vnd.openxmlformats-officedocument.presentationml.notesSlide+xml"/>
  <Override PartName="/ppt/tags/tag17.xml" ContentType="application/vnd.openxmlformats-officedocument.presentationml.tags+xml"/>
  <Override PartName="/ppt/notesSlides/notesSlide10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11.xml" ContentType="application/vnd.openxmlformats-officedocument.presentationml.notesSlide+xml"/>
  <Override PartName="/ppt/tags/tag23.xml" ContentType="application/vnd.openxmlformats-officedocument.presentationml.tags+xml"/>
  <Override PartName="/ppt/notesSlides/notesSlide12.xml" ContentType="application/vnd.openxmlformats-officedocument.presentationml.notesSlide+xml"/>
  <Override PartName="/ppt/tags/tag24.xml" ContentType="application/vnd.openxmlformats-officedocument.presentationml.tags+xml"/>
  <Override PartName="/ppt/notesSlides/notesSlide13.xml" ContentType="application/vnd.openxmlformats-officedocument.presentationml.notesSlide+xml"/>
  <Override PartName="/ppt/tags/tag25.xml" ContentType="application/vnd.openxmlformats-officedocument.presentationml.tags+xml"/>
  <Override PartName="/ppt/notesSlides/notesSlide14.xml" ContentType="application/vnd.openxmlformats-officedocument.presentationml.notesSl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1"/>
  </p:notesMasterIdLst>
  <p:handoutMasterIdLst>
    <p:handoutMasterId r:id="rId32"/>
  </p:handoutMasterIdLst>
  <p:sldIdLst>
    <p:sldId id="308" r:id="rId2"/>
    <p:sldId id="351" r:id="rId3"/>
    <p:sldId id="352" r:id="rId4"/>
    <p:sldId id="353" r:id="rId5"/>
    <p:sldId id="350" r:id="rId6"/>
    <p:sldId id="354" r:id="rId7"/>
    <p:sldId id="309" r:id="rId8"/>
    <p:sldId id="318" r:id="rId9"/>
    <p:sldId id="358" r:id="rId10"/>
    <p:sldId id="322" r:id="rId11"/>
    <p:sldId id="323" r:id="rId12"/>
    <p:sldId id="324" r:id="rId13"/>
    <p:sldId id="326" r:id="rId14"/>
    <p:sldId id="327" r:id="rId15"/>
    <p:sldId id="328" r:id="rId16"/>
    <p:sldId id="329" r:id="rId17"/>
    <p:sldId id="330" r:id="rId18"/>
    <p:sldId id="331" r:id="rId19"/>
    <p:sldId id="332" r:id="rId20"/>
    <p:sldId id="357" r:id="rId21"/>
    <p:sldId id="335" r:id="rId22"/>
    <p:sldId id="336" r:id="rId23"/>
    <p:sldId id="337" r:id="rId24"/>
    <p:sldId id="359" r:id="rId25"/>
    <p:sldId id="338" r:id="rId26"/>
    <p:sldId id="343" r:id="rId27"/>
    <p:sldId id="346" r:id="rId28"/>
    <p:sldId id="347" r:id="rId29"/>
    <p:sldId id="348" r:id="rId30"/>
  </p:sldIdLst>
  <p:sldSz cx="9144000" cy="6858000" type="screen4x3"/>
  <p:notesSz cx="9869488" cy="67357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63" autoAdjust="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276778" cy="336788"/>
          </a:xfrm>
          <a:prstGeom prst="rect">
            <a:avLst/>
          </a:prstGeom>
        </p:spPr>
        <p:txBody>
          <a:bodyPr vert="horz" lIns="90769" tIns="45384" rIns="90769" bIns="45384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590429" y="0"/>
            <a:ext cx="4276778" cy="336788"/>
          </a:xfrm>
          <a:prstGeom prst="rect">
            <a:avLst/>
          </a:prstGeom>
        </p:spPr>
        <p:txBody>
          <a:bodyPr vert="horz" lIns="90769" tIns="45384" rIns="90769" bIns="45384" rtlCol="0"/>
          <a:lstStyle>
            <a:lvl1pPr algn="r">
              <a:defRPr sz="1200"/>
            </a:lvl1pPr>
          </a:lstStyle>
          <a:p>
            <a:fld id="{D9CA7EAE-A453-4721-A871-68264C622921}" type="datetimeFigureOut">
              <a:rPr lang="en-GB" smtClean="0"/>
              <a:t>30/06/2017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6397807"/>
            <a:ext cx="4276778" cy="336788"/>
          </a:xfrm>
          <a:prstGeom prst="rect">
            <a:avLst/>
          </a:prstGeom>
        </p:spPr>
        <p:txBody>
          <a:bodyPr vert="horz" lIns="90769" tIns="45384" rIns="90769" bIns="45384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590429" y="6397807"/>
            <a:ext cx="4276778" cy="336788"/>
          </a:xfrm>
          <a:prstGeom prst="rect">
            <a:avLst/>
          </a:prstGeom>
        </p:spPr>
        <p:txBody>
          <a:bodyPr vert="horz" lIns="90769" tIns="45384" rIns="90769" bIns="45384" rtlCol="0" anchor="b"/>
          <a:lstStyle>
            <a:lvl1pPr algn="r">
              <a:defRPr sz="1200"/>
            </a:lvl1pPr>
          </a:lstStyle>
          <a:p>
            <a:fld id="{0B907166-F6AF-46A7-A3F0-3A4D152DD5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66476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276778" cy="336788"/>
          </a:xfrm>
          <a:prstGeom prst="rect">
            <a:avLst/>
          </a:prstGeom>
        </p:spPr>
        <p:txBody>
          <a:bodyPr vert="horz" lIns="90769" tIns="45384" rIns="90769" bIns="45384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590429" y="0"/>
            <a:ext cx="4276778" cy="336788"/>
          </a:xfrm>
          <a:prstGeom prst="rect">
            <a:avLst/>
          </a:prstGeom>
        </p:spPr>
        <p:txBody>
          <a:bodyPr vert="horz" lIns="90769" tIns="45384" rIns="90769" bIns="45384" rtlCol="0"/>
          <a:lstStyle>
            <a:lvl1pPr algn="r">
              <a:defRPr sz="1200"/>
            </a:lvl1pPr>
          </a:lstStyle>
          <a:p>
            <a:fld id="{43A9D291-9B42-4439-A256-6FD62B4710B1}" type="datetimeFigureOut">
              <a:rPr lang="en-GB" smtClean="0"/>
              <a:t>30/06/2017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51200" y="504825"/>
            <a:ext cx="3368675" cy="25257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69" tIns="45384" rIns="90769" bIns="45384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86949" y="3199488"/>
            <a:ext cx="7895590" cy="3031094"/>
          </a:xfrm>
          <a:prstGeom prst="rect">
            <a:avLst/>
          </a:prstGeom>
        </p:spPr>
        <p:txBody>
          <a:bodyPr vert="horz" lIns="90769" tIns="45384" rIns="90769" bIns="45384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6397807"/>
            <a:ext cx="4276778" cy="336788"/>
          </a:xfrm>
          <a:prstGeom prst="rect">
            <a:avLst/>
          </a:prstGeom>
        </p:spPr>
        <p:txBody>
          <a:bodyPr vert="horz" lIns="90769" tIns="45384" rIns="90769" bIns="45384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590429" y="6397807"/>
            <a:ext cx="4276778" cy="336788"/>
          </a:xfrm>
          <a:prstGeom prst="rect">
            <a:avLst/>
          </a:prstGeom>
        </p:spPr>
        <p:txBody>
          <a:bodyPr vert="horz" lIns="90769" tIns="45384" rIns="90769" bIns="45384" rtlCol="0" anchor="b"/>
          <a:lstStyle>
            <a:lvl1pPr algn="r">
              <a:defRPr sz="1200"/>
            </a:lvl1pPr>
          </a:lstStyle>
          <a:p>
            <a:fld id="{5D6A32DE-A99D-4E84-8FEC-96CA3BF790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96191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07678">
              <a:defRPr/>
            </a:pPr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6A32DE-A99D-4E84-8FEC-96CA3BF79086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432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07678">
              <a:defRPr/>
            </a:pPr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6A32DE-A99D-4E84-8FEC-96CA3BF79086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432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07678">
              <a:defRPr/>
            </a:pPr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6A32DE-A99D-4E84-8FEC-96CA3BF79086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432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07678">
              <a:defRPr/>
            </a:pPr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6A32DE-A99D-4E84-8FEC-96CA3BF79086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432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07678">
              <a:defRPr/>
            </a:pPr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6A32DE-A99D-4E84-8FEC-96CA3BF79086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432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6A32DE-A99D-4E84-8FEC-96CA3BF79086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17401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6A32DE-A99D-4E84-8FEC-96CA3BF79086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09592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6A32DE-A99D-4E84-8FEC-96CA3BF79086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51997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6A32DE-A99D-4E84-8FEC-96CA3BF79086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79899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6A32DE-A99D-4E84-8FEC-96CA3BF79086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29461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6A32DE-A99D-4E84-8FEC-96CA3BF79086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81257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6A32DE-A99D-4E84-8FEC-96CA3BF79086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1797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aseline="0" dirty="0" smtClean="0"/>
              <a:t>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6A32DE-A99D-4E84-8FEC-96CA3BF79086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23469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6A32DE-A99D-4E84-8FEC-96CA3BF79086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2346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07392E-D549-476A-928D-F670778A29FD}" type="datetimeFigureOut">
              <a:rPr lang="en-GB" smtClean="0"/>
              <a:t>30/06/2017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8BB107-2E79-4408-ACA1-3AAA874B61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07392E-D549-476A-928D-F670778A29FD}" type="datetimeFigureOut">
              <a:rPr lang="en-GB" smtClean="0"/>
              <a:t>30/06/2017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8BB107-2E79-4408-ACA1-3AAA874B61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07392E-D549-476A-928D-F670778A29FD}" type="datetimeFigureOut">
              <a:rPr lang="en-GB" smtClean="0"/>
              <a:t>30/06/2017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8BB107-2E79-4408-ACA1-3AAA874B61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07392E-D549-476A-928D-F670778A29FD}" type="datetimeFigureOut">
              <a:rPr lang="en-GB" smtClean="0"/>
              <a:t>30/06/2017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8BB107-2E79-4408-ACA1-3AAA874B61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07392E-D549-476A-928D-F670778A29FD}" type="datetimeFigureOut">
              <a:rPr lang="en-GB" smtClean="0"/>
              <a:t>30/06/2017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8BB107-2E79-4408-ACA1-3AAA874B61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07392E-D549-476A-928D-F670778A29FD}" type="datetimeFigureOut">
              <a:rPr lang="en-GB" smtClean="0"/>
              <a:t>30/06/2017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8BB107-2E79-4408-ACA1-3AAA874B61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07392E-D549-476A-928D-F670778A29FD}" type="datetimeFigureOut">
              <a:rPr lang="en-GB" smtClean="0"/>
              <a:t>30/06/2017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8BB107-2E79-4408-ACA1-3AAA874B61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07392E-D549-476A-928D-F670778A29FD}" type="datetimeFigureOut">
              <a:rPr lang="en-GB" smtClean="0"/>
              <a:t>30/06/2017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8BB107-2E79-4408-ACA1-3AAA874B61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07392E-D549-476A-928D-F670778A29FD}" type="datetimeFigureOut">
              <a:rPr lang="en-GB" smtClean="0"/>
              <a:t>30/06/2017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8BB107-2E79-4408-ACA1-3AAA874B61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07392E-D549-476A-928D-F670778A29FD}" type="datetimeFigureOut">
              <a:rPr lang="en-GB" smtClean="0"/>
              <a:t>30/06/2017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8BB107-2E79-4408-ACA1-3AAA874B61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07392E-D549-476A-928D-F670778A29FD}" type="datetimeFigureOut">
              <a:rPr lang="en-GB" smtClean="0"/>
              <a:t>30/06/2017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8BB107-2E79-4408-ACA1-3AAA874B61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r>
              <a:rPr lang="en-GB" smtClean="0"/>
              <a:t>@GSAMaths</a:t>
            </a:r>
            <a:endParaRPr lang="en-GB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A18BB107-2E79-4408-ACA1-3AAA874B61B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1032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0" y="5988050"/>
            <a:ext cx="6286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5" Type="http://schemas.openxmlformats.org/officeDocument/2006/relationships/image" Target="../media/image50.png"/><Relationship Id="rId4" Type="http://schemas.openxmlformats.org/officeDocument/2006/relationships/image" Target="../media/image4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59832" y="2749280"/>
            <a:ext cx="2088232" cy="2088234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>
              <a:latin typeface="Comic Sans MS"/>
              <a:cs typeface="Comic Sans M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148064" y="2749282"/>
            <a:ext cx="1440160" cy="2088232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>
              <a:latin typeface="Comic Sans MS"/>
              <a:cs typeface="Comic Sans MS"/>
            </a:endParaRPr>
          </a:p>
        </p:txBody>
      </p:sp>
      <p:sp>
        <p:nvSpPr>
          <p:cNvPr id="4" name="Rectangle 3"/>
          <p:cNvSpPr/>
          <p:nvPr/>
        </p:nvSpPr>
        <p:spPr>
          <a:xfrm rot="16200000">
            <a:off x="3764087" y="4133257"/>
            <a:ext cx="679722" cy="2088232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>
              <a:latin typeface="Comic Sans MS"/>
              <a:cs typeface="Comic Sans M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147493" y="4835773"/>
            <a:ext cx="1440731" cy="681461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>
              <a:latin typeface="Comic Sans MS"/>
              <a:cs typeface="Comic Sans MS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51520" y="764704"/>
            <a:ext cx="8892480" cy="1143000"/>
          </a:xfrm>
        </p:spPr>
        <p:txBody>
          <a:bodyPr>
            <a:noAutofit/>
          </a:bodyPr>
          <a:lstStyle/>
          <a:p>
            <a:pPr algn="l"/>
            <a:r>
              <a:rPr lang="en-GB" sz="2400" dirty="0" smtClean="0">
                <a:cs typeface="Comic Sans MS"/>
              </a:rPr>
              <a:t>Use the following diagram to create algebraic </a:t>
            </a:r>
            <a:r>
              <a:rPr lang="en-GB" sz="2400" dirty="0" smtClean="0">
                <a:solidFill>
                  <a:srgbClr val="FF0000"/>
                </a:solidFill>
                <a:cs typeface="Comic Sans MS"/>
              </a:rPr>
              <a:t>expressions</a:t>
            </a:r>
            <a:r>
              <a:rPr lang="en-GB" sz="2400" dirty="0" smtClean="0">
                <a:cs typeface="Comic Sans MS"/>
              </a:rPr>
              <a:t> for the </a:t>
            </a:r>
            <a:r>
              <a:rPr lang="en-GB" sz="2400" dirty="0" smtClean="0">
                <a:solidFill>
                  <a:srgbClr val="FF0000"/>
                </a:solidFill>
                <a:cs typeface="Comic Sans MS"/>
              </a:rPr>
              <a:t>area</a:t>
            </a:r>
            <a:r>
              <a:rPr lang="en-GB" sz="2400" dirty="0" smtClean="0">
                <a:cs typeface="Comic Sans MS"/>
              </a:rPr>
              <a:t> of the rectangle.</a:t>
            </a:r>
            <a:br>
              <a:rPr lang="en-GB" sz="2400" dirty="0" smtClean="0">
                <a:cs typeface="Comic Sans MS"/>
              </a:rPr>
            </a:br>
            <a:r>
              <a:rPr lang="en-GB" sz="2400" dirty="0">
                <a:cs typeface="Comic Sans MS"/>
              </a:rPr>
              <a:t/>
            </a:r>
            <a:br>
              <a:rPr lang="en-GB" sz="2400" dirty="0">
                <a:cs typeface="Comic Sans MS"/>
              </a:rPr>
            </a:br>
            <a:r>
              <a:rPr lang="en-GB" sz="2400" dirty="0" smtClean="0">
                <a:cs typeface="Comic Sans MS"/>
              </a:rPr>
              <a:t>How many can you find?</a:t>
            </a:r>
            <a:br>
              <a:rPr lang="en-GB" sz="2400" dirty="0" smtClean="0">
                <a:cs typeface="Comic Sans MS"/>
              </a:rPr>
            </a:br>
            <a:endParaRPr lang="en-GB" sz="2400" dirty="0">
              <a:cs typeface="Comic Sans M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95936" y="2173218"/>
            <a:ext cx="432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Comic Sans MS"/>
                <a:cs typeface="Comic Sans MS"/>
              </a:rPr>
              <a:t>x</a:t>
            </a:r>
            <a:endParaRPr lang="en-GB" sz="2800" dirty="0">
              <a:latin typeface="Comic Sans MS"/>
              <a:cs typeface="Comic Sans M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55776" y="3613378"/>
            <a:ext cx="432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Comic Sans MS"/>
                <a:cs typeface="Comic Sans MS"/>
              </a:rPr>
              <a:t>x</a:t>
            </a:r>
            <a:endParaRPr lang="en-GB" sz="2800" dirty="0">
              <a:latin typeface="Comic Sans MS"/>
              <a:cs typeface="Comic Sans M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99806" y="2216927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Comic Sans MS"/>
                <a:cs typeface="Comic Sans MS"/>
              </a:rPr>
              <a:t>3</a:t>
            </a:r>
            <a:endParaRPr lang="en-GB" sz="2800" dirty="0">
              <a:latin typeface="Comic Sans MS"/>
              <a:cs typeface="Comic Sans M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411760" y="4962366"/>
            <a:ext cx="720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Comic Sans MS"/>
                <a:cs typeface="Comic Sans MS"/>
              </a:rPr>
              <a:t> 4</a:t>
            </a:r>
            <a:endParaRPr lang="en-GB" sz="2800" dirty="0">
              <a:latin typeface="Comic Sans MS"/>
              <a:cs typeface="Comic Sans M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15916" y="4114151"/>
            <a:ext cx="266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cs typeface="Comic Sans MS"/>
              </a:rPr>
              <a:t>(x + 3)(x + 4)</a:t>
            </a:r>
            <a:endParaRPr lang="en-GB" sz="2800" dirty="0">
              <a:cs typeface="Comic Sans M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08339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55576" y="2657681"/>
            <a:ext cx="2088232" cy="2088234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>
              <a:cs typeface="Comic Sans M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59832" y="2648548"/>
            <a:ext cx="1440160" cy="2088232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>
              <a:cs typeface="Comic Sans MS"/>
            </a:endParaRPr>
          </a:p>
        </p:txBody>
      </p:sp>
      <p:sp>
        <p:nvSpPr>
          <p:cNvPr id="4" name="Rectangle 3"/>
          <p:cNvSpPr/>
          <p:nvPr/>
        </p:nvSpPr>
        <p:spPr>
          <a:xfrm rot="16200000">
            <a:off x="1459831" y="4351838"/>
            <a:ext cx="679722" cy="2088232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>
              <a:cs typeface="Comic Sans M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59832" y="5016381"/>
            <a:ext cx="1440731" cy="681461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>
              <a:cs typeface="Comic Sans M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91680" y="2081619"/>
            <a:ext cx="432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cs typeface="Comic Sans MS"/>
              </a:rPr>
              <a:t>x</a:t>
            </a:r>
            <a:endParaRPr lang="en-GB" sz="2800" dirty="0">
              <a:cs typeface="Comic Sans M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1520" y="3521779"/>
            <a:ext cx="432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cs typeface="Comic Sans MS"/>
              </a:rPr>
              <a:t>x</a:t>
            </a:r>
            <a:endParaRPr lang="en-GB" sz="2800" dirty="0">
              <a:cs typeface="Comic Sans M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311574" y="2116193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cs typeface="Comic Sans MS"/>
              </a:rPr>
              <a:t> 3</a:t>
            </a:r>
            <a:endParaRPr lang="en-GB" sz="2800" dirty="0">
              <a:cs typeface="Comic Sans M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7504" y="5180947"/>
            <a:ext cx="720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cs typeface="Comic Sans MS"/>
              </a:rPr>
              <a:t> 4</a:t>
            </a:r>
            <a:endParaRPr lang="en-GB" sz="2800" dirty="0">
              <a:cs typeface="Comic Sans M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55876" y="3460832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cs typeface="Comic Sans MS"/>
              </a:rPr>
              <a:t>3x</a:t>
            </a:r>
            <a:endParaRPr lang="en-GB" sz="2800" dirty="0">
              <a:cs typeface="Comic Sans M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547664" y="5144072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cs typeface="Comic Sans MS"/>
              </a:rPr>
              <a:t>4x</a:t>
            </a:r>
            <a:endParaRPr lang="en-GB" sz="2800" dirty="0">
              <a:cs typeface="Comic Sans M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420443" y="5134344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cs typeface="Comic Sans MS"/>
              </a:rPr>
              <a:t>12</a:t>
            </a:r>
            <a:endParaRPr lang="en-GB" sz="2800" dirty="0">
              <a:cs typeface="Comic Sans M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619672" y="3502615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cs typeface="Comic Sans MS"/>
              </a:rPr>
              <a:t>x</a:t>
            </a:r>
            <a:r>
              <a:rPr lang="en-GB" sz="2800" baseline="30000" dirty="0" smtClean="0">
                <a:cs typeface="Comic Sans MS"/>
              </a:rPr>
              <a:t>2</a:t>
            </a:r>
            <a:endParaRPr lang="en-GB" sz="2800" dirty="0">
              <a:cs typeface="Comic Sans M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364088" y="3478798"/>
            <a:ext cx="3400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cs typeface="Comic Sans MS"/>
              </a:rPr>
              <a:t>x</a:t>
            </a:r>
            <a:r>
              <a:rPr lang="en-GB" sz="2800" baseline="30000" dirty="0" smtClean="0">
                <a:cs typeface="Comic Sans MS"/>
              </a:rPr>
              <a:t>2 </a:t>
            </a:r>
            <a:r>
              <a:rPr lang="en-GB" sz="2800" dirty="0">
                <a:cs typeface="Comic Sans MS"/>
              </a:rPr>
              <a:t>+</a:t>
            </a:r>
            <a:r>
              <a:rPr lang="en-GB" sz="2800" dirty="0" smtClean="0">
                <a:cs typeface="Comic Sans MS"/>
              </a:rPr>
              <a:t> 7x + 12</a:t>
            </a:r>
            <a:endParaRPr lang="en-GB" sz="2800" dirty="0">
              <a:cs typeface="Comic Sans MS"/>
            </a:endParaRPr>
          </a:p>
        </p:txBody>
      </p:sp>
      <p:sp>
        <p:nvSpPr>
          <p:cNvPr id="17" name="Title 6"/>
          <p:cNvSpPr>
            <a:spLocks noGrp="1"/>
          </p:cNvSpPr>
          <p:nvPr>
            <p:ph type="title"/>
          </p:nvPr>
        </p:nvSpPr>
        <p:spPr>
          <a:xfrm>
            <a:off x="251520" y="764704"/>
            <a:ext cx="8892480" cy="1143000"/>
          </a:xfrm>
        </p:spPr>
        <p:txBody>
          <a:bodyPr>
            <a:noAutofit/>
          </a:bodyPr>
          <a:lstStyle/>
          <a:p>
            <a:pPr algn="l"/>
            <a:r>
              <a:rPr lang="en-GB" sz="2400" dirty="0" smtClean="0">
                <a:cs typeface="Comic Sans MS"/>
              </a:rPr>
              <a:t>Use the following diagram to create algebraic </a:t>
            </a:r>
            <a:r>
              <a:rPr lang="en-GB" sz="2400" dirty="0" smtClean="0">
                <a:solidFill>
                  <a:srgbClr val="FF0000"/>
                </a:solidFill>
                <a:cs typeface="Comic Sans MS"/>
              </a:rPr>
              <a:t>expressions</a:t>
            </a:r>
            <a:r>
              <a:rPr lang="en-GB" sz="2400" dirty="0" smtClean="0">
                <a:cs typeface="Comic Sans MS"/>
              </a:rPr>
              <a:t> for the </a:t>
            </a:r>
            <a:r>
              <a:rPr lang="en-GB" sz="2400" dirty="0" smtClean="0">
                <a:solidFill>
                  <a:srgbClr val="FF0000"/>
                </a:solidFill>
                <a:cs typeface="Comic Sans MS"/>
              </a:rPr>
              <a:t>area</a:t>
            </a:r>
            <a:r>
              <a:rPr lang="en-GB" sz="2400" dirty="0" smtClean="0">
                <a:cs typeface="Comic Sans MS"/>
              </a:rPr>
              <a:t> of the rectangle.</a:t>
            </a:r>
            <a:br>
              <a:rPr lang="en-GB" sz="2400" dirty="0" smtClean="0">
                <a:cs typeface="Comic Sans MS"/>
              </a:rPr>
            </a:br>
            <a:r>
              <a:rPr lang="en-GB" sz="2400" dirty="0">
                <a:cs typeface="Comic Sans MS"/>
              </a:rPr>
              <a:t/>
            </a:r>
            <a:br>
              <a:rPr lang="en-GB" sz="2400" dirty="0">
                <a:cs typeface="Comic Sans MS"/>
              </a:rPr>
            </a:br>
            <a:r>
              <a:rPr lang="en-GB" sz="2400" dirty="0" smtClean="0">
                <a:cs typeface="Comic Sans MS"/>
              </a:rPr>
              <a:t>How many can you find?</a:t>
            </a:r>
            <a:br>
              <a:rPr lang="en-GB" sz="2400" dirty="0" smtClean="0">
                <a:cs typeface="Comic Sans MS"/>
              </a:rPr>
            </a:br>
            <a:endParaRPr lang="en-GB" sz="2400" dirty="0">
              <a:cs typeface="Comic Sans M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0412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21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55576" y="2657681"/>
            <a:ext cx="2088232" cy="2088234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>
              <a:cs typeface="Comic Sans M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843808" y="2657683"/>
            <a:ext cx="1440160" cy="2088232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>
              <a:cs typeface="Comic Sans MS"/>
            </a:endParaRPr>
          </a:p>
        </p:txBody>
      </p:sp>
      <p:sp>
        <p:nvSpPr>
          <p:cNvPr id="4" name="Rectangle 3"/>
          <p:cNvSpPr/>
          <p:nvPr/>
        </p:nvSpPr>
        <p:spPr>
          <a:xfrm rot="16200000">
            <a:off x="1459831" y="4351838"/>
            <a:ext cx="679722" cy="2088232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>
              <a:cs typeface="Comic Sans M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843808" y="5050203"/>
            <a:ext cx="1440731" cy="681461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>
              <a:cs typeface="Comic Sans M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91680" y="2081619"/>
            <a:ext cx="432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cs typeface="Comic Sans MS"/>
              </a:rPr>
              <a:t>x</a:t>
            </a:r>
            <a:endParaRPr lang="en-GB" sz="2800" dirty="0">
              <a:cs typeface="Comic Sans M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1520" y="3521779"/>
            <a:ext cx="432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cs typeface="Comic Sans MS"/>
              </a:rPr>
              <a:t>x</a:t>
            </a:r>
            <a:endParaRPr lang="en-GB" sz="2800" dirty="0">
              <a:cs typeface="Comic Sans M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95550" y="2125328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cs typeface="Comic Sans MS"/>
              </a:rPr>
              <a:t> 3</a:t>
            </a:r>
            <a:endParaRPr lang="en-GB" sz="2800" dirty="0">
              <a:cs typeface="Comic Sans M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7504" y="5180947"/>
            <a:ext cx="720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cs typeface="Comic Sans MS"/>
              </a:rPr>
              <a:t> 4</a:t>
            </a:r>
            <a:endParaRPr lang="en-GB" sz="2800" dirty="0">
              <a:cs typeface="Comic Sans M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907704" y="3476977"/>
            <a:ext cx="266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cs typeface="Comic Sans MS"/>
              </a:rPr>
              <a:t>x(x + 3)</a:t>
            </a:r>
            <a:endParaRPr lang="en-GB" sz="2800" dirty="0">
              <a:cs typeface="Comic Sans M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364088" y="3478798"/>
            <a:ext cx="3400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cs typeface="Comic Sans MS"/>
              </a:rPr>
              <a:t>x(x + 3) + 4(x + 3)</a:t>
            </a:r>
            <a:endParaRPr lang="en-GB" sz="2800" dirty="0">
              <a:cs typeface="Comic Sans M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843774" y="5134344"/>
            <a:ext cx="266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cs typeface="Comic Sans MS"/>
              </a:rPr>
              <a:t>4(x + 3)</a:t>
            </a:r>
            <a:endParaRPr lang="en-GB" sz="2800" dirty="0">
              <a:cs typeface="Comic Sans MS"/>
            </a:endParaRPr>
          </a:p>
        </p:txBody>
      </p:sp>
      <p:sp>
        <p:nvSpPr>
          <p:cNvPr id="15" name="Title 6"/>
          <p:cNvSpPr>
            <a:spLocks noGrp="1"/>
          </p:cNvSpPr>
          <p:nvPr>
            <p:ph type="title"/>
          </p:nvPr>
        </p:nvSpPr>
        <p:spPr>
          <a:xfrm>
            <a:off x="251520" y="764704"/>
            <a:ext cx="8892480" cy="1143000"/>
          </a:xfrm>
        </p:spPr>
        <p:txBody>
          <a:bodyPr>
            <a:noAutofit/>
          </a:bodyPr>
          <a:lstStyle/>
          <a:p>
            <a:pPr algn="l"/>
            <a:r>
              <a:rPr lang="en-GB" sz="2400" dirty="0" smtClean="0">
                <a:cs typeface="Comic Sans MS"/>
              </a:rPr>
              <a:t>Use the following diagram to create algebraic </a:t>
            </a:r>
            <a:r>
              <a:rPr lang="en-GB" sz="2400" dirty="0" smtClean="0">
                <a:solidFill>
                  <a:srgbClr val="FF0000"/>
                </a:solidFill>
                <a:cs typeface="Comic Sans MS"/>
              </a:rPr>
              <a:t>expressions</a:t>
            </a:r>
            <a:r>
              <a:rPr lang="en-GB" sz="2400" dirty="0" smtClean="0">
                <a:cs typeface="Comic Sans MS"/>
              </a:rPr>
              <a:t> for the </a:t>
            </a:r>
            <a:r>
              <a:rPr lang="en-GB" sz="2400" dirty="0" smtClean="0">
                <a:solidFill>
                  <a:srgbClr val="FF0000"/>
                </a:solidFill>
                <a:cs typeface="Comic Sans MS"/>
              </a:rPr>
              <a:t>area</a:t>
            </a:r>
            <a:r>
              <a:rPr lang="en-GB" sz="2400" dirty="0" smtClean="0">
                <a:cs typeface="Comic Sans MS"/>
              </a:rPr>
              <a:t> of the rectangle.</a:t>
            </a:r>
            <a:br>
              <a:rPr lang="en-GB" sz="2400" dirty="0" smtClean="0">
                <a:cs typeface="Comic Sans MS"/>
              </a:rPr>
            </a:br>
            <a:r>
              <a:rPr lang="en-GB" sz="2400" dirty="0">
                <a:cs typeface="Comic Sans MS"/>
              </a:rPr>
              <a:t/>
            </a:r>
            <a:br>
              <a:rPr lang="en-GB" sz="2400" dirty="0">
                <a:cs typeface="Comic Sans MS"/>
              </a:rPr>
            </a:br>
            <a:r>
              <a:rPr lang="en-GB" sz="2400" dirty="0" smtClean="0">
                <a:cs typeface="Comic Sans MS"/>
              </a:rPr>
              <a:t>How many can you find?</a:t>
            </a:r>
            <a:br>
              <a:rPr lang="en-GB" sz="2400" dirty="0" smtClean="0">
                <a:cs typeface="Comic Sans MS"/>
              </a:rPr>
            </a:br>
            <a:endParaRPr lang="en-GB" sz="2400" dirty="0">
              <a:cs typeface="Comic Sans M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21392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19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55576" y="2657681"/>
            <a:ext cx="2088232" cy="2088234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>
              <a:cs typeface="Comic Sans M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59832" y="2648548"/>
            <a:ext cx="1440160" cy="2088232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>
              <a:cs typeface="Comic Sans MS"/>
            </a:endParaRPr>
          </a:p>
        </p:txBody>
      </p:sp>
      <p:sp>
        <p:nvSpPr>
          <p:cNvPr id="4" name="Rectangle 3"/>
          <p:cNvSpPr/>
          <p:nvPr/>
        </p:nvSpPr>
        <p:spPr>
          <a:xfrm rot="16200000">
            <a:off x="1459831" y="4050385"/>
            <a:ext cx="679722" cy="2088232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>
              <a:cs typeface="Comic Sans M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59832" y="4750917"/>
            <a:ext cx="1440731" cy="681461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>
              <a:cs typeface="Comic Sans M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91680" y="2081619"/>
            <a:ext cx="432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cs typeface="Comic Sans MS"/>
              </a:rPr>
              <a:t>x</a:t>
            </a:r>
            <a:endParaRPr lang="en-GB" sz="2800" dirty="0">
              <a:cs typeface="Comic Sans M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1520" y="3521779"/>
            <a:ext cx="432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cs typeface="Comic Sans MS"/>
              </a:rPr>
              <a:t>x</a:t>
            </a:r>
            <a:endParaRPr lang="en-GB" sz="2800" dirty="0">
              <a:cs typeface="Comic Sans M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311574" y="2116193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cs typeface="Comic Sans MS"/>
              </a:rPr>
              <a:t> 3</a:t>
            </a:r>
            <a:endParaRPr lang="en-GB" sz="2800" dirty="0">
              <a:cs typeface="Comic Sans M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7504" y="4879494"/>
            <a:ext cx="720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cs typeface="Comic Sans MS"/>
              </a:rPr>
              <a:t> 4</a:t>
            </a:r>
            <a:endParaRPr lang="en-GB" sz="2800" dirty="0">
              <a:cs typeface="Comic Sans M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364088" y="3478798"/>
            <a:ext cx="3400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cs typeface="Comic Sans MS"/>
              </a:rPr>
              <a:t>x(x + 4) + 3(x + 4)</a:t>
            </a:r>
            <a:endParaRPr lang="en-GB" sz="2800" dirty="0">
              <a:cs typeface="Comic Sans M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115330" y="4111400"/>
            <a:ext cx="266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cs typeface="Comic Sans MS"/>
              </a:rPr>
              <a:t>x(x + 4)</a:t>
            </a:r>
            <a:endParaRPr lang="en-GB" sz="2800" dirty="0">
              <a:cs typeface="Comic Sans M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167844" y="4139013"/>
            <a:ext cx="266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cs typeface="Comic Sans MS"/>
              </a:rPr>
              <a:t>3(x + 4)</a:t>
            </a:r>
            <a:endParaRPr lang="en-GB" sz="2800" dirty="0">
              <a:cs typeface="Comic Sans MS"/>
            </a:endParaRPr>
          </a:p>
        </p:txBody>
      </p:sp>
      <p:sp>
        <p:nvSpPr>
          <p:cNvPr id="15" name="Title 6"/>
          <p:cNvSpPr>
            <a:spLocks noGrp="1"/>
          </p:cNvSpPr>
          <p:nvPr>
            <p:ph type="title"/>
          </p:nvPr>
        </p:nvSpPr>
        <p:spPr>
          <a:xfrm>
            <a:off x="251520" y="764704"/>
            <a:ext cx="8892480" cy="1143000"/>
          </a:xfrm>
        </p:spPr>
        <p:txBody>
          <a:bodyPr>
            <a:noAutofit/>
          </a:bodyPr>
          <a:lstStyle/>
          <a:p>
            <a:pPr algn="l"/>
            <a:r>
              <a:rPr lang="en-GB" sz="2400" dirty="0" smtClean="0">
                <a:cs typeface="Comic Sans MS"/>
              </a:rPr>
              <a:t>Use the following diagram to create algebraic </a:t>
            </a:r>
            <a:r>
              <a:rPr lang="en-GB" sz="2400" dirty="0" smtClean="0">
                <a:solidFill>
                  <a:srgbClr val="FF0000"/>
                </a:solidFill>
                <a:cs typeface="Comic Sans MS"/>
              </a:rPr>
              <a:t>expressions</a:t>
            </a:r>
            <a:r>
              <a:rPr lang="en-GB" sz="2400" dirty="0" smtClean="0">
                <a:cs typeface="Comic Sans MS"/>
              </a:rPr>
              <a:t> for the </a:t>
            </a:r>
            <a:r>
              <a:rPr lang="en-GB" sz="2400" dirty="0" smtClean="0">
                <a:solidFill>
                  <a:srgbClr val="FF0000"/>
                </a:solidFill>
                <a:cs typeface="Comic Sans MS"/>
              </a:rPr>
              <a:t>area</a:t>
            </a:r>
            <a:r>
              <a:rPr lang="en-GB" sz="2400" dirty="0" smtClean="0">
                <a:cs typeface="Comic Sans MS"/>
              </a:rPr>
              <a:t> of the rectangle.</a:t>
            </a:r>
            <a:br>
              <a:rPr lang="en-GB" sz="2400" dirty="0" smtClean="0">
                <a:cs typeface="Comic Sans MS"/>
              </a:rPr>
            </a:br>
            <a:r>
              <a:rPr lang="en-GB" sz="2400" dirty="0">
                <a:cs typeface="Comic Sans MS"/>
              </a:rPr>
              <a:t/>
            </a:r>
            <a:br>
              <a:rPr lang="en-GB" sz="2400" dirty="0">
                <a:cs typeface="Comic Sans MS"/>
              </a:rPr>
            </a:br>
            <a:r>
              <a:rPr lang="en-GB" sz="2400" dirty="0" smtClean="0">
                <a:cs typeface="Comic Sans MS"/>
              </a:rPr>
              <a:t>How many can you find?</a:t>
            </a:r>
            <a:br>
              <a:rPr lang="en-GB" sz="2400" dirty="0" smtClean="0">
                <a:cs typeface="Comic Sans MS"/>
              </a:rPr>
            </a:br>
            <a:endParaRPr lang="en-GB" sz="2400" dirty="0">
              <a:cs typeface="Comic Sans M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67014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7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71600" y="2657681"/>
            <a:ext cx="2088232" cy="2088234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>
              <a:cs typeface="Comic Sans M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59832" y="2657683"/>
            <a:ext cx="1440160" cy="2088232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>
              <a:cs typeface="Comic Sans MS"/>
            </a:endParaRPr>
          </a:p>
        </p:txBody>
      </p:sp>
      <p:sp>
        <p:nvSpPr>
          <p:cNvPr id="4" name="Rectangle 3"/>
          <p:cNvSpPr/>
          <p:nvPr/>
        </p:nvSpPr>
        <p:spPr>
          <a:xfrm rot="16200000">
            <a:off x="1675855" y="4041658"/>
            <a:ext cx="679722" cy="2088232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>
              <a:cs typeface="Comic Sans M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59261" y="4744174"/>
            <a:ext cx="1440731" cy="681461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>
              <a:cs typeface="Comic Sans M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07704" y="2081619"/>
            <a:ext cx="432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cs typeface="Comic Sans MS"/>
              </a:rPr>
              <a:t>x</a:t>
            </a:r>
            <a:endParaRPr lang="en-GB" sz="2800" dirty="0">
              <a:cs typeface="Comic Sans M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7544" y="3521779"/>
            <a:ext cx="432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cs typeface="Comic Sans MS"/>
              </a:rPr>
              <a:t>x</a:t>
            </a:r>
            <a:endParaRPr lang="en-GB" sz="2800" dirty="0">
              <a:cs typeface="Comic Sans M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311574" y="2125328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cs typeface="Comic Sans MS"/>
              </a:rPr>
              <a:t> 3</a:t>
            </a:r>
            <a:endParaRPr lang="en-GB" sz="2800" dirty="0">
              <a:cs typeface="Comic Sans M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3528" y="4870767"/>
            <a:ext cx="720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cs typeface="Comic Sans MS"/>
              </a:rPr>
              <a:t> 4</a:t>
            </a:r>
            <a:endParaRPr lang="en-GB" sz="2800" dirty="0">
              <a:cs typeface="Comic Sans M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/>
              <p:cNvSpPr txBox="1"/>
              <p:nvPr/>
            </p:nvSpPr>
            <p:spPr>
              <a:xfrm>
                <a:off x="323528" y="5779765"/>
                <a:ext cx="8208912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>
                    <a:cs typeface="Comic Sans MS"/>
                  </a:rPr>
                  <a:t>The </a:t>
                </a:r>
                <a:r>
                  <a:rPr lang="en-GB" sz="2400" dirty="0" smtClean="0">
                    <a:solidFill>
                      <a:srgbClr val="FF0000"/>
                    </a:solidFill>
                    <a:cs typeface="Comic Sans MS"/>
                  </a:rPr>
                  <a:t>expressions</a:t>
                </a:r>
                <a:r>
                  <a:rPr lang="en-GB" sz="2400" dirty="0" smtClean="0">
                    <a:cs typeface="Comic Sans MS"/>
                  </a:rPr>
                  <a:t> are all </a:t>
                </a:r>
                <a:r>
                  <a:rPr lang="en-GB" sz="2400" dirty="0" smtClean="0">
                    <a:solidFill>
                      <a:srgbClr val="FF0000"/>
                    </a:solidFill>
                    <a:cs typeface="Comic Sans MS"/>
                  </a:rPr>
                  <a:t>equivalent</a:t>
                </a:r>
                <a:r>
                  <a:rPr lang="en-GB" sz="2400" dirty="0" smtClean="0">
                    <a:cs typeface="Comic Sans MS"/>
                  </a:rPr>
                  <a:t>.</a:t>
                </a:r>
              </a:p>
              <a:p>
                <a:r>
                  <a:rPr lang="en-GB" sz="2400" dirty="0" smtClean="0">
                    <a:cs typeface="Comic Sans MS"/>
                  </a:rPr>
                  <a:t>When </a:t>
                </a:r>
                <a:r>
                  <a:rPr lang="en-GB" sz="2400" dirty="0" smtClean="0">
                    <a:solidFill>
                      <a:srgbClr val="FF0000"/>
                    </a:solidFill>
                    <a:cs typeface="Comic Sans MS"/>
                  </a:rPr>
                  <a:t>expressions</a:t>
                </a:r>
                <a:r>
                  <a:rPr lang="en-GB" sz="2400" dirty="0" smtClean="0">
                    <a:cs typeface="Comic Sans MS"/>
                  </a:rPr>
                  <a:t> are </a:t>
                </a:r>
                <a:r>
                  <a:rPr lang="en-GB" sz="2400" dirty="0" smtClean="0">
                    <a:solidFill>
                      <a:srgbClr val="FF0000"/>
                    </a:solidFill>
                    <a:cs typeface="Comic Sans MS"/>
                  </a:rPr>
                  <a:t>equivalent</a:t>
                </a:r>
                <a:r>
                  <a:rPr lang="en-GB" sz="2400" dirty="0" smtClean="0">
                    <a:cs typeface="Comic Sans MS"/>
                  </a:rPr>
                  <a:t> we use the symbol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/>
                        <a:ea typeface="Cambria Math" panose="02040503050406030204" pitchFamily="18" charset="0"/>
                        <a:cs typeface="Comic Sans MS"/>
                      </a:rPr>
                      <m:t>≡</m:t>
                    </m:r>
                  </m:oMath>
                </a14:m>
                <a:r>
                  <a:rPr lang="en-GB" sz="2400" dirty="0">
                    <a:solidFill>
                      <a:srgbClr val="C00000"/>
                    </a:solidFill>
                    <a:cs typeface="Comic Sans MS"/>
                  </a:rPr>
                  <a:t> </a:t>
                </a:r>
              </a:p>
              <a:p>
                <a:endParaRPr lang="en-GB" sz="2400" dirty="0">
                  <a:cs typeface="Comic Sans MS"/>
                </a:endParaRPr>
              </a:p>
            </p:txBody>
          </p:sp>
        </mc:Choice>
        <mc:Fallback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5779765"/>
                <a:ext cx="8208912" cy="1200329"/>
              </a:xfrm>
              <a:prstGeom prst="rect">
                <a:avLst/>
              </a:prstGeom>
              <a:blipFill rotWithShape="1">
                <a:blip r:embed="rId4"/>
                <a:stretch>
                  <a:fillRect l="-1114" t="-35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/>
          <p:cNvSpPr txBox="1"/>
          <p:nvPr/>
        </p:nvSpPr>
        <p:spPr>
          <a:xfrm>
            <a:off x="5462613" y="2343229"/>
            <a:ext cx="266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cs typeface="Comic Sans MS"/>
              </a:rPr>
              <a:t>(x + 3)(x + 4)</a:t>
            </a:r>
            <a:endParaRPr lang="en-GB" sz="2800" dirty="0">
              <a:cs typeface="Comic Sans M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462613" y="3143544"/>
            <a:ext cx="3400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cs typeface="Comic Sans MS"/>
              </a:rPr>
              <a:t>x</a:t>
            </a:r>
            <a:r>
              <a:rPr lang="en-GB" sz="2800" baseline="30000" dirty="0" smtClean="0">
                <a:cs typeface="Comic Sans MS"/>
              </a:rPr>
              <a:t>2 </a:t>
            </a:r>
            <a:r>
              <a:rPr lang="en-GB" sz="2800" dirty="0">
                <a:cs typeface="Comic Sans MS"/>
              </a:rPr>
              <a:t>+</a:t>
            </a:r>
            <a:r>
              <a:rPr lang="en-GB" sz="2800" dirty="0" smtClean="0">
                <a:cs typeface="Comic Sans MS"/>
              </a:rPr>
              <a:t> 7x + 12</a:t>
            </a:r>
            <a:endParaRPr lang="en-GB" sz="2800" dirty="0">
              <a:cs typeface="Comic Sans M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462613" y="3943859"/>
            <a:ext cx="3400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cs typeface="Comic Sans MS"/>
              </a:rPr>
              <a:t>x(x + 3) + 4(x + 3)</a:t>
            </a:r>
            <a:endParaRPr lang="en-GB" sz="2800" dirty="0">
              <a:cs typeface="Comic Sans MS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462613" y="4744174"/>
            <a:ext cx="3400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cs typeface="Comic Sans MS"/>
              </a:rPr>
              <a:t>x(x + 4) + 3(x + 4)</a:t>
            </a:r>
            <a:endParaRPr lang="en-GB" sz="2800" dirty="0">
              <a:cs typeface="Comic Sans MS"/>
            </a:endParaRPr>
          </a:p>
        </p:txBody>
      </p:sp>
      <p:sp>
        <p:nvSpPr>
          <p:cNvPr id="17" name="Title 6"/>
          <p:cNvSpPr>
            <a:spLocks noGrp="1"/>
          </p:cNvSpPr>
          <p:nvPr>
            <p:ph type="title"/>
          </p:nvPr>
        </p:nvSpPr>
        <p:spPr>
          <a:xfrm>
            <a:off x="251520" y="764704"/>
            <a:ext cx="8892480" cy="1143000"/>
          </a:xfrm>
        </p:spPr>
        <p:txBody>
          <a:bodyPr>
            <a:noAutofit/>
          </a:bodyPr>
          <a:lstStyle/>
          <a:p>
            <a:pPr algn="l"/>
            <a:r>
              <a:rPr lang="en-GB" sz="2400" dirty="0" smtClean="0">
                <a:cs typeface="Comic Sans MS"/>
              </a:rPr>
              <a:t>Use the following diagram to create algebraic </a:t>
            </a:r>
            <a:r>
              <a:rPr lang="en-GB" sz="2400" dirty="0" smtClean="0">
                <a:solidFill>
                  <a:srgbClr val="FF0000"/>
                </a:solidFill>
                <a:cs typeface="Comic Sans MS"/>
              </a:rPr>
              <a:t>expressions</a:t>
            </a:r>
            <a:r>
              <a:rPr lang="en-GB" sz="2400" dirty="0" smtClean="0">
                <a:cs typeface="Comic Sans MS"/>
              </a:rPr>
              <a:t> for the </a:t>
            </a:r>
            <a:r>
              <a:rPr lang="en-GB" sz="2400" dirty="0" smtClean="0">
                <a:solidFill>
                  <a:srgbClr val="FF0000"/>
                </a:solidFill>
                <a:cs typeface="Comic Sans MS"/>
              </a:rPr>
              <a:t>area</a:t>
            </a:r>
            <a:r>
              <a:rPr lang="en-GB" sz="2400" dirty="0" smtClean="0">
                <a:cs typeface="Comic Sans MS"/>
              </a:rPr>
              <a:t> of the rectangle.</a:t>
            </a:r>
            <a:br>
              <a:rPr lang="en-GB" sz="2400" dirty="0" smtClean="0">
                <a:cs typeface="Comic Sans MS"/>
              </a:rPr>
            </a:br>
            <a:r>
              <a:rPr lang="en-GB" sz="2400" dirty="0">
                <a:cs typeface="Comic Sans MS"/>
              </a:rPr>
              <a:t/>
            </a:r>
            <a:br>
              <a:rPr lang="en-GB" sz="2400" dirty="0">
                <a:cs typeface="Comic Sans MS"/>
              </a:rPr>
            </a:br>
            <a:r>
              <a:rPr lang="en-GB" sz="2400" dirty="0" smtClean="0">
                <a:cs typeface="Comic Sans MS"/>
              </a:rPr>
              <a:t>How many can you find?</a:t>
            </a:r>
            <a:br>
              <a:rPr lang="en-GB" sz="2400" dirty="0" smtClean="0">
                <a:cs typeface="Comic Sans MS"/>
              </a:rPr>
            </a:br>
            <a:endParaRPr lang="en-GB" sz="2400" dirty="0">
              <a:cs typeface="Comic Sans M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28366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5" grpId="0"/>
      <p:bldP spid="26" grpId="0"/>
      <p:bldP spid="30" grpId="0"/>
      <p:bldP spid="3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6"/>
          <p:cNvSpPr>
            <a:spLocks noGrp="1"/>
          </p:cNvSpPr>
          <p:nvPr>
            <p:ph type="title"/>
          </p:nvPr>
        </p:nvSpPr>
        <p:spPr>
          <a:xfrm>
            <a:off x="197768" y="260648"/>
            <a:ext cx="8892480" cy="1143000"/>
          </a:xfrm>
        </p:spPr>
        <p:txBody>
          <a:bodyPr>
            <a:noAutofit/>
          </a:bodyPr>
          <a:lstStyle/>
          <a:p>
            <a:pPr algn="l"/>
            <a:r>
              <a:rPr lang="en-GB" sz="2400" dirty="0" smtClean="0">
                <a:cs typeface="Comic Sans MS"/>
              </a:rPr>
              <a:t/>
            </a:r>
            <a:br>
              <a:rPr lang="en-GB" sz="2400" dirty="0" smtClean="0">
                <a:cs typeface="Comic Sans MS"/>
              </a:rPr>
            </a:br>
            <a:r>
              <a:rPr lang="en-GB" sz="2400" dirty="0" smtClean="0">
                <a:cs typeface="Comic Sans MS"/>
              </a:rPr>
              <a:t>Put equivalent expressions together to make an </a:t>
            </a:r>
            <a:r>
              <a:rPr lang="en-GB" sz="2400" dirty="0" smtClean="0">
                <a:solidFill>
                  <a:srgbClr val="FF0000"/>
                </a:solidFill>
                <a:cs typeface="Comic Sans MS"/>
              </a:rPr>
              <a:t>identity</a:t>
            </a:r>
            <a:br>
              <a:rPr lang="en-GB" sz="2400" dirty="0" smtClean="0">
                <a:solidFill>
                  <a:srgbClr val="FF0000"/>
                </a:solidFill>
                <a:cs typeface="Comic Sans MS"/>
              </a:rPr>
            </a:br>
            <a:r>
              <a:rPr lang="en-GB" sz="2400" dirty="0" smtClean="0">
                <a:solidFill>
                  <a:schemeClr val="tx1"/>
                </a:solidFill>
                <a:cs typeface="Comic Sans MS"/>
              </a:rPr>
              <a:t>Identities are true for all values of x.</a:t>
            </a:r>
            <a:r>
              <a:rPr lang="en-GB" sz="2400" dirty="0" smtClean="0">
                <a:cs typeface="Comic Sans MS"/>
              </a:rPr>
              <a:t/>
            </a:r>
            <a:br>
              <a:rPr lang="en-GB" sz="2400" dirty="0" smtClean="0">
                <a:cs typeface="Comic Sans MS"/>
              </a:rPr>
            </a:br>
            <a:endParaRPr lang="en-GB" sz="2400" dirty="0">
              <a:cs typeface="Comic Sans M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/>
              <p:cNvSpPr txBox="1"/>
              <p:nvPr/>
            </p:nvSpPr>
            <p:spPr>
              <a:xfrm>
                <a:off x="2267744" y="1340768"/>
                <a:ext cx="4824536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 smtClean="0">
                    <a:cs typeface="Comic Sans MS"/>
                  </a:rPr>
                  <a:t>(x + 3)(x + 4)</a:t>
                </a:r>
                <a:r>
                  <a:rPr lang="en-GB" sz="2800" dirty="0">
                    <a:solidFill>
                      <a:srgbClr val="C00000"/>
                    </a:solidFill>
                    <a:ea typeface="Cambria Math" panose="02040503050406030204" pitchFamily="18" charset="0"/>
                    <a:cs typeface="Comic Sans MS"/>
                  </a:rPr>
                  <a:t> </a:t>
                </a:r>
                <a14:m>
                  <m:oMath xmlns:m="http://schemas.openxmlformats.org/officeDocument/2006/math">
                    <m:r>
                      <a:rPr lang="en-GB" sz="2800" i="1" smtClean="0">
                        <a:solidFill>
                          <a:srgbClr val="FF0000"/>
                        </a:solidFill>
                        <a:latin typeface="Cambria Math"/>
                        <a:ea typeface="Cambria Math" panose="02040503050406030204" pitchFamily="18" charset="0"/>
                        <a:cs typeface="Comic Sans MS"/>
                      </a:rPr>
                      <m:t>≡</m:t>
                    </m:r>
                    <m:r>
                      <m:rPr>
                        <m:nor/>
                      </m:rPr>
                      <a:rPr lang="en-GB" sz="2800" dirty="0">
                        <a:cs typeface="Comic Sans MS"/>
                      </a:rPr>
                      <m:t>x</m:t>
                    </m:r>
                    <m:r>
                      <m:rPr>
                        <m:nor/>
                      </m:rPr>
                      <a:rPr lang="en-GB" sz="2800" baseline="30000" dirty="0">
                        <a:cs typeface="Comic Sans MS"/>
                      </a:rPr>
                      <m:t>2 </m:t>
                    </m:r>
                    <m:r>
                      <m:rPr>
                        <m:nor/>
                      </m:rPr>
                      <a:rPr lang="en-GB" sz="2800" dirty="0">
                        <a:cs typeface="Comic Sans MS"/>
                      </a:rPr>
                      <m:t>+ 7</m:t>
                    </m:r>
                    <m:r>
                      <m:rPr>
                        <m:nor/>
                      </m:rPr>
                      <a:rPr lang="en-GB" sz="2800" dirty="0">
                        <a:cs typeface="Comic Sans MS"/>
                      </a:rPr>
                      <m:t>x</m:t>
                    </m:r>
                    <m:r>
                      <m:rPr>
                        <m:nor/>
                      </m:rPr>
                      <a:rPr lang="en-GB" sz="2800" dirty="0">
                        <a:cs typeface="Comic Sans MS"/>
                      </a:rPr>
                      <m:t> + 12</m:t>
                    </m:r>
                  </m:oMath>
                </a14:m>
                <a:endParaRPr lang="en-GB" sz="2800" dirty="0">
                  <a:cs typeface="Comic Sans MS"/>
                </a:endParaRPr>
              </a:p>
              <a:p>
                <a:endParaRPr lang="en-GB" sz="2800" dirty="0">
                  <a:cs typeface="Comic Sans MS"/>
                </a:endParaRPr>
              </a:p>
            </p:txBody>
          </p:sp>
        </mc:Choice>
        <mc:Fallback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7744" y="1340768"/>
                <a:ext cx="4824536" cy="954107"/>
              </a:xfrm>
              <a:prstGeom prst="rect">
                <a:avLst/>
              </a:prstGeom>
              <a:blipFill rotWithShape="1">
                <a:blip r:embed="rId4"/>
                <a:stretch>
                  <a:fillRect l="-2528" t="-64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/>
              <p:cNvSpPr txBox="1"/>
              <p:nvPr/>
            </p:nvSpPr>
            <p:spPr>
              <a:xfrm>
                <a:off x="2220908" y="3755877"/>
                <a:ext cx="619268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800" dirty="0" smtClean="0">
                        <a:cs typeface="Comic Sans MS"/>
                      </a:rPr>
                      <m:t>(</m:t>
                    </m:r>
                    <m:r>
                      <m:rPr>
                        <m:nor/>
                      </m:rPr>
                      <a:rPr lang="en-GB" sz="2800" dirty="0" smtClean="0">
                        <a:cs typeface="Comic Sans MS"/>
                      </a:rPr>
                      <m:t>x</m:t>
                    </m:r>
                    <m:r>
                      <m:rPr>
                        <m:nor/>
                      </m:rPr>
                      <a:rPr lang="en-GB" sz="2800" dirty="0" smtClean="0">
                        <a:cs typeface="Comic Sans MS"/>
                      </a:rPr>
                      <m:t> + 4)(</m:t>
                    </m:r>
                    <m:r>
                      <m:rPr>
                        <m:nor/>
                      </m:rPr>
                      <a:rPr lang="en-GB" sz="2800" dirty="0" smtClean="0">
                        <a:cs typeface="Comic Sans MS"/>
                      </a:rPr>
                      <m:t>x</m:t>
                    </m:r>
                    <m:r>
                      <m:rPr>
                        <m:nor/>
                      </m:rPr>
                      <a:rPr lang="en-GB" sz="2800" dirty="0" smtClean="0">
                        <a:cs typeface="Comic Sans MS"/>
                      </a:rPr>
                      <m:t> + 3)</m:t>
                    </m:r>
                  </m:oMath>
                </a14:m>
                <a:r>
                  <a:rPr lang="en-GB" sz="2800" dirty="0">
                    <a:solidFill>
                      <a:srgbClr val="C00000"/>
                    </a:solidFill>
                    <a:ea typeface="Cambria Math" panose="02040503050406030204" pitchFamily="18" charset="0"/>
                    <a:cs typeface="Comic Sans MS"/>
                  </a:rPr>
                  <a:t> </a:t>
                </a:r>
                <a14:m>
                  <m:oMath xmlns:m="http://schemas.openxmlformats.org/officeDocument/2006/math">
                    <m:r>
                      <a:rPr lang="en-GB" sz="2800" i="1" smtClean="0">
                        <a:solidFill>
                          <a:srgbClr val="FF0000"/>
                        </a:solidFill>
                        <a:latin typeface="Cambria Math"/>
                        <a:ea typeface="Cambria Math" panose="02040503050406030204" pitchFamily="18" charset="0"/>
                        <a:cs typeface="Comic Sans MS"/>
                      </a:rPr>
                      <m:t>≡</m:t>
                    </m:r>
                    <m:r>
                      <m:rPr>
                        <m:nor/>
                      </m:rPr>
                      <a:rPr lang="en-GB" sz="2800" dirty="0">
                        <a:cs typeface="Comic Sans MS"/>
                      </a:rPr>
                      <m:t>x</m:t>
                    </m:r>
                    <m:r>
                      <m:rPr>
                        <m:nor/>
                      </m:rPr>
                      <a:rPr lang="en-GB" sz="2800" dirty="0">
                        <a:cs typeface="Comic Sans MS"/>
                      </a:rPr>
                      <m:t>(</m:t>
                    </m:r>
                    <m:r>
                      <m:rPr>
                        <m:nor/>
                      </m:rPr>
                      <a:rPr lang="en-GB" sz="2800" dirty="0">
                        <a:cs typeface="Comic Sans MS"/>
                      </a:rPr>
                      <m:t>x</m:t>
                    </m:r>
                    <m:r>
                      <m:rPr>
                        <m:nor/>
                      </m:rPr>
                      <a:rPr lang="en-GB" sz="2800" dirty="0">
                        <a:cs typeface="Comic Sans MS"/>
                      </a:rPr>
                      <m:t> + 3) + 4(</m:t>
                    </m:r>
                    <m:r>
                      <m:rPr>
                        <m:nor/>
                      </m:rPr>
                      <a:rPr lang="en-GB" sz="2800" dirty="0">
                        <a:cs typeface="Comic Sans MS"/>
                      </a:rPr>
                      <m:t>x</m:t>
                    </m:r>
                    <m:r>
                      <m:rPr>
                        <m:nor/>
                      </m:rPr>
                      <a:rPr lang="en-GB" sz="2800" dirty="0">
                        <a:cs typeface="Comic Sans MS"/>
                      </a:rPr>
                      <m:t> + 3)</m:t>
                    </m:r>
                  </m:oMath>
                </a14:m>
                <a:endParaRPr lang="en-GB" sz="2800" dirty="0">
                  <a:cs typeface="Comic Sans MS"/>
                </a:endParaRPr>
              </a:p>
            </p:txBody>
          </p:sp>
        </mc:Choice>
        <mc:Fallback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0908" y="3755877"/>
                <a:ext cx="6192688" cy="52322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269776" y="2341940"/>
            <a:ext cx="88204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cs typeface="Comic Sans MS"/>
              </a:rPr>
              <a:t>The expression on the left is the </a:t>
            </a:r>
            <a:r>
              <a:rPr lang="en-GB" sz="2400" dirty="0" smtClean="0">
                <a:solidFill>
                  <a:srgbClr val="FF0000"/>
                </a:solidFill>
                <a:cs typeface="Comic Sans MS"/>
              </a:rPr>
              <a:t>fully factorised </a:t>
            </a:r>
            <a:r>
              <a:rPr lang="en-GB" sz="2400" dirty="0" smtClean="0">
                <a:cs typeface="Comic Sans MS"/>
              </a:rPr>
              <a:t>version.</a:t>
            </a:r>
          </a:p>
          <a:p>
            <a:endParaRPr lang="en-GB" sz="2400" dirty="0" smtClean="0">
              <a:cs typeface="Comic Sans MS"/>
            </a:endParaRPr>
          </a:p>
          <a:p>
            <a:r>
              <a:rPr lang="en-GB" sz="2400" dirty="0" smtClean="0">
                <a:cs typeface="Comic Sans MS"/>
              </a:rPr>
              <a:t>The expression on the right is the </a:t>
            </a:r>
            <a:r>
              <a:rPr lang="en-GB" sz="2400" dirty="0" smtClean="0">
                <a:solidFill>
                  <a:srgbClr val="FF0000"/>
                </a:solidFill>
                <a:cs typeface="Comic Sans MS"/>
              </a:rPr>
              <a:t>fully simplified </a:t>
            </a:r>
            <a:r>
              <a:rPr lang="en-GB" sz="2400" dirty="0" smtClean="0">
                <a:cs typeface="Comic Sans MS"/>
              </a:rPr>
              <a:t>version.</a:t>
            </a:r>
            <a:endParaRPr lang="en-GB" sz="2400" dirty="0">
              <a:cs typeface="Comic Sans M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30713" y="4715933"/>
            <a:ext cx="8820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cs typeface="Comic Sans MS"/>
              </a:rPr>
              <a:t>This combination of expressions is known as the </a:t>
            </a:r>
            <a:r>
              <a:rPr lang="en-GB" sz="2400" dirty="0" smtClean="0">
                <a:solidFill>
                  <a:srgbClr val="FF0000"/>
                </a:solidFill>
                <a:cs typeface="Comic Sans MS"/>
              </a:rPr>
              <a:t>distributive law</a:t>
            </a:r>
            <a:endParaRPr lang="en-GB" sz="2400" dirty="0">
              <a:solidFill>
                <a:srgbClr val="FF0000"/>
              </a:solidFill>
              <a:cs typeface="Comic Sans M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/>
              <p:cNvSpPr txBox="1"/>
              <p:nvPr/>
            </p:nvSpPr>
            <p:spPr>
              <a:xfrm>
                <a:off x="2267744" y="5517232"/>
                <a:ext cx="619268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800" dirty="0" smtClean="0">
                        <a:cs typeface="Comic Sans MS"/>
                      </a:rPr>
                      <m:t>(</m:t>
                    </m:r>
                    <m:r>
                      <m:rPr>
                        <m:nor/>
                      </m:rPr>
                      <a:rPr lang="en-GB" sz="2800" dirty="0" smtClean="0">
                        <a:cs typeface="Comic Sans MS"/>
                      </a:rPr>
                      <m:t>x</m:t>
                    </m:r>
                    <m:r>
                      <m:rPr>
                        <m:nor/>
                      </m:rPr>
                      <a:rPr lang="en-GB" sz="2800" dirty="0" smtClean="0">
                        <a:cs typeface="Comic Sans MS"/>
                      </a:rPr>
                      <m:t> + 3)(</m:t>
                    </m:r>
                    <m:r>
                      <m:rPr>
                        <m:nor/>
                      </m:rPr>
                      <a:rPr lang="en-GB" sz="2800" dirty="0" smtClean="0">
                        <a:cs typeface="Comic Sans MS"/>
                      </a:rPr>
                      <m:t>x</m:t>
                    </m:r>
                    <m:r>
                      <m:rPr>
                        <m:nor/>
                      </m:rPr>
                      <a:rPr lang="en-GB" sz="2800" dirty="0" smtClean="0">
                        <a:cs typeface="Comic Sans MS"/>
                      </a:rPr>
                      <m:t> + 4)</m:t>
                    </m:r>
                  </m:oMath>
                </a14:m>
                <a:r>
                  <a:rPr lang="en-GB" sz="2800" dirty="0">
                    <a:solidFill>
                      <a:srgbClr val="C00000"/>
                    </a:solidFill>
                    <a:ea typeface="Cambria Math" panose="02040503050406030204" pitchFamily="18" charset="0"/>
                    <a:cs typeface="Comic Sans MS"/>
                  </a:rPr>
                  <a:t> </a:t>
                </a:r>
                <a14:m>
                  <m:oMath xmlns:m="http://schemas.openxmlformats.org/officeDocument/2006/math">
                    <m:r>
                      <a:rPr lang="en-GB" sz="2800" i="1" smtClean="0">
                        <a:solidFill>
                          <a:srgbClr val="FF0000"/>
                        </a:solidFill>
                        <a:latin typeface="Cambria Math"/>
                        <a:ea typeface="Cambria Math" panose="02040503050406030204" pitchFamily="18" charset="0"/>
                        <a:cs typeface="Comic Sans MS"/>
                      </a:rPr>
                      <m:t>≡</m:t>
                    </m:r>
                    <m:r>
                      <m:rPr>
                        <m:nor/>
                      </m:rPr>
                      <a:rPr lang="en-GB" sz="2800" dirty="0">
                        <a:cs typeface="Comic Sans MS"/>
                      </a:rPr>
                      <m:t>x</m:t>
                    </m:r>
                    <m:r>
                      <m:rPr>
                        <m:nor/>
                      </m:rPr>
                      <a:rPr lang="en-GB" sz="2800" dirty="0">
                        <a:cs typeface="Comic Sans MS"/>
                      </a:rPr>
                      <m:t>(</m:t>
                    </m:r>
                    <m:r>
                      <m:rPr>
                        <m:nor/>
                      </m:rPr>
                      <a:rPr lang="en-GB" sz="2800" dirty="0">
                        <a:cs typeface="Comic Sans MS"/>
                      </a:rPr>
                      <m:t>x</m:t>
                    </m:r>
                    <m:r>
                      <m:rPr>
                        <m:nor/>
                      </m:rPr>
                      <a:rPr lang="en-GB" sz="2800" dirty="0">
                        <a:cs typeface="Comic Sans MS"/>
                      </a:rPr>
                      <m:t> + 4) + 3(</m:t>
                    </m:r>
                    <m:r>
                      <m:rPr>
                        <m:nor/>
                      </m:rPr>
                      <a:rPr lang="en-GB" sz="2800" dirty="0">
                        <a:cs typeface="Comic Sans MS"/>
                      </a:rPr>
                      <m:t>x</m:t>
                    </m:r>
                    <m:r>
                      <m:rPr>
                        <m:nor/>
                      </m:rPr>
                      <a:rPr lang="en-GB" sz="2800" dirty="0">
                        <a:cs typeface="Comic Sans MS"/>
                      </a:rPr>
                      <m:t> + 4)</m:t>
                    </m:r>
                  </m:oMath>
                </a14:m>
                <a:endParaRPr lang="en-GB" sz="2800" dirty="0">
                  <a:cs typeface="Comic Sans MS"/>
                </a:endParaRPr>
              </a:p>
            </p:txBody>
          </p:sp>
        </mc:Choice>
        <mc:Fallback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7744" y="5517232"/>
                <a:ext cx="6192688" cy="52322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/>
          <p:cNvSpPr txBox="1"/>
          <p:nvPr/>
        </p:nvSpPr>
        <p:spPr>
          <a:xfrm>
            <a:off x="422176" y="6237312"/>
            <a:ext cx="8820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cs typeface="Comic Sans MS"/>
              </a:rPr>
              <a:t>And so is this.</a:t>
            </a:r>
            <a:endParaRPr lang="en-GB" sz="2400" dirty="0">
              <a:solidFill>
                <a:srgbClr val="C00000"/>
              </a:solidFill>
              <a:cs typeface="Comic Sans M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75276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30" grpId="0"/>
      <p:bldP spid="16" grpId="0" build="p"/>
      <p:bldP spid="18" grpId="0"/>
      <p:bldP spid="21" grpId="0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719572" y="0"/>
            <a:ext cx="7992888" cy="1143000"/>
          </a:xfrm>
        </p:spPr>
        <p:txBody>
          <a:bodyPr>
            <a:noAutofit/>
          </a:bodyPr>
          <a:lstStyle/>
          <a:p>
            <a:r>
              <a:rPr lang="en-GB" sz="2800" dirty="0" smtClean="0">
                <a:latin typeface="+mn-lt"/>
                <a:cs typeface="Comic Sans MS"/>
              </a:rPr>
              <a:t>Use each diagram to create a quadratic </a:t>
            </a:r>
            <a:r>
              <a:rPr lang="en-GB" sz="2800" dirty="0" smtClean="0">
                <a:solidFill>
                  <a:srgbClr val="FF0000"/>
                </a:solidFill>
                <a:latin typeface="+mn-lt"/>
                <a:cs typeface="Comic Sans MS"/>
              </a:rPr>
              <a:t>identity</a:t>
            </a:r>
            <a:endParaRPr lang="en-GB" sz="2800" dirty="0">
              <a:solidFill>
                <a:srgbClr val="FF0000"/>
              </a:solidFill>
              <a:latin typeface="+mn-lt"/>
              <a:cs typeface="Comic Sans M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99592" y="2420888"/>
            <a:ext cx="2088232" cy="2088234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>
              <a:cs typeface="Comic Sans M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987824" y="2420890"/>
            <a:ext cx="1440160" cy="2088232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>
              <a:cs typeface="Comic Sans MS"/>
            </a:endParaRPr>
          </a:p>
        </p:txBody>
      </p:sp>
      <p:sp>
        <p:nvSpPr>
          <p:cNvPr id="15" name="Rectangle 14"/>
          <p:cNvSpPr/>
          <p:nvPr/>
        </p:nvSpPr>
        <p:spPr>
          <a:xfrm rot="16200000">
            <a:off x="1603847" y="3804865"/>
            <a:ext cx="679722" cy="2088232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>
              <a:cs typeface="Comic Sans M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987253" y="4507381"/>
            <a:ext cx="1440731" cy="681461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>
              <a:cs typeface="Comic Sans M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691680" y="1844826"/>
            <a:ext cx="720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cs typeface="Comic Sans MS"/>
              </a:rPr>
              <a:t>2x</a:t>
            </a:r>
            <a:endParaRPr lang="en-GB" sz="2800" dirty="0">
              <a:cs typeface="Comic Sans M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7504" y="3284986"/>
            <a:ext cx="720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cs typeface="Comic Sans MS"/>
              </a:rPr>
              <a:t>2x</a:t>
            </a:r>
            <a:endParaRPr lang="en-GB" sz="2800" dirty="0">
              <a:cs typeface="Comic Sans M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419872" y="1888535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cs typeface="Comic Sans MS"/>
              </a:rPr>
              <a:t>6</a:t>
            </a:r>
            <a:endParaRPr lang="en-GB" sz="2800" dirty="0">
              <a:cs typeface="Comic Sans M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51520" y="4633974"/>
            <a:ext cx="720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cs typeface="Comic Sans MS"/>
              </a:rPr>
              <a:t> 2</a:t>
            </a:r>
            <a:endParaRPr lang="en-GB" sz="2800" dirty="0">
              <a:cs typeface="Comic Sans M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07504" y="1595861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cs typeface="Comic Sans MS"/>
              </a:rPr>
              <a:t>a)</a:t>
            </a:r>
            <a:endParaRPr lang="en-GB" sz="2800" dirty="0">
              <a:cs typeface="Comic Sans MS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156176" y="2403550"/>
            <a:ext cx="2088232" cy="2088234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>
              <a:cs typeface="Comic Sans MS"/>
            </a:endParaRPr>
          </a:p>
        </p:txBody>
      </p:sp>
      <p:sp>
        <p:nvSpPr>
          <p:cNvPr id="24" name="Rectangle 23"/>
          <p:cNvSpPr/>
          <p:nvPr/>
        </p:nvSpPr>
        <p:spPr>
          <a:xfrm rot="16200000">
            <a:off x="6860431" y="3787527"/>
            <a:ext cx="679722" cy="2088232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>
              <a:cs typeface="Comic Sans M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948264" y="1827488"/>
            <a:ext cx="720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cs typeface="Comic Sans MS"/>
              </a:rPr>
              <a:t>3x</a:t>
            </a:r>
            <a:endParaRPr lang="en-GB" sz="2800" dirty="0">
              <a:cs typeface="Comic Sans M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364088" y="3267648"/>
            <a:ext cx="720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cs typeface="Comic Sans MS"/>
              </a:rPr>
              <a:t>2x</a:t>
            </a:r>
            <a:endParaRPr lang="en-GB" sz="2800" dirty="0">
              <a:cs typeface="Comic Sans M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364088" y="4616636"/>
            <a:ext cx="720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cs typeface="Comic Sans MS"/>
              </a:rPr>
              <a:t> 3</a:t>
            </a:r>
            <a:endParaRPr lang="en-GB" sz="2800" dirty="0">
              <a:cs typeface="Comic Sans MS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364088" y="1578523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cs typeface="Comic Sans MS"/>
              </a:rPr>
              <a:t>b)</a:t>
            </a:r>
            <a:endParaRPr lang="en-GB" sz="2800" dirty="0">
              <a:cs typeface="Comic Sans M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2151664" y="5931782"/>
                <a:ext cx="33210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i="1" smtClean="0">
                        <a:solidFill>
                          <a:srgbClr val="C00000"/>
                        </a:solidFill>
                        <a:latin typeface="Cambria Math"/>
                        <a:ea typeface="Cambria Math" panose="02040503050406030204" pitchFamily="18" charset="0"/>
                        <a:cs typeface="Comic Sans MS"/>
                      </a:rPr>
                      <m:t>≡</m:t>
                    </m:r>
                  </m:oMath>
                </a14:m>
                <a:r>
                  <a:rPr lang="en-GB" sz="2000" dirty="0" smtClean="0">
                    <a:solidFill>
                      <a:srgbClr val="C00000"/>
                    </a:solidFill>
                    <a:cs typeface="Comic Sans MS"/>
                  </a:rPr>
                  <a:t> </a:t>
                </a:r>
                <a:endParaRPr lang="en-GB" sz="2000" dirty="0">
                  <a:solidFill>
                    <a:srgbClr val="C00000"/>
                  </a:solidFill>
                  <a:cs typeface="Comic Sans MS"/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1664" y="5931782"/>
                <a:ext cx="332104" cy="400110"/>
              </a:xfrm>
              <a:prstGeom prst="rect">
                <a:avLst/>
              </a:prstGeom>
              <a:blipFill rotWithShape="1">
                <a:blip r:embed="rId4"/>
                <a:stretch>
                  <a:fillRect r="-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6246786" y="5960242"/>
                <a:ext cx="33210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i="1" smtClean="0">
                        <a:solidFill>
                          <a:srgbClr val="C00000"/>
                        </a:solidFill>
                        <a:latin typeface="Cambria Math"/>
                        <a:ea typeface="Cambria Math" panose="02040503050406030204" pitchFamily="18" charset="0"/>
                        <a:cs typeface="Comic Sans MS"/>
                      </a:rPr>
                      <m:t>≡</m:t>
                    </m:r>
                  </m:oMath>
                </a14:m>
                <a:r>
                  <a:rPr lang="en-GB" sz="2000" dirty="0" smtClean="0">
                    <a:solidFill>
                      <a:srgbClr val="C00000"/>
                    </a:solidFill>
                    <a:cs typeface="Comic Sans MS"/>
                  </a:rPr>
                  <a:t> </a:t>
                </a:r>
                <a:endParaRPr lang="en-GB" sz="2000" dirty="0">
                  <a:solidFill>
                    <a:srgbClr val="C00000"/>
                  </a:solidFill>
                  <a:cs typeface="Comic Sans MS"/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6786" y="5960242"/>
                <a:ext cx="332104" cy="400110"/>
              </a:xfrm>
              <a:prstGeom prst="rect">
                <a:avLst/>
              </a:prstGeom>
              <a:blipFill rotWithShape="1">
                <a:blip r:embed="rId5"/>
                <a:stretch>
                  <a:fillRect r="-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3731600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4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867"/>
            <a:ext cx="8229600" cy="1143000"/>
          </a:xfrm>
        </p:spPr>
        <p:txBody>
          <a:bodyPr>
            <a:normAutofit/>
          </a:bodyPr>
          <a:lstStyle/>
          <a:p>
            <a:r>
              <a:rPr lang="en-GB" sz="3600" dirty="0" smtClean="0">
                <a:latin typeface="+mn-lt"/>
              </a:rPr>
              <a:t>Fill in the gaps for each identity</a:t>
            </a:r>
            <a:endParaRPr lang="en-GB" sz="3600" dirty="0">
              <a:latin typeface="+mn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08038" y="1601740"/>
                <a:ext cx="8735961" cy="4525963"/>
              </a:xfrm>
            </p:spPr>
            <p:txBody>
              <a:bodyPr>
                <a:normAutofit fontScale="92500" lnSpcReduction="20000"/>
              </a:bodyPr>
              <a:lstStyle/>
              <a:p>
                <a:pPr marL="514350" indent="-514350">
                  <a:buAutoNum type="alphaLcParenR"/>
                </a:pPr>
                <a:r>
                  <a:rPr lang="en-GB" dirty="0" smtClean="0"/>
                  <a:t>(3x </a:t>
                </a:r>
                <a:r>
                  <a:rPr lang="en-GB" dirty="0" smtClean="0"/>
                  <a:t>+ </a:t>
                </a:r>
                <a:r>
                  <a:rPr lang="en-GB" dirty="0" smtClean="0"/>
                  <a:t>5)(2x </a:t>
                </a:r>
                <a:r>
                  <a:rPr lang="en-GB" dirty="0" smtClean="0"/>
                  <a:t>+ </a:t>
                </a:r>
                <a:r>
                  <a:rPr lang="en-GB" dirty="0" smtClean="0"/>
                  <a:t>2)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/>
                        <a:ea typeface="Cambria Math" panose="02040503050406030204" pitchFamily="18" charset="0"/>
                      </a:rPr>
                      <m:t>≡</m:t>
                    </m:r>
                    <m:r>
                      <a:rPr lang="en-GB" b="0" i="1" smtClean="0">
                        <a:latin typeface="Cambria Math"/>
                        <a:ea typeface="Cambria Math" panose="02040503050406030204" pitchFamily="18" charset="0"/>
                      </a:rPr>
                      <m:t>      </m:t>
                    </m:r>
                  </m:oMath>
                </a14:m>
                <a:r>
                  <a:rPr lang="en-GB" dirty="0" smtClean="0"/>
                  <a:t>  x</a:t>
                </a:r>
                <a:r>
                  <a:rPr lang="en-GB" baseline="30000" dirty="0" smtClean="0"/>
                  <a:t>2 </a:t>
                </a:r>
                <a:r>
                  <a:rPr lang="en-GB" dirty="0" smtClean="0"/>
                  <a:t>  </a:t>
                </a:r>
                <a:r>
                  <a:rPr lang="en-GB" dirty="0" smtClean="0"/>
                  <a:t>+  </a:t>
                </a:r>
                <a:r>
                  <a:rPr lang="en-GB" dirty="0" smtClean="0"/>
                  <a:t>16x +</a:t>
                </a:r>
              </a:p>
              <a:p>
                <a:pPr marL="514350" indent="-514350">
                  <a:buAutoNum type="alphaLcParenR"/>
                </a:pPr>
                <a:endParaRPr lang="en-GB" dirty="0"/>
              </a:p>
              <a:p>
                <a:pPr marL="514350" indent="-514350">
                  <a:buFont typeface="Arial" pitchFamily="34" charset="0"/>
                  <a:buAutoNum type="alphaLcParenR"/>
                </a:pPr>
                <a:r>
                  <a:rPr lang="en-GB" dirty="0" smtClean="0"/>
                  <a:t> (3d </a:t>
                </a:r>
                <a:r>
                  <a:rPr lang="en-GB" dirty="0" smtClean="0"/>
                  <a:t>+ </a:t>
                </a:r>
                <a:r>
                  <a:rPr lang="en-GB" dirty="0" smtClean="0"/>
                  <a:t>4)(4d </a:t>
                </a:r>
                <a:r>
                  <a:rPr lang="en-GB" dirty="0" smtClean="0"/>
                  <a:t>+ </a:t>
                </a:r>
                <a:r>
                  <a:rPr lang="en-GB" dirty="0" smtClean="0"/>
                  <a:t>3)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/>
                        <a:ea typeface="Cambria Math" panose="02040503050406030204" pitchFamily="18" charset="0"/>
                      </a:rPr>
                      <m:t>≡   </m:t>
                    </m:r>
                  </m:oMath>
                </a14:m>
                <a:r>
                  <a:rPr lang="en-GB" dirty="0" smtClean="0"/>
                  <a:t>3d( 4d </a:t>
                </a:r>
                <a:r>
                  <a:rPr lang="en-GB" dirty="0" smtClean="0"/>
                  <a:t>+     ) </a:t>
                </a:r>
                <a:r>
                  <a:rPr lang="en-GB" dirty="0"/>
                  <a:t>+</a:t>
                </a:r>
                <a:r>
                  <a:rPr lang="en-GB" dirty="0" smtClean="0"/>
                  <a:t> </a:t>
                </a:r>
                <a:r>
                  <a:rPr lang="en-GB" dirty="0" smtClean="0"/>
                  <a:t>4(     d </a:t>
                </a:r>
                <a:r>
                  <a:rPr lang="en-GB" dirty="0" smtClean="0"/>
                  <a:t>+ </a:t>
                </a:r>
                <a:r>
                  <a:rPr lang="en-GB" dirty="0" smtClean="0"/>
                  <a:t>3) </a:t>
                </a:r>
              </a:p>
              <a:p>
                <a:pPr marL="514350" indent="-514350">
                  <a:buAutoNum type="alphaLcParenR"/>
                </a:pPr>
                <a:endParaRPr lang="en-GB" dirty="0"/>
              </a:p>
              <a:p>
                <a:pPr marL="514350" indent="-514350">
                  <a:buFont typeface="Arial" pitchFamily="34" charset="0"/>
                  <a:buAutoNum type="alphaLcParenR"/>
                </a:pPr>
                <a:r>
                  <a:rPr lang="en-GB" dirty="0" smtClean="0"/>
                  <a:t>(3g + 3)(2g </a:t>
                </a:r>
                <a:r>
                  <a:rPr lang="en-GB" dirty="0" smtClean="0"/>
                  <a:t>+ </a:t>
                </a:r>
                <a:r>
                  <a:rPr lang="en-GB" dirty="0" smtClean="0"/>
                  <a:t>6)</a:t>
                </a:r>
                <a:r>
                  <a:rPr lang="en-GB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/>
                        <a:ea typeface="Cambria Math" panose="02040503050406030204" pitchFamily="18" charset="0"/>
                      </a:rPr>
                      <m:t>≡   </m:t>
                    </m:r>
                    <m:r>
                      <a:rPr lang="en-GB" b="0" i="0" smtClean="0">
                        <a:latin typeface="Cambria Math"/>
                        <a:ea typeface="Cambria Math" panose="02040503050406030204" pitchFamily="18" charset="0"/>
                      </a:rPr>
                      <m:t>     </m:t>
                    </m:r>
                  </m:oMath>
                </a14:m>
                <a:r>
                  <a:rPr lang="en-GB" dirty="0" smtClean="0"/>
                  <a:t> g</a:t>
                </a:r>
                <a:r>
                  <a:rPr lang="en-GB" baseline="30000" dirty="0" smtClean="0"/>
                  <a:t>2 </a:t>
                </a:r>
                <a:r>
                  <a:rPr lang="en-GB" dirty="0" smtClean="0"/>
                  <a:t> </a:t>
                </a:r>
                <a:r>
                  <a:rPr lang="en-GB" dirty="0" smtClean="0"/>
                  <a:t>+  24g +  </a:t>
                </a:r>
                <a:endParaRPr lang="en-GB" dirty="0" smtClean="0"/>
              </a:p>
              <a:p>
                <a:pPr marL="514350" indent="-514350">
                  <a:buAutoNum type="alphaLcParenR"/>
                </a:pPr>
                <a:endParaRPr lang="en-GB" dirty="0"/>
              </a:p>
              <a:p>
                <a:pPr marL="514350" indent="-514350">
                  <a:buAutoNum type="alphaLcParenR"/>
                </a:pPr>
                <a:r>
                  <a:rPr lang="en-GB" dirty="0" smtClean="0"/>
                  <a:t>(2 </a:t>
                </a:r>
                <a:r>
                  <a:rPr lang="en-GB" dirty="0" smtClean="0"/>
                  <a:t>+ 4f)(3f +2)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/>
                        <a:ea typeface="Cambria Math" panose="02040503050406030204" pitchFamily="18" charset="0"/>
                      </a:rPr>
                      <m:t>≡</m:t>
                    </m:r>
                  </m:oMath>
                </a14:m>
                <a:r>
                  <a:rPr lang="en-GB" dirty="0" smtClean="0"/>
                  <a:t> </a:t>
                </a:r>
                <a:r>
                  <a:rPr lang="en-GB" dirty="0" smtClean="0"/>
                  <a:t>3f(2 +     </a:t>
                </a:r>
                <a:r>
                  <a:rPr lang="en-GB" dirty="0" smtClean="0"/>
                  <a:t>f)+     (     + 4f)</a:t>
                </a:r>
              </a:p>
              <a:p>
                <a:pPr marL="514350" indent="-514350">
                  <a:buAutoNum type="alphaLcParenR"/>
                </a:pPr>
                <a:endParaRPr lang="en-GB" dirty="0"/>
              </a:p>
              <a:p>
                <a:pPr marL="514350" indent="-514350">
                  <a:buAutoNum type="alphaLcParenR"/>
                </a:pPr>
                <a:r>
                  <a:rPr lang="en-GB" dirty="0" smtClean="0"/>
                  <a:t>(3h </a:t>
                </a:r>
                <a:r>
                  <a:rPr lang="en-GB" dirty="0"/>
                  <a:t>+</a:t>
                </a:r>
                <a:r>
                  <a:rPr lang="en-GB" dirty="0" smtClean="0"/>
                  <a:t> </a:t>
                </a:r>
                <a:r>
                  <a:rPr lang="en-GB" dirty="0" smtClean="0"/>
                  <a:t>2</a:t>
                </a:r>
                <a:r>
                  <a:rPr lang="en-GB" dirty="0" smtClean="0"/>
                  <a:t>)</a:t>
                </a:r>
                <a:r>
                  <a:rPr lang="en-GB" baseline="30000" dirty="0" smtClean="0"/>
                  <a:t>2</a:t>
                </a:r>
                <a:r>
                  <a:rPr lang="en-GB" dirty="0" smtClean="0"/>
                  <a:t>     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/>
                        <a:ea typeface="Cambria Math" panose="02040503050406030204" pitchFamily="18" charset="0"/>
                      </a:rPr>
                      <m:t>≡</m:t>
                    </m:r>
                  </m:oMath>
                </a14:m>
                <a:r>
                  <a:rPr lang="en-GB" dirty="0" smtClean="0"/>
                  <a:t>   </a:t>
                </a:r>
                <a:r>
                  <a:rPr lang="en-GB" dirty="0" smtClean="0"/>
                  <a:t>  9h</a:t>
                </a:r>
                <a:r>
                  <a:rPr lang="en-GB" baseline="30000" dirty="0" smtClean="0"/>
                  <a:t>2 </a:t>
                </a:r>
                <a:r>
                  <a:rPr lang="en-GB" dirty="0" smtClean="0"/>
                  <a:t> </a:t>
                </a:r>
                <a:r>
                  <a:rPr lang="en-GB" dirty="0"/>
                  <a:t>+</a:t>
                </a:r>
                <a:r>
                  <a:rPr lang="en-GB" dirty="0" smtClean="0"/>
                  <a:t> </a:t>
                </a:r>
                <a:r>
                  <a:rPr lang="en-GB" dirty="0" smtClean="0"/>
                  <a:t>     h </a:t>
                </a:r>
                <a:r>
                  <a:rPr lang="en-GB" dirty="0" smtClean="0"/>
                  <a:t>+ </a:t>
                </a:r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8038" y="1601740"/>
                <a:ext cx="8735961" cy="4525963"/>
              </a:xfrm>
              <a:blipFill rotWithShape="1">
                <a:blip r:embed="rId3"/>
                <a:stretch>
                  <a:fillRect l="-1465" t="-37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4211960" y="1576284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6804248" y="1576284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5868144" y="2492896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7308304" y="2492896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4355976" y="3432674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6804248" y="3432674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6516216" y="4349215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4860032" y="4349215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/>
        </p:nvSpPr>
        <p:spPr>
          <a:xfrm>
            <a:off x="5868144" y="4349215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5004048" y="5240243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/>
        </p:nvSpPr>
        <p:spPr>
          <a:xfrm>
            <a:off x="6183121" y="5240243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496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867"/>
            <a:ext cx="8229600" cy="1143000"/>
          </a:xfrm>
        </p:spPr>
        <p:txBody>
          <a:bodyPr>
            <a:normAutofit/>
          </a:bodyPr>
          <a:lstStyle/>
          <a:p>
            <a:r>
              <a:rPr lang="en-GB" sz="3600" dirty="0" smtClean="0">
                <a:latin typeface="+mn-lt"/>
              </a:rPr>
              <a:t>Fill in the gaps for each identity</a:t>
            </a:r>
            <a:endParaRPr lang="en-GB" sz="3600" dirty="0">
              <a:latin typeface="+mn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08038" y="1601740"/>
                <a:ext cx="8735961" cy="4525963"/>
              </a:xfrm>
            </p:spPr>
            <p:txBody>
              <a:bodyPr>
                <a:normAutofit fontScale="92500" lnSpcReduction="20000"/>
              </a:bodyPr>
              <a:lstStyle/>
              <a:p>
                <a:pPr marL="514350" indent="-514350">
                  <a:buAutoNum type="alphaLcParenR"/>
                </a:pPr>
                <a:r>
                  <a:rPr lang="en-GB" dirty="0" smtClean="0"/>
                  <a:t>(3x </a:t>
                </a:r>
                <a:r>
                  <a:rPr lang="en-GB" dirty="0" smtClean="0"/>
                  <a:t>+ </a:t>
                </a:r>
                <a:r>
                  <a:rPr lang="en-GB" dirty="0" smtClean="0"/>
                  <a:t>5)(2x </a:t>
                </a:r>
                <a:r>
                  <a:rPr lang="en-GB" dirty="0" smtClean="0"/>
                  <a:t>+ </a:t>
                </a:r>
                <a:r>
                  <a:rPr lang="en-GB" dirty="0" smtClean="0"/>
                  <a:t>2)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/>
                        <a:ea typeface="Cambria Math" panose="02040503050406030204" pitchFamily="18" charset="0"/>
                      </a:rPr>
                      <m:t>≡</m:t>
                    </m:r>
                    <m:r>
                      <a:rPr lang="en-GB" b="0" i="1" smtClean="0">
                        <a:latin typeface="Cambria Math"/>
                        <a:ea typeface="Cambria Math" panose="02040503050406030204" pitchFamily="18" charset="0"/>
                      </a:rPr>
                      <m:t>      </m:t>
                    </m:r>
                  </m:oMath>
                </a14:m>
                <a:r>
                  <a:rPr lang="en-GB" dirty="0" smtClean="0"/>
                  <a:t>  x</a:t>
                </a:r>
                <a:r>
                  <a:rPr lang="en-GB" baseline="30000" dirty="0" smtClean="0"/>
                  <a:t>2 </a:t>
                </a:r>
                <a:r>
                  <a:rPr lang="en-GB" dirty="0" smtClean="0"/>
                  <a:t>  </a:t>
                </a:r>
                <a:r>
                  <a:rPr lang="en-GB" dirty="0" smtClean="0"/>
                  <a:t>+  </a:t>
                </a:r>
                <a:r>
                  <a:rPr lang="en-GB" dirty="0" smtClean="0"/>
                  <a:t>16x +</a:t>
                </a:r>
              </a:p>
              <a:p>
                <a:pPr marL="514350" indent="-514350">
                  <a:buAutoNum type="alphaLcParenR"/>
                </a:pPr>
                <a:endParaRPr lang="en-GB" dirty="0"/>
              </a:p>
              <a:p>
                <a:pPr marL="514350" indent="-514350">
                  <a:buFont typeface="Arial" pitchFamily="34" charset="0"/>
                  <a:buAutoNum type="alphaLcParenR"/>
                </a:pPr>
                <a:r>
                  <a:rPr lang="en-GB" dirty="0" smtClean="0"/>
                  <a:t> (3d </a:t>
                </a:r>
                <a:r>
                  <a:rPr lang="en-GB" dirty="0" smtClean="0"/>
                  <a:t>+ </a:t>
                </a:r>
                <a:r>
                  <a:rPr lang="en-GB" dirty="0" smtClean="0"/>
                  <a:t>4)(4d </a:t>
                </a:r>
                <a:r>
                  <a:rPr lang="en-GB" dirty="0" smtClean="0"/>
                  <a:t>+ </a:t>
                </a:r>
                <a:r>
                  <a:rPr lang="en-GB" dirty="0" smtClean="0"/>
                  <a:t>3)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/>
                        <a:ea typeface="Cambria Math" panose="02040503050406030204" pitchFamily="18" charset="0"/>
                      </a:rPr>
                      <m:t>≡   </m:t>
                    </m:r>
                  </m:oMath>
                </a14:m>
                <a:r>
                  <a:rPr lang="en-GB" dirty="0" smtClean="0"/>
                  <a:t>3d( 4d </a:t>
                </a:r>
                <a:r>
                  <a:rPr lang="en-GB" dirty="0" smtClean="0"/>
                  <a:t>+     ) </a:t>
                </a:r>
                <a:r>
                  <a:rPr lang="en-GB" dirty="0"/>
                  <a:t>+</a:t>
                </a:r>
                <a:r>
                  <a:rPr lang="en-GB" dirty="0" smtClean="0"/>
                  <a:t> </a:t>
                </a:r>
                <a:r>
                  <a:rPr lang="en-GB" dirty="0" smtClean="0"/>
                  <a:t>4(     d </a:t>
                </a:r>
                <a:r>
                  <a:rPr lang="en-GB" dirty="0" smtClean="0"/>
                  <a:t>+ </a:t>
                </a:r>
                <a:r>
                  <a:rPr lang="en-GB" dirty="0" smtClean="0"/>
                  <a:t>3) </a:t>
                </a:r>
              </a:p>
              <a:p>
                <a:pPr marL="514350" indent="-514350">
                  <a:buAutoNum type="alphaLcParenR"/>
                </a:pPr>
                <a:endParaRPr lang="en-GB" dirty="0"/>
              </a:p>
              <a:p>
                <a:pPr marL="514350" indent="-514350">
                  <a:buFont typeface="Arial" pitchFamily="34" charset="0"/>
                  <a:buAutoNum type="alphaLcParenR"/>
                </a:pPr>
                <a:r>
                  <a:rPr lang="en-GB" dirty="0" smtClean="0"/>
                  <a:t>(3g + 3)(2g </a:t>
                </a:r>
                <a:r>
                  <a:rPr lang="en-GB" dirty="0" smtClean="0"/>
                  <a:t>+ </a:t>
                </a:r>
                <a:r>
                  <a:rPr lang="en-GB" dirty="0" smtClean="0"/>
                  <a:t>6)</a:t>
                </a:r>
                <a:r>
                  <a:rPr lang="en-GB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/>
                        <a:ea typeface="Cambria Math" panose="02040503050406030204" pitchFamily="18" charset="0"/>
                      </a:rPr>
                      <m:t>≡   </m:t>
                    </m:r>
                    <m:r>
                      <a:rPr lang="en-GB" b="0" i="0" smtClean="0">
                        <a:latin typeface="Cambria Math"/>
                        <a:ea typeface="Cambria Math" panose="02040503050406030204" pitchFamily="18" charset="0"/>
                      </a:rPr>
                      <m:t>     </m:t>
                    </m:r>
                  </m:oMath>
                </a14:m>
                <a:r>
                  <a:rPr lang="en-GB" dirty="0" smtClean="0"/>
                  <a:t> g</a:t>
                </a:r>
                <a:r>
                  <a:rPr lang="en-GB" baseline="30000" dirty="0" smtClean="0"/>
                  <a:t>2 </a:t>
                </a:r>
                <a:r>
                  <a:rPr lang="en-GB" dirty="0" smtClean="0"/>
                  <a:t> </a:t>
                </a:r>
                <a:r>
                  <a:rPr lang="en-GB" dirty="0" smtClean="0"/>
                  <a:t>+  24g +  </a:t>
                </a:r>
                <a:endParaRPr lang="en-GB" dirty="0" smtClean="0"/>
              </a:p>
              <a:p>
                <a:pPr marL="514350" indent="-514350">
                  <a:buAutoNum type="alphaLcParenR"/>
                </a:pPr>
                <a:endParaRPr lang="en-GB" dirty="0"/>
              </a:p>
              <a:p>
                <a:pPr marL="514350" indent="-514350">
                  <a:buAutoNum type="alphaLcParenR"/>
                </a:pPr>
                <a:r>
                  <a:rPr lang="en-GB" dirty="0" smtClean="0"/>
                  <a:t>(2 </a:t>
                </a:r>
                <a:r>
                  <a:rPr lang="en-GB" dirty="0" smtClean="0"/>
                  <a:t>+ 4f)(3f +2)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/>
                        <a:ea typeface="Cambria Math" panose="02040503050406030204" pitchFamily="18" charset="0"/>
                      </a:rPr>
                      <m:t>≡</m:t>
                    </m:r>
                  </m:oMath>
                </a14:m>
                <a:r>
                  <a:rPr lang="en-GB" dirty="0" smtClean="0"/>
                  <a:t> </a:t>
                </a:r>
                <a:r>
                  <a:rPr lang="en-GB" dirty="0" smtClean="0"/>
                  <a:t>3f(2 +     </a:t>
                </a:r>
                <a:r>
                  <a:rPr lang="en-GB" dirty="0" smtClean="0"/>
                  <a:t>f)+     (     + 4f)</a:t>
                </a:r>
              </a:p>
              <a:p>
                <a:pPr marL="514350" indent="-514350">
                  <a:buAutoNum type="alphaLcParenR"/>
                </a:pPr>
                <a:endParaRPr lang="en-GB" dirty="0"/>
              </a:p>
              <a:p>
                <a:pPr marL="514350" indent="-514350">
                  <a:buAutoNum type="alphaLcParenR"/>
                </a:pPr>
                <a:r>
                  <a:rPr lang="en-GB" dirty="0" smtClean="0"/>
                  <a:t>(3h </a:t>
                </a:r>
                <a:r>
                  <a:rPr lang="en-GB" dirty="0"/>
                  <a:t>+</a:t>
                </a:r>
                <a:r>
                  <a:rPr lang="en-GB" dirty="0" smtClean="0"/>
                  <a:t> </a:t>
                </a:r>
                <a:r>
                  <a:rPr lang="en-GB" dirty="0" smtClean="0"/>
                  <a:t>2</a:t>
                </a:r>
                <a:r>
                  <a:rPr lang="en-GB" dirty="0" smtClean="0"/>
                  <a:t>)</a:t>
                </a:r>
                <a:r>
                  <a:rPr lang="en-GB" baseline="30000" dirty="0" smtClean="0"/>
                  <a:t>2</a:t>
                </a:r>
                <a:r>
                  <a:rPr lang="en-GB" dirty="0" smtClean="0"/>
                  <a:t>     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/>
                        <a:ea typeface="Cambria Math" panose="02040503050406030204" pitchFamily="18" charset="0"/>
                      </a:rPr>
                      <m:t>≡</m:t>
                    </m:r>
                  </m:oMath>
                </a14:m>
                <a:r>
                  <a:rPr lang="en-GB" dirty="0" smtClean="0"/>
                  <a:t>   </a:t>
                </a:r>
                <a:r>
                  <a:rPr lang="en-GB" dirty="0" smtClean="0"/>
                  <a:t>  9h</a:t>
                </a:r>
                <a:r>
                  <a:rPr lang="en-GB" baseline="30000" dirty="0" smtClean="0"/>
                  <a:t>2 </a:t>
                </a:r>
                <a:r>
                  <a:rPr lang="en-GB" dirty="0" smtClean="0"/>
                  <a:t> </a:t>
                </a:r>
                <a:r>
                  <a:rPr lang="en-GB" dirty="0"/>
                  <a:t>+</a:t>
                </a:r>
                <a:r>
                  <a:rPr lang="en-GB" dirty="0" smtClean="0"/>
                  <a:t> </a:t>
                </a:r>
                <a:r>
                  <a:rPr lang="en-GB" dirty="0" smtClean="0"/>
                  <a:t>     h </a:t>
                </a:r>
                <a:r>
                  <a:rPr lang="en-GB" dirty="0" smtClean="0"/>
                  <a:t>+ </a:t>
                </a:r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8038" y="1601740"/>
                <a:ext cx="8735961" cy="4525963"/>
              </a:xfrm>
              <a:blipFill rotWithShape="1">
                <a:blip r:embed="rId3"/>
                <a:stretch>
                  <a:fillRect l="-1465" t="-37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4211960" y="1576284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6804248" y="1576284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5868144" y="2492896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7308304" y="2492896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4355976" y="3432674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6804248" y="3432674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6516216" y="4349215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4860032" y="4349215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/>
        </p:nvSpPr>
        <p:spPr>
          <a:xfrm>
            <a:off x="5868144" y="4349215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5049111" y="5240243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/>
        </p:nvSpPr>
        <p:spPr>
          <a:xfrm>
            <a:off x="6228184" y="5240243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4211960" y="1637071"/>
            <a:ext cx="432048" cy="407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solidFill>
                  <a:srgbClr val="00B050"/>
                </a:solidFill>
              </a:rPr>
              <a:t>6</a:t>
            </a:r>
            <a:endParaRPr lang="en-GB" sz="2000" b="1" dirty="0">
              <a:solidFill>
                <a:srgbClr val="00B05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732240" y="162880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solidFill>
                  <a:srgbClr val="00B050"/>
                </a:solidFill>
              </a:rPr>
              <a:t>10</a:t>
            </a:r>
            <a:endParaRPr lang="en-GB" sz="2000" b="1" dirty="0">
              <a:solidFill>
                <a:srgbClr val="00B05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892477" y="2501167"/>
            <a:ext cx="432048" cy="407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solidFill>
                  <a:srgbClr val="00B050"/>
                </a:solidFill>
              </a:rPr>
              <a:t>3</a:t>
            </a:r>
            <a:endParaRPr lang="en-GB" sz="2000" b="1" dirty="0">
              <a:solidFill>
                <a:srgbClr val="00B05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308304" y="252403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solidFill>
                  <a:srgbClr val="00B050"/>
                </a:solidFill>
              </a:rPr>
              <a:t>4</a:t>
            </a:r>
            <a:endParaRPr lang="en-GB" sz="2000" b="1" dirty="0">
              <a:solidFill>
                <a:srgbClr val="00B05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387361" y="3435457"/>
            <a:ext cx="432048" cy="407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solidFill>
                  <a:srgbClr val="00B050"/>
                </a:solidFill>
              </a:rPr>
              <a:t>6</a:t>
            </a:r>
            <a:endParaRPr lang="en-GB" sz="2000" b="1" dirty="0">
              <a:solidFill>
                <a:srgbClr val="00B05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776484" y="3443155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solidFill>
                  <a:srgbClr val="00B050"/>
                </a:solidFill>
              </a:rPr>
              <a:t>18</a:t>
            </a:r>
            <a:endParaRPr lang="en-GB" sz="2000" b="1" dirty="0">
              <a:solidFill>
                <a:srgbClr val="00B05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891417" y="4367962"/>
            <a:ext cx="432048" cy="407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solidFill>
                  <a:srgbClr val="00B050"/>
                </a:solidFill>
              </a:rPr>
              <a:t>4</a:t>
            </a:r>
            <a:endParaRPr lang="en-GB" sz="2000" b="1" dirty="0">
              <a:solidFill>
                <a:srgbClr val="00B05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856473" y="4346164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solidFill>
                  <a:srgbClr val="00B050"/>
                </a:solidFill>
              </a:rPr>
              <a:t>2</a:t>
            </a:r>
            <a:endParaRPr lang="en-GB" sz="2000" b="1" dirty="0">
              <a:solidFill>
                <a:srgbClr val="00B05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524456" y="4343221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solidFill>
                  <a:srgbClr val="00B050"/>
                </a:solidFill>
              </a:rPr>
              <a:t>2</a:t>
            </a:r>
            <a:endParaRPr lang="en-GB" sz="2000" b="1" dirty="0">
              <a:solidFill>
                <a:srgbClr val="00B05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049111" y="5262041"/>
            <a:ext cx="4903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solidFill>
                  <a:srgbClr val="00B050"/>
                </a:solidFill>
              </a:rPr>
              <a:t>12</a:t>
            </a:r>
            <a:endParaRPr lang="en-GB" sz="2000" b="1" dirty="0">
              <a:solidFill>
                <a:srgbClr val="00B05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228184" y="524024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solidFill>
                  <a:srgbClr val="00B050"/>
                </a:solidFill>
              </a:rPr>
              <a:t>4</a:t>
            </a:r>
            <a:endParaRPr lang="en-GB" sz="2000" b="1" dirty="0">
              <a:solidFill>
                <a:srgbClr val="00B05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56746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9228" y="105120"/>
            <a:ext cx="8229600" cy="1143000"/>
          </a:xfrm>
        </p:spPr>
        <p:txBody>
          <a:bodyPr>
            <a:noAutofit/>
          </a:bodyPr>
          <a:lstStyle/>
          <a:p>
            <a:r>
              <a:rPr lang="en-GB" sz="3200" dirty="0" smtClean="0">
                <a:latin typeface="Calibri" panose="020F0502020204030204" pitchFamily="34" charset="0"/>
              </a:rPr>
              <a:t>Write an expression involving brackets for the area of the red shape</a:t>
            </a:r>
            <a:endParaRPr lang="en-GB" sz="3200" dirty="0">
              <a:latin typeface="Calibri" panose="020F050202020403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638128" y="2014787"/>
            <a:ext cx="1789856" cy="1512168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15816" y="162880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2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1547664" y="2586205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2</a:t>
            </a:r>
            <a:r>
              <a:rPr lang="en-GB" dirty="0" smtClean="0"/>
              <a:t>x + 2</a:t>
            </a:r>
            <a:endParaRPr lang="en-GB" dirty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734888" y="57150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dirty="0" smtClean="0">
                <a:latin typeface="Calibri" panose="020F0502020204030204" pitchFamily="34" charset="0"/>
              </a:rPr>
              <a:t>Expand and simplify your expression</a:t>
            </a:r>
            <a:endParaRPr lang="en-GB" sz="3200" dirty="0"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35893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638128" y="2014787"/>
            <a:ext cx="1789856" cy="1512168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2915816" y="162880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2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1547664" y="2586205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2</a:t>
            </a:r>
            <a:r>
              <a:rPr lang="en-GB" dirty="0" smtClean="0"/>
              <a:t>x + 2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2638128" y="3543610"/>
            <a:ext cx="1789856" cy="2287601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1547664" y="4555707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3x + 2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709228" y="105120"/>
            <a:ext cx="8229600" cy="1143000"/>
          </a:xfrm>
        </p:spPr>
        <p:txBody>
          <a:bodyPr>
            <a:noAutofit/>
          </a:bodyPr>
          <a:lstStyle/>
          <a:p>
            <a:r>
              <a:rPr lang="en-GB" sz="3200" dirty="0" smtClean="0">
                <a:latin typeface="Calibri" panose="020F0502020204030204" pitchFamily="34" charset="0"/>
              </a:rPr>
              <a:t>Write an expression involving brackets for the area of the red shape</a:t>
            </a:r>
            <a:endParaRPr lang="en-GB" sz="3200" dirty="0">
              <a:latin typeface="Calibri" panose="020F0502020204030204" pitchFamily="34" charset="0"/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734888" y="57150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dirty="0" smtClean="0">
                <a:latin typeface="Calibri" panose="020F0502020204030204" pitchFamily="34" charset="0"/>
              </a:rPr>
              <a:t>Expand and simplify your expression</a:t>
            </a:r>
            <a:endParaRPr lang="en-GB" sz="3200" dirty="0"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08435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638128" y="2029535"/>
            <a:ext cx="1789856" cy="1512168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10" name="TextBox 9"/>
          <p:cNvSpPr txBox="1"/>
          <p:nvPr/>
        </p:nvSpPr>
        <p:spPr>
          <a:xfrm>
            <a:off x="2915816" y="162880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2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1547664" y="2586205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2</a:t>
            </a:r>
            <a:r>
              <a:rPr lang="en-GB" dirty="0" smtClean="0"/>
              <a:t>x + 2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2638128" y="3543610"/>
            <a:ext cx="1789856" cy="2287601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7" name="TextBox 6"/>
          <p:cNvSpPr txBox="1"/>
          <p:nvPr/>
        </p:nvSpPr>
        <p:spPr>
          <a:xfrm>
            <a:off x="1547664" y="4555707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3x + 2</a:t>
            </a:r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4427984" y="3543610"/>
            <a:ext cx="3240360" cy="2287601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12" name="TextBox 11"/>
          <p:cNvSpPr txBox="1"/>
          <p:nvPr/>
        </p:nvSpPr>
        <p:spPr>
          <a:xfrm>
            <a:off x="5472100" y="5831211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4x + 6</a:t>
            </a:r>
            <a:endParaRPr lang="en-GB" dirty="0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709228" y="105120"/>
            <a:ext cx="8229600" cy="1143000"/>
          </a:xfrm>
        </p:spPr>
        <p:txBody>
          <a:bodyPr>
            <a:noAutofit/>
          </a:bodyPr>
          <a:lstStyle/>
          <a:p>
            <a:r>
              <a:rPr lang="en-GB" sz="3200" dirty="0" smtClean="0">
                <a:latin typeface="Calibri" panose="020F0502020204030204" pitchFamily="34" charset="0"/>
              </a:rPr>
              <a:t>Write an expression involving brackets for the area of the red shape</a:t>
            </a:r>
            <a:endParaRPr lang="en-GB" sz="3200" dirty="0">
              <a:latin typeface="Calibri" panose="020F0502020204030204" pitchFamily="34" charset="0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734888" y="57150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dirty="0" smtClean="0">
                <a:latin typeface="Calibri" panose="020F0502020204030204" pitchFamily="34" charset="0"/>
              </a:rPr>
              <a:t>Expand and simplify your expression</a:t>
            </a:r>
            <a:endParaRPr lang="en-GB" sz="3200" dirty="0"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75605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638128" y="2014787"/>
            <a:ext cx="1789856" cy="1512168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2915816" y="162880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x </a:t>
            </a:r>
            <a:r>
              <a:rPr lang="en-GB" dirty="0" smtClean="0"/>
              <a:t>+ </a:t>
            </a:r>
            <a:r>
              <a:rPr lang="en-GB" dirty="0" smtClean="0"/>
              <a:t>2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1547664" y="2586205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3x + 1</a:t>
            </a:r>
            <a:endParaRPr lang="en-GB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709228" y="105120"/>
            <a:ext cx="8229600" cy="1143000"/>
          </a:xfrm>
        </p:spPr>
        <p:txBody>
          <a:bodyPr>
            <a:noAutofit/>
          </a:bodyPr>
          <a:lstStyle/>
          <a:p>
            <a:r>
              <a:rPr lang="en-GB" sz="3200" dirty="0" smtClean="0">
                <a:latin typeface="Calibri" panose="020F0502020204030204" pitchFamily="34" charset="0"/>
              </a:rPr>
              <a:t>Write an expression involving brackets for the area of the red shape</a:t>
            </a:r>
            <a:endParaRPr lang="en-GB" sz="3200" dirty="0">
              <a:latin typeface="Calibri" panose="020F0502020204030204" pitchFamily="34" charset="0"/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734888" y="57150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dirty="0" smtClean="0">
                <a:latin typeface="Calibri" panose="020F0502020204030204" pitchFamily="34" charset="0"/>
              </a:rPr>
              <a:t>Expand and simplify your expression</a:t>
            </a:r>
            <a:endParaRPr lang="en-GB" sz="3200" dirty="0"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40361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638128" y="2014787"/>
            <a:ext cx="1789856" cy="1512168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2915816" y="162880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x</a:t>
            </a:r>
            <a:r>
              <a:rPr lang="en-GB" dirty="0" smtClean="0"/>
              <a:t> </a:t>
            </a:r>
            <a:r>
              <a:rPr lang="en-GB" dirty="0" smtClean="0"/>
              <a:t>+ </a:t>
            </a:r>
            <a:r>
              <a:rPr lang="en-GB" dirty="0" smtClean="0"/>
              <a:t>2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1547664" y="2586205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3x + 1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2638128" y="3543610"/>
            <a:ext cx="1789856" cy="2287601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1547664" y="4555707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3x + 2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709228" y="105120"/>
            <a:ext cx="8229600" cy="1143000"/>
          </a:xfrm>
        </p:spPr>
        <p:txBody>
          <a:bodyPr>
            <a:noAutofit/>
          </a:bodyPr>
          <a:lstStyle/>
          <a:p>
            <a:r>
              <a:rPr lang="en-GB" sz="3200" dirty="0" smtClean="0">
                <a:latin typeface="Calibri" panose="020F0502020204030204" pitchFamily="34" charset="0"/>
              </a:rPr>
              <a:t>Write an expression involving brackets for the area of the red shape</a:t>
            </a:r>
            <a:endParaRPr lang="en-GB" sz="3200" dirty="0">
              <a:latin typeface="Calibri" panose="020F0502020204030204" pitchFamily="34" charset="0"/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734888" y="57150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dirty="0" smtClean="0">
                <a:latin typeface="Calibri" panose="020F0502020204030204" pitchFamily="34" charset="0"/>
              </a:rPr>
              <a:t>Expand and simplify your expression</a:t>
            </a:r>
            <a:endParaRPr lang="en-GB" sz="3200" dirty="0"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19989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494112" y="1798763"/>
            <a:ext cx="1789856" cy="1512168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2771800" y="1412776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x </a:t>
            </a:r>
            <a:r>
              <a:rPr lang="en-GB" dirty="0" smtClean="0"/>
              <a:t>+ </a:t>
            </a:r>
            <a:r>
              <a:rPr lang="en-GB" dirty="0" smtClean="0"/>
              <a:t>2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1403648" y="2370181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3x + 1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2494112" y="3327586"/>
            <a:ext cx="1789856" cy="2287601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1403648" y="4339683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3x + 2</a:t>
            </a:r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4283968" y="3327586"/>
            <a:ext cx="3240360" cy="2287601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5328084" y="5615187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4x + 5</a:t>
            </a:r>
            <a:endParaRPr lang="en-GB" dirty="0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709228" y="105120"/>
            <a:ext cx="8229600" cy="1143000"/>
          </a:xfrm>
        </p:spPr>
        <p:txBody>
          <a:bodyPr>
            <a:noAutofit/>
          </a:bodyPr>
          <a:lstStyle/>
          <a:p>
            <a:r>
              <a:rPr lang="en-GB" sz="3200" dirty="0" smtClean="0">
                <a:latin typeface="Calibri" panose="020F0502020204030204" pitchFamily="34" charset="0"/>
              </a:rPr>
              <a:t>Write an expression involving brackets for the area of the red shape</a:t>
            </a:r>
            <a:endParaRPr lang="en-GB" sz="3200" dirty="0">
              <a:latin typeface="Calibri" panose="020F0502020204030204" pitchFamily="34" charset="0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734888" y="57150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dirty="0" smtClean="0">
                <a:latin typeface="Calibri" panose="020F0502020204030204" pitchFamily="34" charset="0"/>
              </a:rPr>
              <a:t>Expand and simplify your expression</a:t>
            </a:r>
            <a:endParaRPr lang="en-GB" sz="3200" dirty="0"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78021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550" y="-99392"/>
            <a:ext cx="8229600" cy="1143000"/>
          </a:xfrm>
        </p:spPr>
        <p:txBody>
          <a:bodyPr>
            <a:normAutofit/>
          </a:bodyPr>
          <a:lstStyle/>
          <a:p>
            <a:r>
              <a:rPr lang="en-GB" sz="4000" dirty="0" smtClean="0">
                <a:latin typeface="Calibri" panose="020F0502020204030204" pitchFamily="34" charset="0"/>
              </a:rPr>
              <a:t>In your pairs …</a:t>
            </a:r>
            <a:endParaRPr lang="en-GB" sz="4000" dirty="0">
              <a:latin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6926" y="1660240"/>
            <a:ext cx="4248472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2400" i="1" dirty="0" smtClean="0">
                <a:latin typeface="Calibri" panose="020F0502020204030204" pitchFamily="34" charset="0"/>
              </a:rPr>
              <a:t>ABCH is a square</a:t>
            </a:r>
          </a:p>
          <a:p>
            <a:pPr marL="0" indent="0" algn="ctr">
              <a:buNone/>
            </a:pPr>
            <a:r>
              <a:rPr lang="en-GB" sz="2400" i="1" dirty="0" smtClean="0">
                <a:latin typeface="Calibri" panose="020F0502020204030204" pitchFamily="34" charset="0"/>
              </a:rPr>
              <a:t>HCFG is a rectangle</a:t>
            </a:r>
          </a:p>
          <a:p>
            <a:pPr marL="0" indent="0" algn="ctr">
              <a:buNone/>
            </a:pPr>
            <a:r>
              <a:rPr lang="en-GB" sz="2400" i="1" dirty="0" smtClean="0">
                <a:latin typeface="Calibri" panose="020F0502020204030204" pitchFamily="34" charset="0"/>
              </a:rPr>
              <a:t>CDEF is a square</a:t>
            </a:r>
          </a:p>
          <a:p>
            <a:pPr marL="0" indent="0" algn="ctr">
              <a:buNone/>
            </a:pPr>
            <a:endParaRPr lang="en-GB" sz="2400" i="1" dirty="0">
              <a:latin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n-GB" sz="2400" dirty="0" smtClean="0">
                <a:latin typeface="Calibri" panose="020F0502020204030204" pitchFamily="34" charset="0"/>
              </a:rPr>
              <a:t>They are joined to make an </a:t>
            </a:r>
          </a:p>
          <a:p>
            <a:pPr marL="0" indent="0" algn="ctr">
              <a:buNone/>
            </a:pPr>
            <a:r>
              <a:rPr lang="en-GB" sz="2400" dirty="0" smtClean="0">
                <a:latin typeface="Calibri" panose="020F0502020204030204" pitchFamily="34" charset="0"/>
              </a:rPr>
              <a:t>L-shape</a:t>
            </a:r>
          </a:p>
          <a:p>
            <a:pPr marL="0" indent="0" algn="ctr">
              <a:buNone/>
            </a:pPr>
            <a:endParaRPr lang="en-GB" sz="2400" dirty="0">
              <a:latin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n-GB" sz="2400" dirty="0" smtClean="0">
                <a:latin typeface="Calibri" panose="020F0502020204030204" pitchFamily="34" charset="0"/>
              </a:rPr>
              <a:t>Show that the area of the L-shape, in cm</a:t>
            </a:r>
            <a:r>
              <a:rPr lang="en-GB" sz="2400" baseline="30000" dirty="0" smtClean="0">
                <a:latin typeface="Calibri" panose="020F0502020204030204" pitchFamily="34" charset="0"/>
              </a:rPr>
              <a:t>2</a:t>
            </a:r>
            <a:r>
              <a:rPr lang="en-GB" sz="2400" dirty="0" smtClean="0">
                <a:latin typeface="Calibri" panose="020F0502020204030204" pitchFamily="34" charset="0"/>
              </a:rPr>
              <a:t> is </a:t>
            </a:r>
          </a:p>
          <a:p>
            <a:pPr marL="0" indent="0" algn="ctr">
              <a:buNone/>
            </a:pPr>
            <a:r>
              <a:rPr lang="en-GB" sz="2400" dirty="0" smtClean="0">
                <a:latin typeface="Calibri" panose="020F0502020204030204" pitchFamily="34" charset="0"/>
              </a:rPr>
              <a:t>x</a:t>
            </a:r>
            <a:r>
              <a:rPr lang="en-GB" sz="2400" baseline="30000" dirty="0" smtClean="0">
                <a:latin typeface="Calibri" panose="020F0502020204030204" pitchFamily="34" charset="0"/>
              </a:rPr>
              <a:t>2</a:t>
            </a:r>
            <a:r>
              <a:rPr lang="en-GB" sz="2400" dirty="0" smtClean="0">
                <a:latin typeface="Calibri" panose="020F0502020204030204" pitchFamily="34" charset="0"/>
              </a:rPr>
              <a:t> + 9x + 27</a:t>
            </a:r>
            <a:endParaRPr lang="en-GB" sz="2400" dirty="0">
              <a:latin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18810" t="25005" r="27447" b="14237"/>
          <a:stretch/>
        </p:blipFill>
        <p:spPr>
          <a:xfrm>
            <a:off x="4355976" y="1423317"/>
            <a:ext cx="4320480" cy="4392488"/>
          </a:xfrm>
          <a:prstGeom prst="rect">
            <a:avLst/>
          </a:prstGeom>
        </p:spPr>
      </p:pic>
      <p:sp>
        <p:nvSpPr>
          <p:cNvPr id="5" name="Flowchart: Process 4"/>
          <p:cNvSpPr/>
          <p:nvPr/>
        </p:nvSpPr>
        <p:spPr>
          <a:xfrm>
            <a:off x="8388424" y="1043608"/>
            <a:ext cx="504056" cy="1233264"/>
          </a:xfrm>
          <a:prstGeom prst="flowChartProces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10889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550" y="-99392"/>
            <a:ext cx="8229600" cy="1143000"/>
          </a:xfrm>
        </p:spPr>
        <p:txBody>
          <a:bodyPr>
            <a:normAutofit/>
          </a:bodyPr>
          <a:lstStyle/>
          <a:p>
            <a:r>
              <a:rPr lang="en-GB" sz="3200" dirty="0" smtClean="0">
                <a:latin typeface="Calibri" panose="020F0502020204030204" pitchFamily="34" charset="0"/>
              </a:rPr>
              <a:t>In your pairs …</a:t>
            </a:r>
            <a:endParaRPr lang="en-GB" sz="3200" dirty="0">
              <a:latin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18810" t="25005" r="27447" b="14237"/>
          <a:stretch/>
        </p:blipFill>
        <p:spPr>
          <a:xfrm>
            <a:off x="4355976" y="1423317"/>
            <a:ext cx="4320480" cy="4392488"/>
          </a:xfrm>
          <a:prstGeom prst="rect">
            <a:avLst/>
          </a:prstGeom>
        </p:spPr>
      </p:pic>
      <p:sp>
        <p:nvSpPr>
          <p:cNvPr id="5" name="Flowchart: Process 4"/>
          <p:cNvSpPr/>
          <p:nvPr/>
        </p:nvSpPr>
        <p:spPr>
          <a:xfrm>
            <a:off x="8388424" y="1043608"/>
            <a:ext cx="504056" cy="1233264"/>
          </a:xfrm>
          <a:prstGeom prst="flowChartProces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3055182" y="935596"/>
            <a:ext cx="3024336" cy="379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C00000"/>
                </a:solidFill>
                <a:latin typeface="Calibri" panose="020F0502020204030204" pitchFamily="34" charset="0"/>
              </a:rPr>
              <a:t>Hints …</a:t>
            </a:r>
            <a:endParaRPr lang="en-GB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0" y="1814090"/>
            <a:ext cx="424847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GB" sz="2000" i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ABCH is a square</a:t>
            </a:r>
          </a:p>
          <a:p>
            <a:pPr marL="0" indent="0" algn="ctr">
              <a:buFont typeface="Arial" pitchFamily="34" charset="0"/>
              <a:buNone/>
            </a:pPr>
            <a:r>
              <a:rPr lang="en-GB" sz="2000" i="1" dirty="0" smtClean="0">
                <a:latin typeface="Calibri" panose="020F0502020204030204" pitchFamily="34" charset="0"/>
              </a:rPr>
              <a:t>HCFG is a rectangle</a:t>
            </a:r>
          </a:p>
          <a:p>
            <a:pPr marL="0" indent="0" algn="ctr">
              <a:buFont typeface="Arial" pitchFamily="34" charset="0"/>
              <a:buNone/>
            </a:pPr>
            <a:r>
              <a:rPr lang="en-GB" sz="2000" i="1" dirty="0" smtClean="0">
                <a:latin typeface="Calibri" panose="020F0502020204030204" pitchFamily="34" charset="0"/>
              </a:rPr>
              <a:t>CDEF is a square</a:t>
            </a:r>
          </a:p>
          <a:p>
            <a:pPr marL="0" indent="0" algn="ctr">
              <a:buFont typeface="Arial" pitchFamily="34" charset="0"/>
              <a:buNone/>
            </a:pPr>
            <a:endParaRPr lang="en-GB" sz="2000" i="1" dirty="0" smtClean="0">
              <a:latin typeface="Calibri" panose="020F0502020204030204" pitchFamily="34" charset="0"/>
            </a:endParaRPr>
          </a:p>
          <a:p>
            <a:pPr marL="0" indent="0" algn="ctr">
              <a:buFont typeface="Arial" pitchFamily="34" charset="0"/>
              <a:buNone/>
            </a:pPr>
            <a:r>
              <a:rPr lang="en-GB" sz="2000" dirty="0" smtClean="0">
                <a:latin typeface="Calibri" panose="020F0502020204030204" pitchFamily="34" charset="0"/>
              </a:rPr>
              <a:t>They are joined to make an </a:t>
            </a:r>
          </a:p>
          <a:p>
            <a:pPr marL="0" indent="0" algn="ctr">
              <a:buFont typeface="Arial" pitchFamily="34" charset="0"/>
              <a:buNone/>
            </a:pPr>
            <a:r>
              <a:rPr lang="en-GB" sz="2000" dirty="0" smtClean="0">
                <a:latin typeface="Calibri" panose="020F0502020204030204" pitchFamily="34" charset="0"/>
              </a:rPr>
              <a:t>L-shape</a:t>
            </a:r>
          </a:p>
          <a:p>
            <a:pPr marL="0" indent="0" algn="ctr">
              <a:buFont typeface="Arial" pitchFamily="34" charset="0"/>
              <a:buNone/>
            </a:pPr>
            <a:endParaRPr lang="en-GB" sz="2000" dirty="0" smtClean="0">
              <a:latin typeface="Calibri" panose="020F0502020204030204" pitchFamily="34" charset="0"/>
            </a:endParaRPr>
          </a:p>
          <a:p>
            <a:pPr marL="0" indent="0" algn="ctr">
              <a:buFont typeface="Arial" pitchFamily="34" charset="0"/>
              <a:buNone/>
            </a:pPr>
            <a:r>
              <a:rPr lang="en-GB" sz="2000" dirty="0" smtClean="0">
                <a:latin typeface="Calibri" panose="020F0502020204030204" pitchFamily="34" charset="0"/>
              </a:rPr>
              <a:t>Show that the area of the L-shape, in cm</a:t>
            </a:r>
            <a:r>
              <a:rPr lang="en-GB" sz="2000" baseline="30000" dirty="0" smtClean="0">
                <a:latin typeface="Calibri" panose="020F0502020204030204" pitchFamily="34" charset="0"/>
              </a:rPr>
              <a:t>2</a:t>
            </a:r>
            <a:r>
              <a:rPr lang="en-GB" sz="2000" dirty="0" smtClean="0">
                <a:latin typeface="Calibri" panose="020F0502020204030204" pitchFamily="34" charset="0"/>
              </a:rPr>
              <a:t> is </a:t>
            </a:r>
          </a:p>
          <a:p>
            <a:pPr marL="0" indent="0" algn="ctr">
              <a:buFont typeface="Arial" pitchFamily="34" charset="0"/>
              <a:buNone/>
            </a:pPr>
            <a:r>
              <a:rPr lang="en-GB" sz="2000" dirty="0" smtClean="0">
                <a:latin typeface="Calibri" panose="020F0502020204030204" pitchFamily="34" charset="0"/>
              </a:rPr>
              <a:t>x</a:t>
            </a:r>
            <a:r>
              <a:rPr lang="en-GB" sz="2000" baseline="30000" dirty="0" smtClean="0">
                <a:latin typeface="Calibri" panose="020F0502020204030204" pitchFamily="34" charset="0"/>
              </a:rPr>
              <a:t>2</a:t>
            </a:r>
            <a:r>
              <a:rPr lang="en-GB" sz="2000" dirty="0" smtClean="0">
                <a:latin typeface="Calibri" panose="020F0502020204030204" pitchFamily="34" charset="0"/>
              </a:rPr>
              <a:t> + 9x + 27</a:t>
            </a:r>
            <a:endParaRPr lang="en-GB" sz="2000" dirty="0">
              <a:latin typeface="Calibri" panose="020F0502020204030204" pitchFamily="34" charset="0"/>
            </a:endParaRPr>
          </a:p>
        </p:txBody>
      </p:sp>
      <p:sp>
        <p:nvSpPr>
          <p:cNvPr id="8" name="Flowchart: Process 7"/>
          <p:cNvSpPr/>
          <p:nvPr/>
        </p:nvSpPr>
        <p:spPr>
          <a:xfrm>
            <a:off x="4644008" y="1916832"/>
            <a:ext cx="2160240" cy="2160240"/>
          </a:xfrm>
          <a:prstGeom prst="flowChartProcess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46369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18810" t="25005" r="27447" b="14237"/>
          <a:stretch/>
        </p:blipFill>
        <p:spPr>
          <a:xfrm>
            <a:off x="4355976" y="1423317"/>
            <a:ext cx="4320480" cy="4392488"/>
          </a:xfrm>
          <a:prstGeom prst="rect">
            <a:avLst/>
          </a:prstGeom>
        </p:spPr>
      </p:pic>
      <p:sp>
        <p:nvSpPr>
          <p:cNvPr id="5" name="Flowchart: Process 4"/>
          <p:cNvSpPr/>
          <p:nvPr/>
        </p:nvSpPr>
        <p:spPr>
          <a:xfrm>
            <a:off x="8388424" y="1043608"/>
            <a:ext cx="504056" cy="1233264"/>
          </a:xfrm>
          <a:prstGeom prst="flowChartProces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Flowchart: Process 7"/>
          <p:cNvSpPr/>
          <p:nvPr/>
        </p:nvSpPr>
        <p:spPr>
          <a:xfrm>
            <a:off x="4644008" y="4149080"/>
            <a:ext cx="2160240" cy="1296144"/>
          </a:xfrm>
          <a:prstGeom prst="flowChartProcess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2550" y="-99392"/>
            <a:ext cx="8229600" cy="1143000"/>
          </a:xfrm>
        </p:spPr>
        <p:txBody>
          <a:bodyPr>
            <a:normAutofit/>
          </a:bodyPr>
          <a:lstStyle/>
          <a:p>
            <a:r>
              <a:rPr lang="en-GB" sz="3200" dirty="0" smtClean="0">
                <a:latin typeface="Calibri" panose="020F0502020204030204" pitchFamily="34" charset="0"/>
              </a:rPr>
              <a:t>In your pairs …</a:t>
            </a:r>
            <a:endParaRPr lang="en-GB" sz="3200" dirty="0">
              <a:latin typeface="Calibri" panose="020F0502020204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55182" y="935596"/>
            <a:ext cx="3024336" cy="379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C00000"/>
                </a:solidFill>
                <a:latin typeface="Calibri" panose="020F0502020204030204" pitchFamily="34" charset="0"/>
              </a:rPr>
              <a:t>Hints …</a:t>
            </a:r>
            <a:endParaRPr lang="en-GB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0" y="1814090"/>
            <a:ext cx="424847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GB" sz="2000" i="1" dirty="0" smtClean="0">
                <a:latin typeface="Calibri" panose="020F0502020204030204" pitchFamily="34" charset="0"/>
              </a:rPr>
              <a:t>ABCH is a square</a:t>
            </a:r>
          </a:p>
          <a:p>
            <a:pPr marL="0" indent="0" algn="ctr">
              <a:buFont typeface="Arial" pitchFamily="34" charset="0"/>
              <a:buNone/>
            </a:pPr>
            <a:r>
              <a:rPr lang="en-GB" sz="2000" i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HCFG is a rectangle</a:t>
            </a:r>
          </a:p>
          <a:p>
            <a:pPr marL="0" indent="0" algn="ctr">
              <a:buFont typeface="Arial" pitchFamily="34" charset="0"/>
              <a:buNone/>
            </a:pPr>
            <a:r>
              <a:rPr lang="en-GB" sz="2000" i="1" dirty="0" smtClean="0">
                <a:latin typeface="Calibri" panose="020F0502020204030204" pitchFamily="34" charset="0"/>
              </a:rPr>
              <a:t>CDEF is a square</a:t>
            </a:r>
          </a:p>
          <a:p>
            <a:pPr marL="0" indent="0" algn="ctr">
              <a:buFont typeface="Arial" pitchFamily="34" charset="0"/>
              <a:buNone/>
            </a:pPr>
            <a:endParaRPr lang="en-GB" sz="2000" i="1" dirty="0" smtClean="0">
              <a:latin typeface="Calibri" panose="020F0502020204030204" pitchFamily="34" charset="0"/>
            </a:endParaRPr>
          </a:p>
          <a:p>
            <a:pPr marL="0" indent="0" algn="ctr">
              <a:buFont typeface="Arial" pitchFamily="34" charset="0"/>
              <a:buNone/>
            </a:pPr>
            <a:r>
              <a:rPr lang="en-GB" sz="2000" dirty="0" smtClean="0">
                <a:latin typeface="Calibri" panose="020F0502020204030204" pitchFamily="34" charset="0"/>
              </a:rPr>
              <a:t>They are joined to make an </a:t>
            </a:r>
          </a:p>
          <a:p>
            <a:pPr marL="0" indent="0" algn="ctr">
              <a:buFont typeface="Arial" pitchFamily="34" charset="0"/>
              <a:buNone/>
            </a:pPr>
            <a:r>
              <a:rPr lang="en-GB" sz="2000" dirty="0" smtClean="0">
                <a:latin typeface="Calibri" panose="020F0502020204030204" pitchFamily="34" charset="0"/>
              </a:rPr>
              <a:t>L-shape</a:t>
            </a:r>
          </a:p>
          <a:p>
            <a:pPr marL="0" indent="0" algn="ctr">
              <a:buFont typeface="Arial" pitchFamily="34" charset="0"/>
              <a:buNone/>
            </a:pPr>
            <a:endParaRPr lang="en-GB" sz="2000" dirty="0" smtClean="0">
              <a:latin typeface="Calibri" panose="020F0502020204030204" pitchFamily="34" charset="0"/>
            </a:endParaRPr>
          </a:p>
          <a:p>
            <a:pPr marL="0" indent="0" algn="ctr">
              <a:buFont typeface="Arial" pitchFamily="34" charset="0"/>
              <a:buNone/>
            </a:pPr>
            <a:r>
              <a:rPr lang="en-GB" sz="2000" dirty="0" smtClean="0">
                <a:latin typeface="Calibri" panose="020F0502020204030204" pitchFamily="34" charset="0"/>
              </a:rPr>
              <a:t>Show that the area of the L-shape, in cm</a:t>
            </a:r>
            <a:r>
              <a:rPr lang="en-GB" sz="2000" baseline="30000" dirty="0" smtClean="0">
                <a:latin typeface="Calibri" panose="020F0502020204030204" pitchFamily="34" charset="0"/>
              </a:rPr>
              <a:t>2</a:t>
            </a:r>
            <a:r>
              <a:rPr lang="en-GB" sz="2000" dirty="0" smtClean="0">
                <a:latin typeface="Calibri" panose="020F0502020204030204" pitchFamily="34" charset="0"/>
              </a:rPr>
              <a:t> is </a:t>
            </a:r>
          </a:p>
          <a:p>
            <a:pPr marL="0" indent="0" algn="ctr">
              <a:buFont typeface="Arial" pitchFamily="34" charset="0"/>
              <a:buNone/>
            </a:pPr>
            <a:r>
              <a:rPr lang="en-GB" sz="2000" dirty="0" smtClean="0">
                <a:latin typeface="Calibri" panose="020F0502020204030204" pitchFamily="34" charset="0"/>
              </a:rPr>
              <a:t>x</a:t>
            </a:r>
            <a:r>
              <a:rPr lang="en-GB" sz="2000" baseline="30000" dirty="0" smtClean="0">
                <a:latin typeface="Calibri" panose="020F0502020204030204" pitchFamily="34" charset="0"/>
              </a:rPr>
              <a:t>2</a:t>
            </a:r>
            <a:r>
              <a:rPr lang="en-GB" sz="2000" dirty="0" smtClean="0">
                <a:latin typeface="Calibri" panose="020F0502020204030204" pitchFamily="34" charset="0"/>
              </a:rPr>
              <a:t> + 9x + 27</a:t>
            </a:r>
            <a:endParaRPr lang="en-GB" sz="2000" dirty="0"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38268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18810" t="25005" r="27447" b="14237"/>
          <a:stretch/>
        </p:blipFill>
        <p:spPr>
          <a:xfrm>
            <a:off x="4355976" y="1423317"/>
            <a:ext cx="4320480" cy="4392488"/>
          </a:xfrm>
          <a:prstGeom prst="rect">
            <a:avLst/>
          </a:prstGeom>
        </p:spPr>
      </p:pic>
      <p:sp>
        <p:nvSpPr>
          <p:cNvPr id="5" name="Flowchart: Process 4"/>
          <p:cNvSpPr/>
          <p:nvPr/>
        </p:nvSpPr>
        <p:spPr>
          <a:xfrm>
            <a:off x="8388424" y="1043608"/>
            <a:ext cx="504056" cy="1233264"/>
          </a:xfrm>
          <a:prstGeom prst="flowChartProces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Flowchart: Process 7"/>
          <p:cNvSpPr/>
          <p:nvPr/>
        </p:nvSpPr>
        <p:spPr>
          <a:xfrm>
            <a:off x="6804248" y="4149080"/>
            <a:ext cx="1296144" cy="1296144"/>
          </a:xfrm>
          <a:prstGeom prst="flowChartProcess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2550" y="-99392"/>
            <a:ext cx="8229600" cy="1143000"/>
          </a:xfrm>
        </p:spPr>
        <p:txBody>
          <a:bodyPr>
            <a:normAutofit/>
          </a:bodyPr>
          <a:lstStyle/>
          <a:p>
            <a:r>
              <a:rPr lang="en-GB" sz="3200" dirty="0" smtClean="0">
                <a:latin typeface="Calibri" panose="020F0502020204030204" pitchFamily="34" charset="0"/>
              </a:rPr>
              <a:t>In your pairs …</a:t>
            </a:r>
            <a:endParaRPr lang="en-GB" sz="3200" dirty="0">
              <a:latin typeface="Calibri" panose="020F0502020204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55182" y="935596"/>
            <a:ext cx="3024336" cy="379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C00000"/>
                </a:solidFill>
                <a:latin typeface="Calibri" panose="020F0502020204030204" pitchFamily="34" charset="0"/>
              </a:rPr>
              <a:t>Hints …</a:t>
            </a:r>
            <a:endParaRPr lang="en-GB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0" y="1814090"/>
            <a:ext cx="424847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GB" sz="2000" i="1" dirty="0" smtClean="0">
                <a:latin typeface="Calibri" panose="020F0502020204030204" pitchFamily="34" charset="0"/>
              </a:rPr>
              <a:t>ABCH is a square</a:t>
            </a:r>
          </a:p>
          <a:p>
            <a:pPr marL="0" indent="0" algn="ctr">
              <a:buFont typeface="Arial" pitchFamily="34" charset="0"/>
              <a:buNone/>
            </a:pPr>
            <a:r>
              <a:rPr lang="en-GB" sz="2000" i="1" dirty="0" smtClean="0">
                <a:latin typeface="Calibri" panose="020F0502020204030204" pitchFamily="34" charset="0"/>
              </a:rPr>
              <a:t>HCFG is a rectangle</a:t>
            </a:r>
          </a:p>
          <a:p>
            <a:pPr marL="0" indent="0" algn="ctr">
              <a:buFont typeface="Arial" pitchFamily="34" charset="0"/>
              <a:buNone/>
            </a:pPr>
            <a:r>
              <a:rPr lang="en-GB" sz="2000" i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CDEF is a square</a:t>
            </a:r>
          </a:p>
          <a:p>
            <a:pPr marL="0" indent="0" algn="ctr">
              <a:buFont typeface="Arial" pitchFamily="34" charset="0"/>
              <a:buNone/>
            </a:pPr>
            <a:endParaRPr lang="en-GB" sz="2000" i="1" dirty="0" smtClean="0">
              <a:latin typeface="Calibri" panose="020F0502020204030204" pitchFamily="34" charset="0"/>
            </a:endParaRPr>
          </a:p>
          <a:p>
            <a:pPr marL="0" indent="0" algn="ctr">
              <a:buFont typeface="Arial" pitchFamily="34" charset="0"/>
              <a:buNone/>
            </a:pPr>
            <a:r>
              <a:rPr lang="en-GB" sz="2000" dirty="0" smtClean="0">
                <a:latin typeface="Calibri" panose="020F0502020204030204" pitchFamily="34" charset="0"/>
              </a:rPr>
              <a:t>They are joined to make an </a:t>
            </a:r>
          </a:p>
          <a:p>
            <a:pPr marL="0" indent="0" algn="ctr">
              <a:buFont typeface="Arial" pitchFamily="34" charset="0"/>
              <a:buNone/>
            </a:pPr>
            <a:r>
              <a:rPr lang="en-GB" sz="2000" dirty="0" smtClean="0">
                <a:latin typeface="Calibri" panose="020F0502020204030204" pitchFamily="34" charset="0"/>
              </a:rPr>
              <a:t>L-shape</a:t>
            </a:r>
          </a:p>
          <a:p>
            <a:pPr marL="0" indent="0" algn="ctr">
              <a:buFont typeface="Arial" pitchFamily="34" charset="0"/>
              <a:buNone/>
            </a:pPr>
            <a:endParaRPr lang="en-GB" sz="2000" dirty="0" smtClean="0">
              <a:latin typeface="Calibri" panose="020F0502020204030204" pitchFamily="34" charset="0"/>
            </a:endParaRPr>
          </a:p>
          <a:p>
            <a:pPr marL="0" indent="0" algn="ctr">
              <a:buFont typeface="Arial" pitchFamily="34" charset="0"/>
              <a:buNone/>
            </a:pPr>
            <a:r>
              <a:rPr lang="en-GB" sz="2000" dirty="0" smtClean="0">
                <a:latin typeface="Calibri" panose="020F0502020204030204" pitchFamily="34" charset="0"/>
              </a:rPr>
              <a:t>Show that the area of the L-shape, in cm</a:t>
            </a:r>
            <a:r>
              <a:rPr lang="en-GB" sz="2000" baseline="30000" dirty="0" smtClean="0">
                <a:latin typeface="Calibri" panose="020F0502020204030204" pitchFamily="34" charset="0"/>
              </a:rPr>
              <a:t>2</a:t>
            </a:r>
            <a:r>
              <a:rPr lang="en-GB" sz="2000" dirty="0" smtClean="0">
                <a:latin typeface="Calibri" panose="020F0502020204030204" pitchFamily="34" charset="0"/>
              </a:rPr>
              <a:t> is </a:t>
            </a:r>
          </a:p>
          <a:p>
            <a:pPr marL="0" indent="0" algn="ctr">
              <a:buFont typeface="Arial" pitchFamily="34" charset="0"/>
              <a:buNone/>
            </a:pPr>
            <a:r>
              <a:rPr lang="en-GB" sz="2000" dirty="0" smtClean="0">
                <a:latin typeface="Calibri" panose="020F0502020204030204" pitchFamily="34" charset="0"/>
              </a:rPr>
              <a:t>x</a:t>
            </a:r>
            <a:r>
              <a:rPr lang="en-GB" sz="2000" baseline="30000" dirty="0" smtClean="0">
                <a:latin typeface="Calibri" panose="020F0502020204030204" pitchFamily="34" charset="0"/>
              </a:rPr>
              <a:t>2</a:t>
            </a:r>
            <a:r>
              <a:rPr lang="en-GB" sz="2000" dirty="0" smtClean="0">
                <a:latin typeface="Calibri" panose="020F0502020204030204" pitchFamily="34" charset="0"/>
              </a:rPr>
              <a:t> + 9x + 27</a:t>
            </a:r>
            <a:endParaRPr lang="en-GB" sz="2000" dirty="0"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92261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5933" y="0"/>
            <a:ext cx="8229600" cy="1143000"/>
          </a:xfrm>
        </p:spPr>
        <p:txBody>
          <a:bodyPr>
            <a:noAutofit/>
          </a:bodyPr>
          <a:lstStyle/>
          <a:p>
            <a:r>
              <a:rPr lang="en-GB" sz="2800" dirty="0" smtClean="0">
                <a:latin typeface="Calibri" panose="020F0502020204030204" pitchFamily="34" charset="0"/>
              </a:rPr>
              <a:t>If you have finished, try this one…</a:t>
            </a:r>
            <a:endParaRPr lang="en-GB" sz="2800" dirty="0">
              <a:latin typeface="Calibri" panose="020F0502020204030204" pitchFamily="34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3"/>
          <a:srcRect l="18810" t="25005" r="27447" b="14237"/>
          <a:stretch/>
        </p:blipFill>
        <p:spPr>
          <a:xfrm>
            <a:off x="4211960" y="1499680"/>
            <a:ext cx="4320480" cy="4392488"/>
          </a:xfrm>
          <a:prstGeom prst="rect">
            <a:avLst/>
          </a:prstGeom>
        </p:spPr>
      </p:pic>
      <p:sp>
        <p:nvSpPr>
          <p:cNvPr id="22" name="Flowchart: Process 21"/>
          <p:cNvSpPr/>
          <p:nvPr/>
        </p:nvSpPr>
        <p:spPr>
          <a:xfrm>
            <a:off x="8280412" y="1345123"/>
            <a:ext cx="504056" cy="1233264"/>
          </a:xfrm>
          <a:prstGeom prst="flowChartProces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5704666" y="5765030"/>
            <a:ext cx="122413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(a + b) cm</a:t>
            </a:r>
            <a:endParaRPr lang="en-GB" dirty="0"/>
          </a:p>
        </p:txBody>
      </p:sp>
      <p:sp>
        <p:nvSpPr>
          <p:cNvPr id="24" name="TextBox 23"/>
          <p:cNvSpPr txBox="1"/>
          <p:nvPr/>
        </p:nvSpPr>
        <p:spPr>
          <a:xfrm>
            <a:off x="6831089" y="3861048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(b + 2) cm</a:t>
            </a:r>
            <a:endParaRPr lang="en-GB" dirty="0"/>
          </a:p>
        </p:txBody>
      </p:sp>
      <p:sp>
        <p:nvSpPr>
          <p:cNvPr id="25" name="Content Placeholder 2"/>
          <p:cNvSpPr>
            <a:spLocks noGrp="1"/>
          </p:cNvSpPr>
          <p:nvPr>
            <p:ph idx="1"/>
          </p:nvPr>
        </p:nvSpPr>
        <p:spPr>
          <a:xfrm>
            <a:off x="0" y="1052736"/>
            <a:ext cx="4248472" cy="4525963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GB" sz="2400" i="1" dirty="0" smtClean="0">
                <a:latin typeface="Calibri" panose="020F0502020204030204" pitchFamily="34" charset="0"/>
              </a:rPr>
              <a:t>ABCH is a square</a:t>
            </a:r>
          </a:p>
          <a:p>
            <a:pPr marL="0" indent="0" algn="ctr">
              <a:buNone/>
            </a:pPr>
            <a:r>
              <a:rPr lang="en-GB" sz="2400" i="1" dirty="0" smtClean="0">
                <a:latin typeface="Calibri" panose="020F0502020204030204" pitchFamily="34" charset="0"/>
              </a:rPr>
              <a:t>HCFG is a rectangle</a:t>
            </a:r>
          </a:p>
          <a:p>
            <a:pPr marL="0" indent="0" algn="ctr">
              <a:buNone/>
            </a:pPr>
            <a:r>
              <a:rPr lang="en-GB" sz="2400" i="1" dirty="0" smtClean="0">
                <a:latin typeface="Calibri" panose="020F0502020204030204" pitchFamily="34" charset="0"/>
              </a:rPr>
              <a:t>CDEF is a square</a:t>
            </a:r>
          </a:p>
          <a:p>
            <a:pPr marL="0" indent="0" algn="ctr">
              <a:buNone/>
            </a:pPr>
            <a:endParaRPr lang="en-GB" sz="2400" i="1" dirty="0">
              <a:latin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n-GB" sz="2400" dirty="0" smtClean="0">
                <a:latin typeface="Calibri" panose="020F0502020204030204" pitchFamily="34" charset="0"/>
              </a:rPr>
              <a:t>They are joined to make an </a:t>
            </a:r>
          </a:p>
          <a:p>
            <a:pPr marL="0" indent="0" algn="ctr">
              <a:buNone/>
            </a:pPr>
            <a:r>
              <a:rPr lang="en-GB" sz="2400" dirty="0" smtClean="0">
                <a:latin typeface="Calibri" panose="020F0502020204030204" pitchFamily="34" charset="0"/>
              </a:rPr>
              <a:t>L-shape</a:t>
            </a:r>
          </a:p>
          <a:p>
            <a:pPr marL="0" indent="0" algn="ctr">
              <a:buNone/>
            </a:pPr>
            <a:endParaRPr lang="en-GB" sz="2400" dirty="0">
              <a:latin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n-GB" sz="2400" dirty="0" smtClean="0">
                <a:latin typeface="Calibri" panose="020F0502020204030204" pitchFamily="34" charset="0"/>
              </a:rPr>
              <a:t>Find as many expressions, in terms of a and b for the area of the L-shape as you can.</a:t>
            </a:r>
          </a:p>
          <a:p>
            <a:pPr marL="0" indent="0" algn="ctr">
              <a:buNone/>
            </a:pPr>
            <a:endParaRPr lang="en-GB" sz="2400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n-GB" sz="2400" dirty="0" smtClean="0">
                <a:latin typeface="Calibri" panose="020F0502020204030204" pitchFamily="34" charset="0"/>
              </a:rPr>
              <a:t>Show that they are all equivalent.</a:t>
            </a:r>
            <a:endParaRPr lang="en-GB" sz="2400" dirty="0">
              <a:latin typeface="Calibri" panose="020F0502020204030204" pitchFamily="34" charset="0"/>
            </a:endParaRPr>
          </a:p>
          <a:p>
            <a:pPr marL="0" indent="0" algn="ctr">
              <a:buNone/>
            </a:pPr>
            <a:endParaRPr lang="en-GB" sz="2400" dirty="0" smtClean="0">
              <a:latin typeface="Calibri" panose="020F0502020204030204" pitchFamily="34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6876256" y="5920746"/>
            <a:ext cx="1133802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H="1">
            <a:off x="4499992" y="5920746"/>
            <a:ext cx="1152128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Flowchart: Process 27"/>
          <p:cNvSpPr/>
          <p:nvPr/>
        </p:nvSpPr>
        <p:spPr>
          <a:xfrm>
            <a:off x="4932040" y="1499679"/>
            <a:ext cx="1384694" cy="462075"/>
          </a:xfrm>
          <a:prstGeom prst="flowChartProces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Flowchart: Process 28"/>
          <p:cNvSpPr/>
          <p:nvPr/>
        </p:nvSpPr>
        <p:spPr>
          <a:xfrm>
            <a:off x="8010058" y="4653136"/>
            <a:ext cx="774410" cy="462075"/>
          </a:xfrm>
          <a:prstGeom prst="flowChartProces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09534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9228" y="105120"/>
            <a:ext cx="8229600" cy="1143000"/>
          </a:xfrm>
        </p:spPr>
        <p:txBody>
          <a:bodyPr>
            <a:noAutofit/>
          </a:bodyPr>
          <a:lstStyle/>
          <a:p>
            <a:r>
              <a:rPr lang="en-GB" sz="2400" dirty="0" smtClean="0">
                <a:latin typeface="Calibri" panose="020F0502020204030204" pitchFamily="34" charset="0"/>
              </a:rPr>
              <a:t>Write an expression involving brackets for the area of the red shape</a:t>
            </a:r>
            <a:endParaRPr lang="en-GB" sz="2400" dirty="0">
              <a:latin typeface="Calibri" panose="020F050202020403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054942" y="2095486"/>
            <a:ext cx="5318248" cy="288032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4101998" y="1681376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2x + 3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836559" y="339163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3x </a:t>
            </a:r>
            <a:r>
              <a:rPr lang="en-GB" dirty="0" smtClean="0"/>
              <a:t>+ </a:t>
            </a:r>
            <a:r>
              <a:rPr lang="en-GB" dirty="0" smtClean="0"/>
              <a:t>1</a:t>
            </a:r>
            <a:endParaRPr lang="en-GB" dirty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599266" y="538234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dirty="0" smtClean="0">
                <a:latin typeface="Calibri" panose="020F0502020204030204" pitchFamily="34" charset="0"/>
              </a:rPr>
              <a:t>Expand and simplify your expression</a:t>
            </a:r>
            <a:endParaRPr lang="en-GB" sz="2400" dirty="0"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63977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2054942" y="2095486"/>
            <a:ext cx="5318248" cy="288032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4101998" y="1681376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2x + 3</a:t>
            </a:r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836559" y="339163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3x - 1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9228" y="105120"/>
            <a:ext cx="8229600" cy="1143000"/>
          </a:xfrm>
        </p:spPr>
        <p:txBody>
          <a:bodyPr>
            <a:noAutofit/>
          </a:bodyPr>
          <a:lstStyle/>
          <a:p>
            <a:r>
              <a:rPr lang="en-GB" sz="2400" dirty="0" smtClean="0">
                <a:latin typeface="Calibri" panose="020F0502020204030204" pitchFamily="34" charset="0"/>
              </a:rPr>
              <a:t>Write an expression involving brackets for the area of the red shape</a:t>
            </a:r>
            <a:endParaRPr lang="en-GB" sz="2400" dirty="0">
              <a:latin typeface="Calibri" panose="020F05020202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108136" y="2743558"/>
            <a:ext cx="3384376" cy="158417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4188256" y="2779358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x + 2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2667010" y="335098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3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448627" y="5157192"/>
            <a:ext cx="66215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Calibri" panose="020F0502020204030204" pitchFamily="34" charset="0"/>
              </a:rPr>
              <a:t>(2x + 3)(3x – 1) – 3(x + 2)</a:t>
            </a:r>
            <a:endParaRPr lang="en-GB" sz="2400" dirty="0">
              <a:latin typeface="Calibri" panose="020F0502020204030204" pitchFamily="34" charset="0"/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599266" y="538234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dirty="0" smtClean="0">
                <a:latin typeface="Calibri" panose="020F0502020204030204" pitchFamily="34" charset="0"/>
              </a:rPr>
              <a:t>Expand and simplify your expression</a:t>
            </a:r>
            <a:endParaRPr lang="en-GB" sz="2400" dirty="0"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75193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4" grpId="0"/>
      <p:bldP spid="1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827584" y="1623995"/>
            <a:ext cx="3960440" cy="244226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2195736" y="1196752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2x + 3</a:t>
            </a:r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-172102" y="2666745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3x </a:t>
            </a:r>
            <a:r>
              <a:rPr lang="en-GB" dirty="0" smtClean="0"/>
              <a:t>+ </a:t>
            </a:r>
            <a:r>
              <a:rPr lang="en-GB" dirty="0" smtClean="0"/>
              <a:t>1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9228" y="105120"/>
            <a:ext cx="8229600" cy="1143000"/>
          </a:xfrm>
        </p:spPr>
        <p:txBody>
          <a:bodyPr>
            <a:noAutofit/>
          </a:bodyPr>
          <a:lstStyle/>
          <a:p>
            <a:r>
              <a:rPr lang="en-GB" sz="3200" dirty="0" smtClean="0">
                <a:latin typeface="Calibri" panose="020F0502020204030204" pitchFamily="34" charset="0"/>
              </a:rPr>
              <a:t>Write an expression involving brackets for the area of the red shape</a:t>
            </a:r>
            <a:endParaRPr lang="en-GB" sz="3200" dirty="0">
              <a:latin typeface="Calibri" panose="020F05020202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554452" y="2088668"/>
            <a:ext cx="3384376" cy="158417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6660232" y="1696003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x + 2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4716016" y="2666745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3</a:t>
            </a:r>
            <a:endParaRPr lang="en-GB" dirty="0"/>
          </a:p>
        </p:txBody>
      </p:sp>
      <p:sp>
        <p:nvSpPr>
          <p:cNvPr id="16" name="TextBox 15"/>
          <p:cNvSpPr txBox="1"/>
          <p:nvPr/>
        </p:nvSpPr>
        <p:spPr>
          <a:xfrm>
            <a:off x="1513674" y="2614292"/>
            <a:ext cx="2588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Calibri" panose="020F0502020204030204" pitchFamily="34" charset="0"/>
              </a:rPr>
              <a:t>(2x + 3)(3x </a:t>
            </a:r>
            <a:r>
              <a:rPr lang="en-GB" sz="2400" dirty="0" smtClean="0">
                <a:latin typeface="Calibri" panose="020F0502020204030204" pitchFamily="34" charset="0"/>
              </a:rPr>
              <a:t>+ </a:t>
            </a:r>
            <a:r>
              <a:rPr lang="en-GB" sz="2400" dirty="0" smtClean="0">
                <a:latin typeface="Calibri" panose="020F0502020204030204" pitchFamily="34" charset="0"/>
              </a:rPr>
              <a:t>1)</a:t>
            </a:r>
            <a:endParaRPr lang="en-GB" sz="2400" dirty="0">
              <a:latin typeface="Calibri" panose="020F050202020403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517827" y="2622443"/>
            <a:ext cx="15089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Calibri" panose="020F0502020204030204" pitchFamily="34" charset="0"/>
              </a:rPr>
              <a:t>3(x + 2)</a:t>
            </a:r>
            <a:endParaRPr lang="en-GB" sz="2400" dirty="0"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88079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5" grpId="0"/>
      <p:bldP spid="3" grpId="0" animBg="1"/>
      <p:bldP spid="7" grpId="0"/>
      <p:bldP spid="8" grpId="0"/>
      <p:bldP spid="16" grpId="0"/>
      <p:bldP spid="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827584" y="1883121"/>
            <a:ext cx="3960440" cy="244226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alibri" panose="020F05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87624" y="1484784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Calibri" panose="020F0502020204030204" pitchFamily="34" charset="0"/>
              </a:rPr>
              <a:t>2x</a:t>
            </a:r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-185688" y="2445311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Calibri" panose="020F0502020204030204" pitchFamily="34" charset="0"/>
              </a:rPr>
              <a:t>3x</a:t>
            </a:r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9228" y="105120"/>
            <a:ext cx="8229600" cy="1143000"/>
          </a:xfrm>
        </p:spPr>
        <p:txBody>
          <a:bodyPr>
            <a:noAutofit/>
          </a:bodyPr>
          <a:lstStyle/>
          <a:p>
            <a:r>
              <a:rPr lang="en-GB" sz="2400" dirty="0" smtClean="0">
                <a:latin typeface="Calibri" panose="020F0502020204030204" pitchFamily="34" charset="0"/>
              </a:rPr>
              <a:t>Write an expression involving brackets for the area of the red shape</a:t>
            </a:r>
            <a:endParaRPr lang="en-GB" sz="2400" dirty="0">
              <a:latin typeface="Calibri" panose="020F05020202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554452" y="2347794"/>
            <a:ext cx="3384376" cy="158417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alibri" panose="020F05020202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23611" y="1921925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Calibri" panose="020F0502020204030204" pitchFamily="34" charset="0"/>
              </a:rPr>
              <a:t>x </a:t>
            </a:r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16016" y="2925871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Calibri" panose="020F0502020204030204" pitchFamily="34" charset="0"/>
              </a:rPr>
              <a:t>3</a:t>
            </a:r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59832" y="1513789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Calibri" panose="020F0502020204030204" pitchFamily="34" charset="0"/>
              </a:rPr>
              <a:t>+ 3</a:t>
            </a:r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164999" y="3625626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Calibri" panose="020F0502020204030204" pitchFamily="34" charset="0"/>
              </a:rPr>
              <a:t> </a:t>
            </a:r>
            <a:r>
              <a:rPr lang="en-GB" dirty="0">
                <a:latin typeface="Calibri" panose="020F0502020204030204" pitchFamily="34" charset="0"/>
              </a:rPr>
              <a:t>+</a:t>
            </a:r>
            <a:r>
              <a:rPr lang="en-GB" dirty="0" smtClean="0">
                <a:latin typeface="Calibri" panose="020F0502020204030204" pitchFamily="34" charset="0"/>
              </a:rPr>
              <a:t>1</a:t>
            </a:r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524328" y="1955129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Calibri" panose="020F0502020204030204" pitchFamily="34" charset="0"/>
              </a:rPr>
              <a:t>+ 2</a:t>
            </a:r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314645" y="2375016"/>
            <a:ext cx="970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Calibri" panose="020F0502020204030204" pitchFamily="34" charset="0"/>
              </a:rPr>
              <a:t>6x</a:t>
            </a:r>
            <a:r>
              <a:rPr lang="en-GB" sz="2400" baseline="30000" dirty="0" smtClean="0">
                <a:latin typeface="Calibri" panose="020F0502020204030204" pitchFamily="34" charset="0"/>
              </a:rPr>
              <a:t>2</a:t>
            </a:r>
            <a:endParaRPr lang="en-GB" sz="2400" baseline="30000" dirty="0">
              <a:latin typeface="Calibri" panose="020F0502020204030204" pitchFamily="34" charset="0"/>
            </a:endParaRPr>
          </a:p>
        </p:txBody>
      </p:sp>
      <p:cxnSp>
        <p:nvCxnSpPr>
          <p:cNvPr id="5" name="Straight Connector 4"/>
          <p:cNvCxnSpPr>
            <a:stCxn id="13" idx="0"/>
            <a:endCxn id="13" idx="2"/>
          </p:cNvCxnSpPr>
          <p:nvPr/>
        </p:nvCxnSpPr>
        <p:spPr>
          <a:xfrm>
            <a:off x="2807804" y="1883121"/>
            <a:ext cx="0" cy="244226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endCxn id="3" idx="2"/>
          </p:cNvCxnSpPr>
          <p:nvPr/>
        </p:nvCxnSpPr>
        <p:spPr>
          <a:xfrm>
            <a:off x="7237502" y="2375016"/>
            <a:ext cx="9138" cy="1556954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851293" y="3212976"/>
            <a:ext cx="3936731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251626" y="2419477"/>
            <a:ext cx="970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Calibri" panose="020F0502020204030204" pitchFamily="34" charset="0"/>
              </a:rPr>
              <a:t>9x</a:t>
            </a:r>
            <a:endParaRPr lang="en-GB" sz="2400" baseline="30000" dirty="0">
              <a:latin typeface="Calibri" panose="020F050202020403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314645" y="3533293"/>
            <a:ext cx="970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Calibri" panose="020F0502020204030204" pitchFamily="34" charset="0"/>
              </a:rPr>
              <a:t>2x</a:t>
            </a:r>
            <a:endParaRPr lang="en-GB" sz="2400" baseline="30000" dirty="0">
              <a:latin typeface="Calibri" panose="020F050202020403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271156" y="3551499"/>
            <a:ext cx="970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Calibri" panose="020F0502020204030204" pitchFamily="34" charset="0"/>
              </a:rPr>
              <a:t>3</a:t>
            </a:r>
            <a:endParaRPr lang="en-GB" sz="2400" baseline="30000" dirty="0">
              <a:latin typeface="Calibri" panose="020F050202020403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952994" y="2882684"/>
            <a:ext cx="970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Calibri" panose="020F0502020204030204" pitchFamily="34" charset="0"/>
              </a:rPr>
              <a:t>3x</a:t>
            </a:r>
            <a:endParaRPr lang="en-GB" sz="2400" baseline="30000" dirty="0">
              <a:latin typeface="Calibri" panose="020F050202020403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651349" y="2931830"/>
            <a:ext cx="970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Calibri" panose="020F0502020204030204" pitchFamily="34" charset="0"/>
              </a:rPr>
              <a:t>6</a:t>
            </a:r>
            <a:endParaRPr lang="en-GB" sz="2400" baseline="30000" dirty="0">
              <a:latin typeface="Calibri" panose="020F050202020403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187624" y="4509120"/>
            <a:ext cx="66215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Calibri" panose="020F0502020204030204" pitchFamily="34" charset="0"/>
              </a:rPr>
              <a:t>(2x + 3)(3x </a:t>
            </a:r>
            <a:r>
              <a:rPr lang="en-GB" sz="2400" dirty="0" smtClean="0">
                <a:latin typeface="Calibri" panose="020F0502020204030204" pitchFamily="34" charset="0"/>
              </a:rPr>
              <a:t>+ </a:t>
            </a:r>
            <a:r>
              <a:rPr lang="en-GB" sz="2400" dirty="0" smtClean="0">
                <a:latin typeface="Calibri" panose="020F0502020204030204" pitchFamily="34" charset="0"/>
              </a:rPr>
              <a:t>1) – 3(x + 2)</a:t>
            </a:r>
            <a:endParaRPr lang="en-GB" sz="2400" dirty="0"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9379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2" grpId="0"/>
      <p:bldP spid="23" grpId="0"/>
      <p:bldP spid="24" grpId="0"/>
      <p:bldP spid="25" grpId="0"/>
      <p:bldP spid="26" grpId="0"/>
      <p:bldP spid="2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827584" y="1883121"/>
            <a:ext cx="3960440" cy="244226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alibri" panose="020F05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87624" y="1484784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Calibri" panose="020F0502020204030204" pitchFamily="34" charset="0"/>
              </a:rPr>
              <a:t>2x</a:t>
            </a:r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-185688" y="2445311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Calibri" panose="020F0502020204030204" pitchFamily="34" charset="0"/>
              </a:rPr>
              <a:t>3x</a:t>
            </a:r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554452" y="2347794"/>
            <a:ext cx="3384376" cy="158417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alibri" panose="020F05020202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23611" y="1921925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Calibri" panose="020F0502020204030204" pitchFamily="34" charset="0"/>
              </a:rPr>
              <a:t>x </a:t>
            </a:r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16016" y="2925871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Calibri" panose="020F0502020204030204" pitchFamily="34" charset="0"/>
              </a:rPr>
              <a:t>3</a:t>
            </a:r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59832" y="1513789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Calibri" panose="020F0502020204030204" pitchFamily="34" charset="0"/>
              </a:rPr>
              <a:t>+ 3</a:t>
            </a:r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164999" y="3625626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Calibri" panose="020F0502020204030204" pitchFamily="34" charset="0"/>
              </a:rPr>
              <a:t> </a:t>
            </a:r>
            <a:r>
              <a:rPr lang="en-GB" dirty="0">
                <a:latin typeface="Calibri" panose="020F0502020204030204" pitchFamily="34" charset="0"/>
              </a:rPr>
              <a:t>+</a:t>
            </a:r>
            <a:r>
              <a:rPr lang="en-GB" dirty="0" smtClean="0">
                <a:latin typeface="Calibri" panose="020F0502020204030204" pitchFamily="34" charset="0"/>
              </a:rPr>
              <a:t>1</a:t>
            </a:r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524328" y="1955129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Calibri" panose="020F0502020204030204" pitchFamily="34" charset="0"/>
              </a:rPr>
              <a:t>+ 2</a:t>
            </a:r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314645" y="2375016"/>
            <a:ext cx="970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Calibri" panose="020F0502020204030204" pitchFamily="34" charset="0"/>
              </a:rPr>
              <a:t>6x</a:t>
            </a:r>
            <a:r>
              <a:rPr lang="en-GB" sz="2400" baseline="30000" dirty="0" smtClean="0">
                <a:latin typeface="Calibri" panose="020F0502020204030204" pitchFamily="34" charset="0"/>
              </a:rPr>
              <a:t>2</a:t>
            </a:r>
            <a:endParaRPr lang="en-GB" sz="2400" baseline="30000" dirty="0">
              <a:latin typeface="Calibri" panose="020F0502020204030204" pitchFamily="34" charset="0"/>
            </a:endParaRPr>
          </a:p>
        </p:txBody>
      </p:sp>
      <p:cxnSp>
        <p:nvCxnSpPr>
          <p:cNvPr id="5" name="Straight Connector 4"/>
          <p:cNvCxnSpPr>
            <a:stCxn id="13" idx="0"/>
            <a:endCxn id="13" idx="2"/>
          </p:cNvCxnSpPr>
          <p:nvPr/>
        </p:nvCxnSpPr>
        <p:spPr>
          <a:xfrm>
            <a:off x="2807804" y="1883121"/>
            <a:ext cx="0" cy="244226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endCxn id="3" idx="2"/>
          </p:cNvCxnSpPr>
          <p:nvPr/>
        </p:nvCxnSpPr>
        <p:spPr>
          <a:xfrm>
            <a:off x="7237502" y="2375016"/>
            <a:ext cx="9138" cy="1556954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851293" y="3212976"/>
            <a:ext cx="3936731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251626" y="2419477"/>
            <a:ext cx="970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Calibri" panose="020F0502020204030204" pitchFamily="34" charset="0"/>
              </a:rPr>
              <a:t>9x</a:t>
            </a:r>
            <a:endParaRPr lang="en-GB" sz="2400" baseline="30000" dirty="0">
              <a:latin typeface="Calibri" panose="020F050202020403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314645" y="3533293"/>
            <a:ext cx="970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Calibri" panose="020F0502020204030204" pitchFamily="34" charset="0"/>
              </a:rPr>
              <a:t>2x</a:t>
            </a:r>
            <a:endParaRPr lang="en-GB" sz="2400" baseline="30000" dirty="0">
              <a:latin typeface="Calibri" panose="020F050202020403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271156" y="3551499"/>
            <a:ext cx="970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Calibri" panose="020F0502020204030204" pitchFamily="34" charset="0"/>
              </a:rPr>
              <a:t>3</a:t>
            </a:r>
            <a:endParaRPr lang="en-GB" sz="2400" baseline="30000" dirty="0">
              <a:latin typeface="Calibri" panose="020F050202020403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952994" y="2882684"/>
            <a:ext cx="970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Calibri" panose="020F0502020204030204" pitchFamily="34" charset="0"/>
              </a:rPr>
              <a:t>3x</a:t>
            </a:r>
            <a:endParaRPr lang="en-GB" sz="2400" baseline="30000" dirty="0">
              <a:latin typeface="Calibri" panose="020F050202020403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651349" y="2931830"/>
            <a:ext cx="970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Calibri" panose="020F0502020204030204" pitchFamily="34" charset="0"/>
              </a:rPr>
              <a:t>6</a:t>
            </a:r>
            <a:endParaRPr lang="en-GB" sz="2400" baseline="30000" dirty="0">
              <a:latin typeface="Calibri" panose="020F050202020403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187624" y="4509120"/>
            <a:ext cx="66215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Calibri" panose="020F0502020204030204" pitchFamily="34" charset="0"/>
              </a:rPr>
              <a:t>(2x + 3)(3x </a:t>
            </a:r>
            <a:r>
              <a:rPr lang="en-GB" sz="2400" dirty="0" smtClean="0">
                <a:latin typeface="Calibri" panose="020F0502020204030204" pitchFamily="34" charset="0"/>
              </a:rPr>
              <a:t>+ </a:t>
            </a:r>
            <a:r>
              <a:rPr lang="en-GB" sz="2400" dirty="0" smtClean="0">
                <a:latin typeface="Calibri" panose="020F0502020204030204" pitchFamily="34" charset="0"/>
              </a:rPr>
              <a:t>1) – 3(x + 2)</a:t>
            </a:r>
            <a:endParaRPr lang="en-GB" sz="2400" dirty="0">
              <a:latin typeface="Calibri" panose="020F050202020403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048162" y="5055567"/>
            <a:ext cx="66215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Calibri" panose="020F0502020204030204" pitchFamily="34" charset="0"/>
              </a:rPr>
              <a:t> </a:t>
            </a:r>
            <a:r>
              <a:rPr lang="en-GB" sz="2400" dirty="0" smtClean="0">
                <a:latin typeface="Calibri" panose="020F0502020204030204" pitchFamily="34" charset="0"/>
              </a:rPr>
              <a:t>6x</a:t>
            </a:r>
            <a:r>
              <a:rPr lang="en-GB" sz="2400" baseline="30000" dirty="0" smtClean="0">
                <a:latin typeface="Calibri" panose="020F0502020204030204" pitchFamily="34" charset="0"/>
              </a:rPr>
              <a:t>2</a:t>
            </a:r>
            <a:r>
              <a:rPr lang="en-GB" sz="2400" dirty="0" smtClean="0">
                <a:latin typeface="Calibri" panose="020F0502020204030204" pitchFamily="34" charset="0"/>
              </a:rPr>
              <a:t> </a:t>
            </a:r>
            <a:r>
              <a:rPr lang="en-GB" sz="2400" dirty="0" smtClean="0">
                <a:latin typeface="Calibri" panose="020F0502020204030204" pitchFamily="34" charset="0"/>
              </a:rPr>
              <a:t>+ </a:t>
            </a:r>
            <a:r>
              <a:rPr lang="en-GB" sz="2400" dirty="0" smtClean="0">
                <a:latin typeface="Calibri" panose="020F0502020204030204" pitchFamily="34" charset="0"/>
              </a:rPr>
              <a:t>11x + </a:t>
            </a:r>
            <a:r>
              <a:rPr lang="en-GB" sz="2400" dirty="0" smtClean="0">
                <a:latin typeface="Calibri" panose="020F0502020204030204" pitchFamily="34" charset="0"/>
              </a:rPr>
              <a:t>3 – [3x + 6]</a:t>
            </a:r>
            <a:endParaRPr lang="en-GB" sz="2400" dirty="0">
              <a:latin typeface="Calibri" panose="020F050202020403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286551" y="6135687"/>
            <a:ext cx="2819001" cy="4616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Calibri" panose="020F0502020204030204" pitchFamily="34" charset="0"/>
              </a:rPr>
              <a:t>6x</a:t>
            </a:r>
            <a:r>
              <a:rPr lang="en-GB" sz="2400" baseline="30000" dirty="0" smtClean="0">
                <a:latin typeface="Calibri" panose="020F0502020204030204" pitchFamily="34" charset="0"/>
              </a:rPr>
              <a:t>2</a:t>
            </a:r>
            <a:r>
              <a:rPr lang="en-GB" sz="2400" dirty="0" smtClean="0">
                <a:latin typeface="Calibri" panose="020F0502020204030204" pitchFamily="34" charset="0"/>
              </a:rPr>
              <a:t> + </a:t>
            </a:r>
            <a:r>
              <a:rPr lang="en-GB" sz="2400" dirty="0" smtClean="0">
                <a:latin typeface="Calibri" panose="020F0502020204030204" pitchFamily="34" charset="0"/>
              </a:rPr>
              <a:t>8x </a:t>
            </a:r>
            <a:r>
              <a:rPr lang="en-GB" sz="2400" dirty="0" smtClean="0">
                <a:latin typeface="Calibri" panose="020F0502020204030204" pitchFamily="34" charset="0"/>
              </a:rPr>
              <a:t>– </a:t>
            </a:r>
            <a:r>
              <a:rPr lang="en-GB" sz="2400" dirty="0" smtClean="0">
                <a:latin typeface="Calibri" panose="020F0502020204030204" pitchFamily="34" charset="0"/>
              </a:rPr>
              <a:t>3</a:t>
            </a:r>
            <a:endParaRPr lang="en-GB" sz="2400" dirty="0">
              <a:latin typeface="Calibri" panose="020F050202020403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99592" y="5631631"/>
            <a:ext cx="66215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Calibri" panose="020F0502020204030204" pitchFamily="34" charset="0"/>
              </a:rPr>
              <a:t> </a:t>
            </a:r>
            <a:r>
              <a:rPr lang="en-GB" sz="2400" dirty="0" smtClean="0">
                <a:latin typeface="Calibri" panose="020F0502020204030204" pitchFamily="34" charset="0"/>
              </a:rPr>
              <a:t>6x</a:t>
            </a:r>
            <a:r>
              <a:rPr lang="en-GB" sz="2400" baseline="30000" dirty="0" smtClean="0">
                <a:latin typeface="Calibri" panose="020F0502020204030204" pitchFamily="34" charset="0"/>
              </a:rPr>
              <a:t>2</a:t>
            </a:r>
            <a:r>
              <a:rPr lang="en-GB" sz="2400" dirty="0" smtClean="0">
                <a:latin typeface="Calibri" panose="020F0502020204030204" pitchFamily="34" charset="0"/>
              </a:rPr>
              <a:t> </a:t>
            </a:r>
            <a:r>
              <a:rPr lang="en-GB" sz="2400" dirty="0" smtClean="0">
                <a:latin typeface="Calibri" panose="020F0502020204030204" pitchFamily="34" charset="0"/>
              </a:rPr>
              <a:t>+ </a:t>
            </a:r>
            <a:r>
              <a:rPr lang="en-GB" sz="2400" dirty="0" smtClean="0">
                <a:latin typeface="Calibri" panose="020F0502020204030204" pitchFamily="34" charset="0"/>
              </a:rPr>
              <a:t>11x + </a:t>
            </a:r>
            <a:r>
              <a:rPr lang="en-GB" sz="2400" dirty="0" smtClean="0">
                <a:latin typeface="Calibri" panose="020F0502020204030204" pitchFamily="34" charset="0"/>
              </a:rPr>
              <a:t>3 – 3x - 6</a:t>
            </a:r>
            <a:endParaRPr lang="en-GB" sz="2400" dirty="0">
              <a:latin typeface="Calibri" panose="020F0502020204030204" pitchFamily="34" charset="0"/>
            </a:endParaRPr>
          </a:p>
        </p:txBody>
      </p:sp>
      <p:sp>
        <p:nvSpPr>
          <p:cNvPr id="32" name="Title 1"/>
          <p:cNvSpPr txBox="1">
            <a:spLocks/>
          </p:cNvSpPr>
          <p:nvPr/>
        </p:nvSpPr>
        <p:spPr>
          <a:xfrm>
            <a:off x="423398" y="1886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dirty="0" smtClean="0">
                <a:latin typeface="Calibri" panose="020F0502020204030204" pitchFamily="34" charset="0"/>
              </a:rPr>
              <a:t>Expand and simplify your expression</a:t>
            </a:r>
            <a:endParaRPr lang="en-GB" sz="2400" dirty="0"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08686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30" grpId="0" animBg="1"/>
      <p:bldP spid="31" grpId="0"/>
      <p:bldP spid="3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0930" t="23984" r="37070" b="22050"/>
          <a:stretch/>
        </p:blipFill>
        <p:spPr>
          <a:xfrm>
            <a:off x="4572000" y="2132856"/>
            <a:ext cx="4295696" cy="2416329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52550" y="-9939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dirty="0" smtClean="0">
                <a:latin typeface="Calibri" panose="020F0502020204030204" pitchFamily="34" charset="0"/>
              </a:rPr>
              <a:t>In your pairs …</a:t>
            </a:r>
            <a:endParaRPr lang="en-GB" sz="3200" dirty="0">
              <a:latin typeface="Calibri" panose="020F050202020403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-4326" y="2060848"/>
            <a:ext cx="424847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GB" sz="2400" dirty="0">
                <a:latin typeface="Calibri" panose="020F0502020204030204" pitchFamily="34" charset="0"/>
              </a:rPr>
              <a:t>T</a:t>
            </a:r>
            <a:r>
              <a:rPr lang="en-GB" sz="2400" dirty="0" smtClean="0">
                <a:latin typeface="Calibri" panose="020F0502020204030204" pitchFamily="34" charset="0"/>
              </a:rPr>
              <a:t>he diagram shows two rectangles. </a:t>
            </a:r>
          </a:p>
          <a:p>
            <a:pPr marL="0" indent="0" algn="ctr">
              <a:buFont typeface="Arial" pitchFamily="34" charset="0"/>
              <a:buNone/>
            </a:pPr>
            <a:r>
              <a:rPr lang="en-GB" sz="2400" dirty="0" smtClean="0">
                <a:latin typeface="Calibri" panose="020F0502020204030204" pitchFamily="34" charset="0"/>
              </a:rPr>
              <a:t>All dimensions are in cm.</a:t>
            </a:r>
          </a:p>
          <a:p>
            <a:pPr marL="0" indent="0" algn="ctr">
              <a:buFont typeface="Arial" pitchFamily="34" charset="0"/>
              <a:buNone/>
            </a:pPr>
            <a:endParaRPr lang="en-GB" sz="2400" i="1" dirty="0" smtClean="0">
              <a:latin typeface="Calibri" panose="020F0502020204030204" pitchFamily="34" charset="0"/>
            </a:endParaRPr>
          </a:p>
          <a:p>
            <a:pPr marL="0" indent="0" algn="ctr">
              <a:buFont typeface="Arial" pitchFamily="34" charset="0"/>
              <a:buNone/>
            </a:pPr>
            <a:r>
              <a:rPr lang="en-GB" sz="2400" dirty="0" smtClean="0">
                <a:latin typeface="Calibri" panose="020F0502020204030204" pitchFamily="34" charset="0"/>
              </a:rPr>
              <a:t>Work out an expression, in terms of x, for the shaded area. </a:t>
            </a:r>
          </a:p>
          <a:p>
            <a:pPr marL="0" indent="0" algn="ctr">
              <a:buFont typeface="Arial" pitchFamily="34" charset="0"/>
              <a:buNone/>
            </a:pPr>
            <a:endParaRPr lang="en-GB" sz="2400" dirty="0" smtClean="0">
              <a:latin typeface="Calibri" panose="020F0502020204030204" pitchFamily="34" charset="0"/>
            </a:endParaRPr>
          </a:p>
          <a:p>
            <a:pPr marL="0" indent="0" algn="ctr">
              <a:buFont typeface="Arial" pitchFamily="34" charset="0"/>
              <a:buNone/>
            </a:pPr>
            <a:r>
              <a:rPr lang="en-GB" sz="2400" dirty="0" smtClean="0">
                <a:latin typeface="Calibri" panose="020F0502020204030204" pitchFamily="34" charset="0"/>
              </a:rPr>
              <a:t>Give your answer in its simplest form. </a:t>
            </a:r>
            <a:endParaRPr lang="en-GB" sz="2400" dirty="0">
              <a:latin typeface="Calibri" panose="020F0502020204030204" pitchFamily="34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6588224" y="4323829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6617720" y="4279585"/>
            <a:ext cx="0" cy="1132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95754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5933" y="0"/>
            <a:ext cx="8229600" cy="1143000"/>
          </a:xfrm>
        </p:spPr>
        <p:txBody>
          <a:bodyPr>
            <a:noAutofit/>
          </a:bodyPr>
          <a:lstStyle/>
          <a:p>
            <a:r>
              <a:rPr lang="en-GB" sz="2800" dirty="0" smtClean="0">
                <a:latin typeface="Calibri" panose="020F0502020204030204" pitchFamily="34" charset="0"/>
              </a:rPr>
              <a:t>Find the area of the shaded region for each shape</a:t>
            </a:r>
            <a:endParaRPr lang="en-GB" sz="2800" dirty="0">
              <a:latin typeface="Calibri" panose="020F0502020204030204" pitchFamily="34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07504" y="1412776"/>
            <a:ext cx="71685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dirty="0" smtClean="0">
                <a:latin typeface="Calibri" panose="020F0502020204030204" pitchFamily="34" charset="0"/>
              </a:rPr>
              <a:t>a)</a:t>
            </a:r>
            <a:endParaRPr lang="en-GB" sz="2400" dirty="0">
              <a:latin typeface="Calibri" panose="020F0502020204030204" pitchFamily="34" charset="0"/>
            </a:endParaRPr>
          </a:p>
        </p:txBody>
      </p:sp>
      <p:sp>
        <p:nvSpPr>
          <p:cNvPr id="5" name="Flowchart: Process 4"/>
          <p:cNvSpPr/>
          <p:nvPr/>
        </p:nvSpPr>
        <p:spPr>
          <a:xfrm>
            <a:off x="833869" y="1916832"/>
            <a:ext cx="2664296" cy="2304256"/>
          </a:xfrm>
          <a:prstGeom prst="flowChartProcess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alibri" panose="020F0502020204030204" pitchFamily="34" charset="0"/>
            </a:endParaRPr>
          </a:p>
        </p:txBody>
      </p:sp>
      <p:sp>
        <p:nvSpPr>
          <p:cNvPr id="6" name="Flowchart: Process 5"/>
          <p:cNvSpPr/>
          <p:nvPr/>
        </p:nvSpPr>
        <p:spPr>
          <a:xfrm>
            <a:off x="1409933" y="2600908"/>
            <a:ext cx="1512168" cy="936104"/>
          </a:xfrm>
          <a:prstGeom prst="flowChartProcess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alibri" panose="020F05020202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53949" y="154750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Calibri" panose="020F0502020204030204" pitchFamily="34" charset="0"/>
              </a:rPr>
              <a:t>n + 1</a:t>
            </a:r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102235" y="2884294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Calibri" panose="020F0502020204030204" pitchFamily="34" charset="0"/>
              </a:rPr>
              <a:t>2n + 1</a:t>
            </a:r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66017" y="2868983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Calibri" panose="020F0502020204030204" pitchFamily="34" charset="0"/>
              </a:rPr>
              <a:t>4</a:t>
            </a:r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75593" y="3193862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Calibri" panose="020F0502020204030204" pitchFamily="34" charset="0"/>
              </a:rPr>
              <a:t>n + 2</a:t>
            </a:r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4788024" y="1444134"/>
            <a:ext cx="71685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dirty="0" smtClean="0">
                <a:latin typeface="Calibri" panose="020F0502020204030204" pitchFamily="34" charset="0"/>
              </a:rPr>
              <a:t>b)</a:t>
            </a:r>
            <a:endParaRPr lang="en-GB" sz="2400" dirty="0">
              <a:latin typeface="Calibri" panose="020F0502020204030204" pitchFamily="34" charset="0"/>
            </a:endParaRPr>
          </a:p>
        </p:txBody>
      </p:sp>
      <p:sp>
        <p:nvSpPr>
          <p:cNvPr id="15" name="Flowchart: Process 14"/>
          <p:cNvSpPr/>
          <p:nvPr/>
        </p:nvSpPr>
        <p:spPr>
          <a:xfrm>
            <a:off x="5868144" y="1228317"/>
            <a:ext cx="2420243" cy="3294112"/>
          </a:xfrm>
          <a:prstGeom prst="flowChartProcess">
            <a:avLst/>
          </a:prstGeom>
          <a:solidFill>
            <a:srgbClr val="92D050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alibri" panose="020F0502020204030204" pitchFamily="34" charset="0"/>
            </a:endParaRPr>
          </a:p>
        </p:txBody>
      </p:sp>
      <p:sp>
        <p:nvSpPr>
          <p:cNvPr id="16" name="Flowchart: Process 15"/>
          <p:cNvSpPr/>
          <p:nvPr/>
        </p:nvSpPr>
        <p:spPr>
          <a:xfrm>
            <a:off x="6372200" y="1547500"/>
            <a:ext cx="1512168" cy="1855530"/>
          </a:xfrm>
          <a:prstGeom prst="flowChartProcess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alibri" panose="020F050202020403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516216" y="893616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Calibri" panose="020F0502020204030204" pitchFamily="34" charset="0"/>
              </a:rPr>
              <a:t>2h + 4</a:t>
            </a:r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039581" y="2290599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Calibri" panose="020F0502020204030204" pitchFamily="34" charset="0"/>
              </a:rPr>
              <a:t>3h + 1</a:t>
            </a:r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469963" y="306896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Calibri" panose="020F0502020204030204" pitchFamily="34" charset="0"/>
              </a:rPr>
              <a:t>2h + 1</a:t>
            </a:r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125771" y="2262586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Calibri" panose="020F0502020204030204" pitchFamily="34" charset="0"/>
              </a:rPr>
              <a:t>h + 2</a:t>
            </a:r>
            <a:endParaRPr lang="en-GB" dirty="0"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69609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panose="020F0502020204030204" pitchFamily="34" charset="0"/>
                <a:cs typeface="Comic Sans MS"/>
              </a:rPr>
              <a:t>Challenge problem</a:t>
            </a:r>
            <a:endParaRPr lang="en-US" dirty="0">
              <a:latin typeface="Calibri" panose="020F0502020204030204" pitchFamily="34" charset="0"/>
              <a:cs typeface="Comic Sans M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90892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dirty="0" smtClean="0">
                <a:latin typeface="Calibri" panose="020F0502020204030204" pitchFamily="34" charset="0"/>
                <a:cs typeface="Comic Sans MS"/>
              </a:rPr>
              <a:t>Write an expression involving brackets for the area of this trapezium. Expand and simplify your answer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2267744" y="4293096"/>
            <a:ext cx="4104456" cy="1832174"/>
            <a:chOff x="2519772" y="4293096"/>
            <a:chExt cx="4104456" cy="1832174"/>
          </a:xfrm>
        </p:grpSpPr>
        <p:sp>
          <p:nvSpPr>
            <p:cNvPr id="5" name="Rectangle 4"/>
            <p:cNvSpPr/>
            <p:nvPr/>
          </p:nvSpPr>
          <p:spPr>
            <a:xfrm>
              <a:off x="2519772" y="4293096"/>
              <a:ext cx="4104456" cy="180019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ight Triangle 5"/>
            <p:cNvSpPr/>
            <p:nvPr/>
          </p:nvSpPr>
          <p:spPr>
            <a:xfrm rot="5400000">
              <a:off x="2647801" y="4165067"/>
              <a:ext cx="1832174" cy="2088232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10" name="Straight Arrow Connector 9"/>
          <p:cNvCxnSpPr/>
          <p:nvPr/>
        </p:nvCxnSpPr>
        <p:spPr>
          <a:xfrm>
            <a:off x="2411760" y="6309936"/>
            <a:ext cx="396044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779912" y="6128645"/>
            <a:ext cx="122413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y + 2</a:t>
            </a:r>
            <a:endParaRPr lang="en-GB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4391980" y="4113742"/>
            <a:ext cx="1980220" cy="35338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184068" y="3923764"/>
            <a:ext cx="61206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y </a:t>
            </a:r>
            <a:endParaRPr lang="en-GB" dirty="0"/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6678400" y="4327086"/>
            <a:ext cx="166" cy="1766209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372200" y="4908082"/>
            <a:ext cx="61206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2y 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53697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panose="020F0502020204030204" pitchFamily="34" charset="0"/>
                <a:cs typeface="Comic Sans MS"/>
              </a:rPr>
              <a:t>Challenge problem</a:t>
            </a:r>
            <a:endParaRPr lang="en-US" dirty="0">
              <a:latin typeface="Calibri" panose="020F0502020204030204" pitchFamily="34" charset="0"/>
              <a:cs typeface="Comic Sans M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90892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dirty="0" smtClean="0">
                <a:latin typeface="Calibri" panose="020F0502020204030204" pitchFamily="34" charset="0"/>
                <a:cs typeface="Comic Sans MS"/>
              </a:rPr>
              <a:t>Write an expression involving brackets for the area of this trapezium. Expand and simplify your answer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2267744" y="4293096"/>
            <a:ext cx="4104456" cy="1832174"/>
            <a:chOff x="2519772" y="4293096"/>
            <a:chExt cx="4104456" cy="1832174"/>
          </a:xfrm>
        </p:grpSpPr>
        <p:sp>
          <p:nvSpPr>
            <p:cNvPr id="5" name="Rectangle 4"/>
            <p:cNvSpPr/>
            <p:nvPr/>
          </p:nvSpPr>
          <p:spPr>
            <a:xfrm>
              <a:off x="2519772" y="4293096"/>
              <a:ext cx="4104456" cy="180019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ight Triangle 5"/>
            <p:cNvSpPr/>
            <p:nvPr/>
          </p:nvSpPr>
          <p:spPr>
            <a:xfrm rot="5400000">
              <a:off x="2647801" y="4165067"/>
              <a:ext cx="1832174" cy="2088232"/>
            </a:xfrm>
            <a:prstGeom prst="rt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10" name="Straight Arrow Connector 9"/>
          <p:cNvCxnSpPr/>
          <p:nvPr/>
        </p:nvCxnSpPr>
        <p:spPr>
          <a:xfrm>
            <a:off x="2411760" y="6309936"/>
            <a:ext cx="396044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779912" y="6128645"/>
            <a:ext cx="122413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y + 2</a:t>
            </a:r>
            <a:endParaRPr lang="en-GB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4391980" y="4113742"/>
            <a:ext cx="1980220" cy="35338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184068" y="3923764"/>
            <a:ext cx="61206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y </a:t>
            </a:r>
            <a:endParaRPr lang="en-GB" dirty="0"/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6678400" y="4327086"/>
            <a:ext cx="166" cy="1766209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372200" y="4908082"/>
            <a:ext cx="61206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2y </a:t>
            </a:r>
            <a:endParaRPr lang="en-GB" dirty="0"/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3365140" y="4919699"/>
            <a:ext cx="3331096" cy="14485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30000"/>
              </a:lnSpc>
              <a:buFont typeface="Arial" pitchFamily="34" charset="0"/>
              <a:buNone/>
            </a:pPr>
            <a:r>
              <a:rPr lang="en-US" dirty="0" smtClean="0">
                <a:latin typeface="Calibri" panose="020F0502020204030204" pitchFamily="34" charset="0"/>
                <a:cs typeface="Comic Sans MS"/>
              </a:rPr>
              <a:t>2y</a:t>
            </a:r>
            <a:r>
              <a:rPr lang="en-US" baseline="30000" dirty="0" smtClean="0">
                <a:latin typeface="Calibri" panose="020F0502020204030204" pitchFamily="34" charset="0"/>
                <a:cs typeface="Comic Sans MS"/>
              </a:rPr>
              <a:t>2</a:t>
            </a:r>
            <a:r>
              <a:rPr lang="en-US" dirty="0" smtClean="0">
                <a:latin typeface="Calibri" panose="020F0502020204030204" pitchFamily="34" charset="0"/>
                <a:cs typeface="Comic Sans MS"/>
              </a:rPr>
              <a:t> + 2y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73360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Bluecoa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Bluecoat</Template>
  <TotalTime>2716</TotalTime>
  <Words>1223</Words>
  <Application>Microsoft Office PowerPoint</Application>
  <PresentationFormat>On-screen Show (4:3)</PresentationFormat>
  <Paragraphs>276</Paragraphs>
  <Slides>29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Bluecoat</vt:lpstr>
      <vt:lpstr>Use the following diagram to create algebraic expressions for the area of the rectangle.  How many can you find? </vt:lpstr>
      <vt:lpstr>Use the following diagram to create algebraic expressions for the area of the rectangle.  How many can you find? </vt:lpstr>
      <vt:lpstr>Use the following diagram to create algebraic expressions for the area of the rectangle.  How many can you find? </vt:lpstr>
      <vt:lpstr>Use the following diagram to create algebraic expressions for the area of the rectangle.  How many can you find? </vt:lpstr>
      <vt:lpstr>Use the following diagram to create algebraic expressions for the area of the rectangle.  How many can you find? </vt:lpstr>
      <vt:lpstr> Put equivalent expressions together to make an identity Identities are true for all values of x. </vt:lpstr>
      <vt:lpstr>Use each diagram to create a quadratic identity</vt:lpstr>
      <vt:lpstr>Fill in the gaps for each identity</vt:lpstr>
      <vt:lpstr>Fill in the gaps for each identity</vt:lpstr>
      <vt:lpstr>Write an expression involving brackets for the area of the red shape</vt:lpstr>
      <vt:lpstr>Write an expression involving brackets for the area of the red shape</vt:lpstr>
      <vt:lpstr>Write an expression involving brackets for the area of the red shape</vt:lpstr>
      <vt:lpstr>Write an expression involving brackets for the area of the red shape</vt:lpstr>
      <vt:lpstr>Write an expression involving brackets for the area of the red shape</vt:lpstr>
      <vt:lpstr>Write an expression involving brackets for the area of the red shape</vt:lpstr>
      <vt:lpstr>In your pairs …</vt:lpstr>
      <vt:lpstr>In your pairs …</vt:lpstr>
      <vt:lpstr>In your pairs …</vt:lpstr>
      <vt:lpstr>In your pairs …</vt:lpstr>
      <vt:lpstr>If you have finished, try this one…</vt:lpstr>
      <vt:lpstr>Write an expression involving brackets for the area of the red shape</vt:lpstr>
      <vt:lpstr>Write an expression involving brackets for the area of the red shape</vt:lpstr>
      <vt:lpstr>Write an expression involving brackets for the area of the red shape</vt:lpstr>
      <vt:lpstr>Write an expression involving brackets for the area of the red shape</vt:lpstr>
      <vt:lpstr>PowerPoint Presentation</vt:lpstr>
      <vt:lpstr>PowerPoint Presentation</vt:lpstr>
      <vt:lpstr>Find the area of the shaded region for each shape</vt:lpstr>
      <vt:lpstr>Challenge problem</vt:lpstr>
      <vt:lpstr>Challenge problem</vt:lpstr>
    </vt:vector>
  </TitlesOfParts>
  <Company>George Spencer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Objectives</dc:title>
  <dc:creator>Staff</dc:creator>
  <cp:lastModifiedBy>Warden, M</cp:lastModifiedBy>
  <cp:revision>147</cp:revision>
  <cp:lastPrinted>2016-11-23T11:58:33Z</cp:lastPrinted>
  <dcterms:created xsi:type="dcterms:W3CDTF">2013-11-05T13:43:57Z</dcterms:created>
  <dcterms:modified xsi:type="dcterms:W3CDTF">2017-06-30T13:09:58Z</dcterms:modified>
</cp:coreProperties>
</file>