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handoutMasterIdLst>
    <p:handoutMasterId r:id="rId34"/>
  </p:handoutMasterIdLst>
  <p:sldIdLst>
    <p:sldId id="301" r:id="rId2"/>
    <p:sldId id="320" r:id="rId3"/>
    <p:sldId id="302" r:id="rId4"/>
    <p:sldId id="321" r:id="rId5"/>
    <p:sldId id="304" r:id="rId6"/>
    <p:sldId id="303" r:id="rId7"/>
    <p:sldId id="306" r:id="rId8"/>
    <p:sldId id="323" r:id="rId9"/>
    <p:sldId id="324" r:id="rId10"/>
    <p:sldId id="322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05" r:id="rId21"/>
    <p:sldId id="334" r:id="rId22"/>
    <p:sldId id="335" r:id="rId23"/>
    <p:sldId id="336" r:id="rId24"/>
    <p:sldId id="337" r:id="rId25"/>
    <p:sldId id="338" r:id="rId26"/>
    <p:sldId id="339" r:id="rId27"/>
    <p:sldId id="340" r:id="rId28"/>
    <p:sldId id="341" r:id="rId29"/>
    <p:sldId id="342" r:id="rId30"/>
    <p:sldId id="343" r:id="rId31"/>
    <p:sldId id="344" r:id="rId32"/>
  </p:sldIdLst>
  <p:sldSz cx="9144000" cy="6858000" type="screen4x3"/>
  <p:notesSz cx="97155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1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03202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A7EAE-A453-4721-A871-68264C622921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03202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07166-F6AF-46A7-A3F0-3A4D152DD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647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03202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9D291-9B42-4439-A256-6FD62B4710B1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14350"/>
            <a:ext cx="3430588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71550" y="3257550"/>
            <a:ext cx="7772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03202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A32DE-A99D-4E84-8FEC-96CA3BF79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619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462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462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462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462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462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462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462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7670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7670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7670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7670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7670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7670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7670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30718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30718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30718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30718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30718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30718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30718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33766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33766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33766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33766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33766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33766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33766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6814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6814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6814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6814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6814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6814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6814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986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986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986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986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986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986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986201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513753" y="421775"/>
            <a:ext cx="6964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/>
              <a:t>We all know that 7 </a:t>
            </a:r>
            <a:r>
              <a:rPr lang="en-GB" sz="3600" dirty="0"/>
              <a:t>x 6 </a:t>
            </a:r>
            <a:r>
              <a:rPr lang="en-GB" sz="3600" dirty="0" smtClean="0"/>
              <a:t>= 42</a:t>
            </a:r>
            <a:endParaRPr lang="en-GB" sz="3600" dirty="0"/>
          </a:p>
        </p:txBody>
      </p:sp>
      <p:sp>
        <p:nvSpPr>
          <p:cNvPr id="46" name="Rectangle 45"/>
          <p:cNvSpPr/>
          <p:nvPr/>
        </p:nvSpPr>
        <p:spPr>
          <a:xfrm>
            <a:off x="4157875" y="1907903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7 </a:t>
            </a:r>
            <a:endParaRPr lang="en-GB" sz="2800" dirty="0"/>
          </a:p>
        </p:txBody>
      </p:sp>
      <p:sp>
        <p:nvSpPr>
          <p:cNvPr id="47" name="Rectangle 46"/>
          <p:cNvSpPr/>
          <p:nvPr/>
        </p:nvSpPr>
        <p:spPr>
          <a:xfrm>
            <a:off x="2575404" y="3053436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6 </a:t>
            </a:r>
            <a:endParaRPr lang="en-GB" sz="2800" dirty="0"/>
          </a:p>
        </p:txBody>
      </p:sp>
      <p:sp>
        <p:nvSpPr>
          <p:cNvPr id="48" name="Rectangle 47"/>
          <p:cNvSpPr/>
          <p:nvPr/>
        </p:nvSpPr>
        <p:spPr>
          <a:xfrm>
            <a:off x="4791016" y="1936071"/>
            <a:ext cx="2805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multiplicand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513753" y="3116258"/>
            <a:ext cx="12925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multiplier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513753" y="4870901"/>
            <a:ext cx="6964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 smtClean="0"/>
              <a:t>A row of seven, six times.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86930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6" grpId="0"/>
      <p:bldP spid="47" grpId="0"/>
      <p:bldP spid="48" grpId="0"/>
      <p:bldP spid="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80645" y="332656"/>
            <a:ext cx="8712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If I draw a horizontal line through the </a:t>
            </a:r>
            <a:r>
              <a:rPr lang="en-GB" sz="3200" dirty="0" smtClean="0">
                <a:solidFill>
                  <a:srgbClr val="FF0000"/>
                </a:solidFill>
              </a:rPr>
              <a:t>array</a:t>
            </a:r>
            <a:r>
              <a:rPr lang="en-GB" sz="3200" dirty="0" smtClean="0"/>
              <a:t>, I can </a:t>
            </a:r>
            <a:r>
              <a:rPr lang="en-GB" sz="3200" dirty="0" smtClean="0">
                <a:solidFill>
                  <a:srgbClr val="FF0000"/>
                </a:solidFill>
              </a:rPr>
              <a:t>partition</a:t>
            </a:r>
            <a:r>
              <a:rPr lang="en-GB" sz="3200" dirty="0" smtClean="0"/>
              <a:t> the dots into two, smaller arrays.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96305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053693" y="4941168"/>
            <a:ext cx="34547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(7 x 2) + (7 x 4) 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2987824" y="2567500"/>
            <a:ext cx="31683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4296661" y="143074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7 </a:t>
            </a:r>
            <a:endParaRPr lang="en-GB" sz="2800" dirty="0"/>
          </a:p>
        </p:txBody>
      </p:sp>
      <p:sp>
        <p:nvSpPr>
          <p:cNvPr id="49" name="Rectangle 48"/>
          <p:cNvSpPr/>
          <p:nvPr/>
        </p:nvSpPr>
        <p:spPr>
          <a:xfrm>
            <a:off x="2687143" y="1985107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0" name="Rectangle 49"/>
          <p:cNvSpPr/>
          <p:nvPr/>
        </p:nvSpPr>
        <p:spPr>
          <a:xfrm>
            <a:off x="2687143" y="289143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p:sp>
        <p:nvSpPr>
          <p:cNvPr id="51" name="Rectangle 50"/>
          <p:cNvSpPr/>
          <p:nvPr/>
        </p:nvSpPr>
        <p:spPr>
          <a:xfrm>
            <a:off x="280645" y="332656"/>
            <a:ext cx="8712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If I draw a horizontal line through the </a:t>
            </a:r>
            <a:r>
              <a:rPr lang="en-GB" sz="3200" dirty="0" smtClean="0">
                <a:solidFill>
                  <a:srgbClr val="FF0000"/>
                </a:solidFill>
              </a:rPr>
              <a:t>array</a:t>
            </a:r>
            <a:r>
              <a:rPr lang="en-GB" sz="3200" dirty="0" smtClean="0"/>
              <a:t>, I can </a:t>
            </a:r>
            <a:r>
              <a:rPr lang="en-GB" sz="3200" dirty="0" smtClean="0">
                <a:solidFill>
                  <a:srgbClr val="FF0000"/>
                </a:solidFill>
              </a:rPr>
              <a:t>partition</a:t>
            </a:r>
            <a:r>
              <a:rPr lang="en-GB" sz="3200" dirty="0" smtClean="0"/>
              <a:t> the dots into two, smaller arrays.</a:t>
            </a:r>
            <a:endParaRPr lang="en-GB" sz="3200" dirty="0"/>
          </a:p>
        </p:txBody>
      </p:sp>
      <p:sp>
        <p:nvSpPr>
          <p:cNvPr id="52" name="Rectangle 51"/>
          <p:cNvSpPr/>
          <p:nvPr/>
        </p:nvSpPr>
        <p:spPr>
          <a:xfrm>
            <a:off x="3395875" y="4188858"/>
            <a:ext cx="25314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smtClean="0"/>
              <a:t>7 x (2 + </a:t>
            </a:r>
            <a:r>
              <a:rPr lang="en-GB" sz="3600" dirty="0"/>
              <a:t>4) </a:t>
            </a:r>
            <a:r>
              <a:rPr lang="en-GB" sz="3600" dirty="0" smtClean="0"/>
              <a:t>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6485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/>
      <p:bldP spid="49" grpId="0"/>
      <p:bldP spid="50" grpId="0"/>
      <p:bldP spid="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80645" y="332656"/>
            <a:ext cx="8712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How many different ways can you partition this array using </a:t>
            </a:r>
            <a:r>
              <a:rPr lang="en-GB" sz="3200" dirty="0" smtClean="0">
                <a:solidFill>
                  <a:srgbClr val="FF0000"/>
                </a:solidFill>
              </a:rPr>
              <a:t>one</a:t>
            </a:r>
            <a:r>
              <a:rPr lang="en-GB" sz="3200" dirty="0" smtClean="0"/>
              <a:t> horizontal or vertical line?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55891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2987824" y="2265819"/>
            <a:ext cx="31683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1884428" y="645767"/>
                <a:ext cx="614623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dirty="0" smtClean="0"/>
                  <a:t>7 x (1 + 5)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3600" dirty="0" smtClean="0"/>
                  <a:t> (7 </a:t>
                </a:r>
                <a:r>
                  <a:rPr lang="en-GB" sz="3600" dirty="0"/>
                  <a:t>x 1) + (7 x 5) </a:t>
                </a: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428" y="645767"/>
                <a:ext cx="6146234" cy="646331"/>
              </a:xfrm>
              <a:prstGeom prst="rect">
                <a:avLst/>
              </a:prstGeom>
              <a:blipFill rotWithShape="1">
                <a:blip r:embed="rId2"/>
                <a:stretch>
                  <a:fillRect l="-2976" t="-14151" r="-2083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4296661" y="143074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7 </a:t>
            </a:r>
            <a:endParaRPr lang="en-GB" sz="2800" dirty="0"/>
          </a:p>
        </p:txBody>
      </p:sp>
      <p:sp>
        <p:nvSpPr>
          <p:cNvPr id="52" name="Rectangle 51"/>
          <p:cNvSpPr/>
          <p:nvPr/>
        </p:nvSpPr>
        <p:spPr>
          <a:xfrm>
            <a:off x="2687143" y="180999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1 </a:t>
            </a:r>
            <a:endParaRPr lang="en-GB" sz="2800" dirty="0"/>
          </a:p>
        </p:txBody>
      </p:sp>
      <p:sp>
        <p:nvSpPr>
          <p:cNvPr id="53" name="Rectangle 52"/>
          <p:cNvSpPr/>
          <p:nvPr/>
        </p:nvSpPr>
        <p:spPr>
          <a:xfrm>
            <a:off x="2687143" y="289143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5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2691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2144467" y="494144"/>
                <a:ext cx="601799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dirty="0" smtClean="0"/>
                  <a:t>(3 + 4) x 6 </a:t>
                </a:r>
                <a14:m>
                  <m:oMath xmlns:m="http://schemas.openxmlformats.org/officeDocument/2006/math">
                    <m:r>
                      <a:rPr lang="en-GB" sz="36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3600" dirty="0" smtClean="0"/>
                  <a:t> (3 </a:t>
                </a:r>
                <a:r>
                  <a:rPr lang="en-GB" sz="3600" dirty="0"/>
                  <a:t>x 6) + (4 x 6)</a:t>
                </a: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467" y="494144"/>
                <a:ext cx="6017994" cy="646331"/>
              </a:xfrm>
              <a:prstGeom prst="rect">
                <a:avLst/>
              </a:prstGeom>
              <a:blipFill rotWithShape="1">
                <a:blip r:embed="rId2"/>
                <a:stretch>
                  <a:fillRect l="-3141" t="-14151" r="-2128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4343259" y="1944128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41692" y="2644281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6 </a:t>
            </a:r>
            <a:endParaRPr lang="en-GB" sz="2800" dirty="0"/>
          </a:p>
        </p:txBody>
      </p:sp>
      <p:sp>
        <p:nvSpPr>
          <p:cNvPr id="56" name="Rectangle 55"/>
          <p:cNvSpPr/>
          <p:nvPr/>
        </p:nvSpPr>
        <p:spPr>
          <a:xfrm>
            <a:off x="3534661" y="142653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3 </a:t>
            </a:r>
            <a:endParaRPr lang="en-GB" sz="2800" dirty="0"/>
          </a:p>
        </p:txBody>
      </p:sp>
      <p:sp>
        <p:nvSpPr>
          <p:cNvPr id="57" name="Rectangle 56"/>
          <p:cNvSpPr/>
          <p:nvPr/>
        </p:nvSpPr>
        <p:spPr>
          <a:xfrm>
            <a:off x="4873579" y="138171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6035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2466670" y="404663"/>
                <a:ext cx="536396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 smtClean="0"/>
                  <a:t>(2 + 5) x 6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3200" dirty="0" smtClean="0"/>
                  <a:t> (2 </a:t>
                </a:r>
                <a:r>
                  <a:rPr lang="en-GB" sz="3200" dirty="0"/>
                  <a:t>x 6) + </a:t>
                </a:r>
                <a:r>
                  <a:rPr lang="en-GB" sz="3200" dirty="0" smtClean="0"/>
                  <a:t>(5 x </a:t>
                </a:r>
                <a:r>
                  <a:rPr lang="en-GB" sz="3200" dirty="0"/>
                  <a:t>6)</a:t>
                </a: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670" y="404663"/>
                <a:ext cx="5363969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2955" t="-13542" r="-193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3954120" y="1959617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2741692" y="2644281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6 </a:t>
            </a:r>
            <a:endParaRPr lang="en-GB" sz="2800" dirty="0"/>
          </a:p>
        </p:txBody>
      </p:sp>
      <p:sp>
        <p:nvSpPr>
          <p:cNvPr id="53" name="Rectangle 52"/>
          <p:cNvSpPr/>
          <p:nvPr/>
        </p:nvSpPr>
        <p:spPr>
          <a:xfrm>
            <a:off x="3534661" y="142653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4" name="Rectangle 53"/>
          <p:cNvSpPr/>
          <p:nvPr/>
        </p:nvSpPr>
        <p:spPr>
          <a:xfrm>
            <a:off x="4873579" y="138171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5 </a:t>
            </a:r>
            <a:endParaRPr lang="en-GB" sz="2800" dirty="0"/>
          </a:p>
        </p:txBody>
      </p:sp>
      <p:sp>
        <p:nvSpPr>
          <p:cNvPr id="51" name="Rectangle 50"/>
          <p:cNvSpPr/>
          <p:nvPr/>
        </p:nvSpPr>
        <p:spPr>
          <a:xfrm>
            <a:off x="290822" y="4653136"/>
            <a:ext cx="87456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Remember from year 8:</a:t>
            </a:r>
          </a:p>
          <a:p>
            <a:r>
              <a:rPr lang="en-GB" sz="3200" dirty="0" smtClean="0"/>
              <a:t>The </a:t>
            </a:r>
            <a:r>
              <a:rPr lang="en-GB" sz="3200" dirty="0" smtClean="0">
                <a:solidFill>
                  <a:srgbClr val="FF0000"/>
                </a:solidFill>
              </a:rPr>
              <a:t>convention</a:t>
            </a:r>
            <a:r>
              <a:rPr lang="en-GB" sz="3200" dirty="0" smtClean="0"/>
              <a:t> for writing (2 + 5) x 6 = 6(2 + 5)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80438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3" grpId="0"/>
      <p:bldP spid="54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49475" y="294012"/>
            <a:ext cx="8778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Replace the array with a simpler representation of a rectangle.</a:t>
            </a:r>
            <a:endParaRPr lang="en-GB" sz="3200" dirty="0"/>
          </a:p>
        </p:txBody>
      </p:sp>
      <p:cxnSp>
        <p:nvCxnSpPr>
          <p:cNvPr id="50" name="Straight Connector 49"/>
          <p:cNvCxnSpPr/>
          <p:nvPr/>
        </p:nvCxnSpPr>
        <p:spPr>
          <a:xfrm>
            <a:off x="3954120" y="1959617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2741692" y="2644281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6 </a:t>
            </a:r>
            <a:endParaRPr lang="en-GB" sz="2800" dirty="0"/>
          </a:p>
        </p:txBody>
      </p:sp>
      <p:sp>
        <p:nvSpPr>
          <p:cNvPr id="53" name="Rectangle 52"/>
          <p:cNvSpPr/>
          <p:nvPr/>
        </p:nvSpPr>
        <p:spPr>
          <a:xfrm>
            <a:off x="3534661" y="142653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4" name="Rectangle 53"/>
          <p:cNvSpPr/>
          <p:nvPr/>
        </p:nvSpPr>
        <p:spPr>
          <a:xfrm>
            <a:off x="4873579" y="138171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5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9954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226120" y="1959617"/>
            <a:ext cx="2714032" cy="1832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149475" y="294012"/>
            <a:ext cx="8778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Replace the array with a simpler representation of a rectangle.</a:t>
            </a:r>
            <a:endParaRPr lang="en-GB" sz="3200" dirty="0"/>
          </a:p>
        </p:txBody>
      </p:sp>
      <p:cxnSp>
        <p:nvCxnSpPr>
          <p:cNvPr id="50" name="Straight Connector 49"/>
          <p:cNvCxnSpPr/>
          <p:nvPr/>
        </p:nvCxnSpPr>
        <p:spPr>
          <a:xfrm>
            <a:off x="3954120" y="1959617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2741692" y="2644281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6 </a:t>
            </a:r>
            <a:endParaRPr lang="en-GB" sz="2800" dirty="0"/>
          </a:p>
        </p:txBody>
      </p:sp>
      <p:sp>
        <p:nvSpPr>
          <p:cNvPr id="53" name="Rectangle 52"/>
          <p:cNvSpPr/>
          <p:nvPr/>
        </p:nvSpPr>
        <p:spPr>
          <a:xfrm>
            <a:off x="3534661" y="142653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4" name="Rectangle 53"/>
          <p:cNvSpPr/>
          <p:nvPr/>
        </p:nvSpPr>
        <p:spPr>
          <a:xfrm>
            <a:off x="4873579" y="138171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5 </a:t>
            </a:r>
            <a:endParaRPr lang="en-GB" sz="2800" dirty="0"/>
          </a:p>
        </p:txBody>
      </p:sp>
      <p:sp>
        <p:nvSpPr>
          <p:cNvPr id="52" name="Rectangle 51"/>
          <p:cNvSpPr/>
          <p:nvPr/>
        </p:nvSpPr>
        <p:spPr>
          <a:xfrm>
            <a:off x="174263" y="4509120"/>
            <a:ext cx="8778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Instead of counting the dots, find the areas.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70835" y="5229200"/>
                <a:ext cx="874567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3200" dirty="0" smtClean="0"/>
                  <a:t>6(2 + 5)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3200" dirty="0" smtClean="0"/>
                  <a:t> 12 + 30</a:t>
                </a:r>
                <a:endParaRPr lang="en-GB" sz="32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35" y="5229200"/>
                <a:ext cx="8745674" cy="584775"/>
              </a:xfrm>
              <a:prstGeom prst="rect">
                <a:avLst/>
              </a:prstGeom>
              <a:blipFill rotWithShape="1">
                <a:blip r:embed="rId2"/>
                <a:stretch>
                  <a:fillRect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370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84"/>
          <a:stretch>
            <a:fillRect/>
          </a:stretch>
        </p:blipFill>
        <p:spPr bwMode="auto">
          <a:xfrm>
            <a:off x="1835150" y="1988840"/>
            <a:ext cx="4752975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323850" y="476250"/>
            <a:ext cx="84963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+mn-lt"/>
              </a:rPr>
              <a:t>This should remind you of the </a:t>
            </a:r>
            <a:r>
              <a:rPr lang="en-GB" altLang="en-US" sz="2800" dirty="0" smtClean="0">
                <a:solidFill>
                  <a:srgbClr val="FF0000"/>
                </a:solidFill>
                <a:latin typeface="+mn-lt"/>
              </a:rPr>
              <a:t>distributive property </a:t>
            </a:r>
            <a:r>
              <a:rPr lang="en-GB" altLang="en-US" sz="2800" dirty="0" smtClean="0">
                <a:latin typeface="+mn-lt"/>
              </a:rPr>
              <a:t>we studied in year 8.</a:t>
            </a:r>
            <a:endParaRPr lang="en-GB" altLang="en-US" sz="2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0" name="TextBox 2"/>
              <p:cNvSpPr txBox="1">
                <a:spLocks noChangeArrowheads="1"/>
              </p:cNvSpPr>
              <p:nvPr/>
            </p:nvSpPr>
            <p:spPr bwMode="auto">
              <a:xfrm>
                <a:off x="457200" y="4268490"/>
                <a:ext cx="8496300" cy="138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GB" altLang="en-US" sz="2800" dirty="0">
                    <a:latin typeface="+mn-lt"/>
                  </a:rPr>
                  <a:t>Here you can see that: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GB" altLang="en-US" sz="2800" dirty="0">
                    <a:solidFill>
                      <a:srgbClr val="FF0000"/>
                    </a:solidFill>
                    <a:latin typeface="+mn-lt"/>
                  </a:rPr>
                  <a:t> </a:t>
                </a:r>
              </a:p>
              <a:p>
                <a:pPr>
                  <a:spcBef>
                    <a:spcPct val="0"/>
                  </a:spcBef>
                  <a:buNone/>
                </a:pPr>
                <a:r>
                  <a:rPr lang="en-GB" altLang="en-US" sz="2800" dirty="0">
                    <a:latin typeface="+mn-lt"/>
                  </a:rPr>
                  <a:t>                             </a:t>
                </a:r>
                <a:r>
                  <a:rPr lang="en-GB" altLang="en-US" sz="2800" dirty="0"/>
                  <a:t>a(b + </a:t>
                </a:r>
                <a:r>
                  <a:rPr lang="en-GB" altLang="en-US" sz="2800" dirty="0" smtClean="0"/>
                  <a:t>c)</a:t>
                </a:r>
                <a:r>
                  <a:rPr lang="en-GB" altLang="en-US" sz="2800" dirty="0" smtClean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altLang="en-US" sz="2800" dirty="0">
                    <a:latin typeface="+mn-lt"/>
                  </a:rPr>
                  <a:t> </a:t>
                </a:r>
                <a:r>
                  <a:rPr lang="en-GB" altLang="en-US" sz="2800" dirty="0" smtClean="0">
                    <a:latin typeface="+mn-lt"/>
                  </a:rPr>
                  <a:t>ab </a:t>
                </a:r>
                <a:r>
                  <a:rPr lang="en-GB" altLang="en-US" sz="2800" dirty="0">
                    <a:latin typeface="+mn-lt"/>
                  </a:rPr>
                  <a:t>+ </a:t>
                </a:r>
                <a:r>
                  <a:rPr lang="en-GB" altLang="en-US" sz="2800" dirty="0" smtClean="0">
                    <a:latin typeface="+mn-lt"/>
                  </a:rPr>
                  <a:t>ac</a:t>
                </a:r>
                <a:endParaRPr lang="en-GB" altLang="en-US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9220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268490"/>
                <a:ext cx="8496300" cy="1384995"/>
              </a:xfrm>
              <a:prstGeom prst="rect">
                <a:avLst/>
              </a:prstGeom>
              <a:blipFill rotWithShape="1">
                <a:blip r:embed="rId4"/>
                <a:stretch>
                  <a:fillRect l="-1435" t="-4405" b="-1145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4946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179388" y="115888"/>
            <a:ext cx="84963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On your whiteboards: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Label the lengths and widths of the rectangles, then find the areas to demonstrate the </a:t>
            </a:r>
            <a:r>
              <a:rPr lang="en-GB" altLang="en-US" sz="2400" dirty="0">
                <a:solidFill>
                  <a:srgbClr val="FF0000"/>
                </a:solidFill>
                <a:latin typeface="+mn-lt"/>
              </a:rPr>
              <a:t>distributive property.</a:t>
            </a:r>
          </a:p>
        </p:txBody>
      </p:sp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658813" y="2060575"/>
            <a:ext cx="33305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2(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+ b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768600" y="4465638"/>
            <a:ext cx="1944688" cy="1511300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6463" y="4465638"/>
            <a:ext cx="1944687" cy="1511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963738" y="4651375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516313" y="3425825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299075" y="3425825"/>
            <a:ext cx="10795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b 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219450" y="4667250"/>
            <a:ext cx="10810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148263" y="4667250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b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4"/>
              <p:cNvSpPr txBox="1">
                <a:spLocks noChangeArrowheads="1"/>
              </p:cNvSpPr>
              <p:nvPr/>
            </p:nvSpPr>
            <p:spPr bwMode="auto">
              <a:xfrm>
                <a:off x="5000625" y="2060575"/>
                <a:ext cx="3690938" cy="1108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GB" sz="6600" i="1" dirty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altLang="en-US" sz="66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2</a:t>
                </a:r>
                <a:r>
                  <a:rPr lang="en-GB" altLang="en-US" sz="66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 + </a:t>
                </a:r>
                <a:r>
                  <a:rPr lang="en-GB" altLang="en-US" sz="66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GB" altLang="en-US" sz="66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b </a:t>
                </a:r>
              </a:p>
            </p:txBody>
          </p:sp>
        </mc:Choice>
        <mc:Fallback xmlns="">
          <p:sp>
            <p:nvSpPr>
              <p:cNvPr id="14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0625" y="2060575"/>
                <a:ext cx="3690938" cy="1108075"/>
              </a:xfrm>
              <a:prstGeom prst="rect">
                <a:avLst/>
              </a:prstGeom>
              <a:blipFill rotWithShape="1">
                <a:blip r:embed="rId3"/>
                <a:stretch>
                  <a:fillRect t="-18681" r="-16667" b="-4120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9657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Box 4"/>
          <p:cNvSpPr txBox="1">
            <a:spLocks noChangeArrowheads="1"/>
          </p:cNvSpPr>
          <p:nvPr/>
        </p:nvSpPr>
        <p:spPr bwMode="auto">
          <a:xfrm>
            <a:off x="658813" y="2060575"/>
            <a:ext cx="33305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2(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+ 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768600" y="4465638"/>
            <a:ext cx="1944688" cy="1511300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6463" y="4465638"/>
            <a:ext cx="1944687" cy="1511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963738" y="4651375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516313" y="3425825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299075" y="3425825"/>
            <a:ext cx="10795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219450" y="4667250"/>
            <a:ext cx="10810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148263" y="4667250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4"/>
              <p:cNvSpPr txBox="1">
                <a:spLocks noChangeArrowheads="1"/>
              </p:cNvSpPr>
              <p:nvPr/>
            </p:nvSpPr>
            <p:spPr bwMode="auto">
              <a:xfrm>
                <a:off x="5000625" y="2060575"/>
                <a:ext cx="3690938" cy="1108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GB" sz="6600" i="1" dirty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altLang="en-US" sz="66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2</a:t>
                </a:r>
                <a:r>
                  <a:rPr lang="en-GB" altLang="en-US" sz="66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 + </a:t>
                </a:r>
                <a:r>
                  <a:rPr lang="en-GB" altLang="en-US" sz="66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GB" altLang="en-US" sz="66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0625" y="2060575"/>
                <a:ext cx="3690938" cy="1108075"/>
              </a:xfrm>
              <a:prstGeom prst="rect">
                <a:avLst/>
              </a:prstGeom>
              <a:blipFill rotWithShape="1">
                <a:blip r:embed="rId3"/>
                <a:stretch>
                  <a:fillRect t="-18681" b="-4120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179388" y="115888"/>
            <a:ext cx="84963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On your whiteboards: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Label the lengths and widths of the rectangles, then find the areas to demonstrate the </a:t>
            </a:r>
            <a:r>
              <a:rPr lang="en-GB" altLang="en-US" sz="2400" dirty="0">
                <a:solidFill>
                  <a:srgbClr val="FF0000"/>
                </a:solidFill>
                <a:latin typeface="+mn-lt"/>
              </a:rPr>
              <a:t>distributive property.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50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4"/>
          <p:cNvSpPr txBox="1">
            <a:spLocks noChangeArrowheads="1"/>
          </p:cNvSpPr>
          <p:nvPr/>
        </p:nvSpPr>
        <p:spPr bwMode="auto">
          <a:xfrm>
            <a:off x="658813" y="2060575"/>
            <a:ext cx="33305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b + 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768600" y="4465638"/>
            <a:ext cx="1944688" cy="1511300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6463" y="4465638"/>
            <a:ext cx="1944687" cy="1511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963738" y="4651375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516313" y="3425825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b 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299075" y="3425825"/>
            <a:ext cx="10795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219450" y="4667250"/>
            <a:ext cx="10810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ab 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148263" y="4667250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4"/>
              <p:cNvSpPr txBox="1">
                <a:spLocks noChangeArrowheads="1"/>
              </p:cNvSpPr>
              <p:nvPr/>
            </p:nvSpPr>
            <p:spPr bwMode="auto">
              <a:xfrm>
                <a:off x="5000625" y="2060575"/>
                <a:ext cx="3690938" cy="1108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GB" sz="6600" i="1" dirty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altLang="en-US" sz="66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GB" altLang="en-US" sz="66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ab + a </a:t>
                </a:r>
              </a:p>
            </p:txBody>
          </p:sp>
        </mc:Choice>
        <mc:Fallback xmlns="">
          <p:sp>
            <p:nvSpPr>
              <p:cNvPr id="14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0625" y="2060575"/>
                <a:ext cx="3690938" cy="1108075"/>
              </a:xfrm>
              <a:prstGeom prst="rect">
                <a:avLst/>
              </a:prstGeom>
              <a:blipFill rotWithShape="1">
                <a:blip r:embed="rId3"/>
                <a:stretch>
                  <a:fillRect t="-18681" r="-5281" b="-4120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179388" y="115888"/>
            <a:ext cx="84963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On your whiteboards: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Label the lengths and widths of the rectangles, then find the areas to demonstrate the </a:t>
            </a:r>
            <a:r>
              <a:rPr lang="en-GB" altLang="en-US" sz="2400" dirty="0">
                <a:solidFill>
                  <a:srgbClr val="FF0000"/>
                </a:solidFill>
                <a:latin typeface="+mn-lt"/>
              </a:rPr>
              <a:t>distributive property.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865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658813" y="2060575"/>
            <a:ext cx="35528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b + 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768600" y="4465638"/>
            <a:ext cx="1944688" cy="1511300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6463" y="4465638"/>
            <a:ext cx="1944687" cy="1511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963738" y="4651375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516313" y="3425825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b 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299075" y="3425825"/>
            <a:ext cx="10795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044825" y="4667250"/>
            <a:ext cx="15525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ab 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148263" y="4667250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4"/>
              <p:cNvSpPr txBox="1">
                <a:spLocks noChangeArrowheads="1"/>
              </p:cNvSpPr>
              <p:nvPr/>
            </p:nvSpPr>
            <p:spPr bwMode="auto">
              <a:xfrm>
                <a:off x="5000625" y="2060575"/>
                <a:ext cx="3690938" cy="1108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GB" sz="6600" i="1" dirty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altLang="en-US" sz="66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2</a:t>
                </a:r>
                <a:r>
                  <a:rPr lang="en-GB" altLang="en-US" sz="66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ab + a </a:t>
                </a:r>
              </a:p>
            </p:txBody>
          </p:sp>
        </mc:Choice>
        <mc:Fallback xmlns="">
          <p:sp>
            <p:nvSpPr>
              <p:cNvPr id="14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0625" y="2060575"/>
                <a:ext cx="3690938" cy="1108075"/>
              </a:xfrm>
              <a:prstGeom prst="rect">
                <a:avLst/>
              </a:prstGeom>
              <a:blipFill rotWithShape="1">
                <a:blip r:embed="rId3"/>
                <a:stretch>
                  <a:fillRect t="-18681" r="-16667" b="-4120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179388" y="115888"/>
            <a:ext cx="84963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On your whiteboards: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Label the lengths and widths of the rectangles, then find the areas to demonstrate the </a:t>
            </a:r>
            <a:r>
              <a:rPr lang="en-GB" altLang="en-US" sz="2400" dirty="0">
                <a:solidFill>
                  <a:srgbClr val="FF0000"/>
                </a:solidFill>
                <a:latin typeface="+mn-lt"/>
              </a:rPr>
              <a:t>distributive property.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917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658813" y="2060575"/>
            <a:ext cx="40576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3b + 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768600" y="4465638"/>
            <a:ext cx="1944688" cy="1511300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6463" y="4465638"/>
            <a:ext cx="1944687" cy="1511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708150" y="4651375"/>
            <a:ext cx="10810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516313" y="3425825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b 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299075" y="3425825"/>
            <a:ext cx="10795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044825" y="4667250"/>
            <a:ext cx="15525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ab 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148263" y="4667250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8a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4"/>
              <p:cNvSpPr txBox="1">
                <a:spLocks noChangeArrowheads="1"/>
              </p:cNvSpPr>
              <p:nvPr/>
            </p:nvSpPr>
            <p:spPr bwMode="auto">
              <a:xfrm>
                <a:off x="4729163" y="2105025"/>
                <a:ext cx="4143375" cy="1108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GB" sz="6600" i="1" dirty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altLang="en-US" sz="66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6</a:t>
                </a:r>
                <a:r>
                  <a:rPr lang="en-GB" altLang="en-US" sz="66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ab + 8a </a:t>
                </a:r>
              </a:p>
            </p:txBody>
          </p:sp>
        </mc:Choice>
        <mc:Fallback xmlns="">
          <p:sp>
            <p:nvSpPr>
              <p:cNvPr id="14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9163" y="2105025"/>
                <a:ext cx="4143375" cy="1108075"/>
              </a:xfrm>
              <a:prstGeom prst="rect">
                <a:avLst/>
              </a:prstGeom>
              <a:blipFill rotWithShape="1">
                <a:blip r:embed="rId3"/>
                <a:stretch>
                  <a:fillRect t="-18681" r="-14138" b="-4120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179388" y="115888"/>
            <a:ext cx="84963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On your whiteboards: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Label the lengths and widths of the rectangles, then find the areas to demonstrate the </a:t>
            </a:r>
            <a:r>
              <a:rPr lang="en-GB" altLang="en-US" sz="2400" dirty="0">
                <a:solidFill>
                  <a:srgbClr val="FF0000"/>
                </a:solidFill>
                <a:latin typeface="+mn-lt"/>
              </a:rPr>
              <a:t>distributive property.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827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658813" y="2060575"/>
            <a:ext cx="40576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(4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+ 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5)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768600" y="4465638"/>
            <a:ext cx="1944688" cy="1511300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6463" y="4465638"/>
            <a:ext cx="1944687" cy="1511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708150" y="4651375"/>
            <a:ext cx="10810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516313" y="3425825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299075" y="3425825"/>
            <a:ext cx="10795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898775" y="4667250"/>
            <a:ext cx="21050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altLang="en-US" sz="6600" i="1" baseline="30000">
                <a:latin typeface="Times New Roman" pitchFamily="18" charset="0"/>
                <a:cs typeface="Times New Roman" pitchFamily="18" charset="0"/>
              </a:rPr>
              <a:t>2</a:t>
            </a:r>
            <a:endParaRPr lang="en-GB" altLang="en-US" sz="66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003800" y="4667250"/>
            <a:ext cx="16525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15a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4"/>
              <p:cNvSpPr txBox="1">
                <a:spLocks noChangeArrowheads="1"/>
              </p:cNvSpPr>
              <p:nvPr/>
            </p:nvSpPr>
            <p:spPr bwMode="auto">
              <a:xfrm>
                <a:off x="4427538" y="2105025"/>
                <a:ext cx="4883150" cy="1108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GB" sz="6600" i="1" dirty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altLang="en-US" sz="66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12</a:t>
                </a:r>
                <a:r>
                  <a:rPr lang="en-GB" altLang="en-US" sz="66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GB" altLang="en-US" sz="6600" i="1" baseline="30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GB" altLang="en-US" sz="66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+</a:t>
                </a:r>
                <a:r>
                  <a:rPr lang="en-GB" altLang="en-US" sz="66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15</a:t>
                </a:r>
                <a:r>
                  <a:rPr lang="en-GB" altLang="en-US" sz="66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 </a:t>
                </a:r>
              </a:p>
            </p:txBody>
          </p:sp>
        </mc:Choice>
        <mc:Fallback xmlns="">
          <p:sp>
            <p:nvSpPr>
              <p:cNvPr id="14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7538" y="2105025"/>
                <a:ext cx="4883150" cy="1108075"/>
              </a:xfrm>
              <a:prstGeom prst="rect">
                <a:avLst/>
              </a:prstGeom>
              <a:blipFill rotWithShape="1">
                <a:blip r:embed="rId3"/>
                <a:stretch>
                  <a:fillRect t="-18681" r="-6866" b="-4120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179388" y="115888"/>
            <a:ext cx="84963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On your whiteboards: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Label the lengths and widths of the rectangles, then find the areas to demonstrate the </a:t>
            </a:r>
            <a:r>
              <a:rPr lang="en-GB" altLang="en-US" sz="2400" dirty="0">
                <a:solidFill>
                  <a:srgbClr val="FF0000"/>
                </a:solidFill>
                <a:latin typeface="+mn-lt"/>
              </a:rPr>
              <a:t>distributive property.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07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658813" y="2060575"/>
            <a:ext cx="40576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+ 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b)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768600" y="4465638"/>
            <a:ext cx="1944688" cy="1511300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6463" y="4465638"/>
            <a:ext cx="1944687" cy="1511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979613" y="4665663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516313" y="3425825"/>
            <a:ext cx="1081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299075" y="3425825"/>
            <a:ext cx="10795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b 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043238" y="4667250"/>
            <a:ext cx="21050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altLang="en-US" sz="6600" i="1" baseline="30000">
                <a:latin typeface="Times New Roman" pitchFamily="18" charset="0"/>
                <a:cs typeface="Times New Roman" pitchFamily="18" charset="0"/>
              </a:rPr>
              <a:t>2</a:t>
            </a:r>
            <a:endParaRPr lang="en-GB" altLang="en-US" sz="66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148263" y="4667250"/>
            <a:ext cx="16525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ab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4"/>
              <p:cNvSpPr txBox="1">
                <a:spLocks noChangeArrowheads="1"/>
              </p:cNvSpPr>
              <p:nvPr/>
            </p:nvSpPr>
            <p:spPr bwMode="auto">
              <a:xfrm>
                <a:off x="4427538" y="2105025"/>
                <a:ext cx="4883150" cy="1108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GB" sz="6600" i="1" dirty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altLang="en-US" sz="66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2</a:t>
                </a:r>
                <a:r>
                  <a:rPr lang="en-GB" altLang="en-US" sz="66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GB" altLang="en-US" sz="6600" i="1" baseline="30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GB" altLang="en-US" sz="66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+ab </a:t>
                </a:r>
              </a:p>
            </p:txBody>
          </p:sp>
        </mc:Choice>
        <mc:Fallback xmlns="">
          <p:sp>
            <p:nvSpPr>
              <p:cNvPr id="14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7538" y="2105025"/>
                <a:ext cx="4883150" cy="1108075"/>
              </a:xfrm>
              <a:prstGeom prst="rect">
                <a:avLst/>
              </a:prstGeom>
              <a:blipFill rotWithShape="1">
                <a:blip r:embed="rId3"/>
                <a:stretch>
                  <a:fillRect t="-18681" b="-4120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179388" y="115888"/>
            <a:ext cx="84963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On your whiteboards: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Label the lengths and widths of the rectangles, then find the areas to demonstrate the </a:t>
            </a:r>
            <a:r>
              <a:rPr lang="en-GB" altLang="en-US" sz="2400" dirty="0">
                <a:solidFill>
                  <a:srgbClr val="FF0000"/>
                </a:solidFill>
                <a:latin typeface="+mn-lt"/>
              </a:rPr>
              <a:t>distributive property.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620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0" y="2060575"/>
            <a:ext cx="47164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3a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ab + 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5c)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768600" y="4465638"/>
            <a:ext cx="1944688" cy="1511300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6463" y="4465638"/>
            <a:ext cx="1944687" cy="1511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689100" y="4665663"/>
            <a:ext cx="10810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 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887663" y="3425825"/>
            <a:ext cx="18256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ab 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299075" y="3425825"/>
            <a:ext cx="10795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c 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822575" y="4667250"/>
            <a:ext cx="21050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altLang="en-US" sz="6600" i="1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724400" y="4667250"/>
            <a:ext cx="19367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4"/>
              <p:cNvSpPr txBox="1">
                <a:spLocks noChangeArrowheads="1"/>
              </p:cNvSpPr>
              <p:nvPr/>
            </p:nvSpPr>
            <p:spPr bwMode="auto">
              <a:xfrm>
                <a:off x="4522788" y="2152650"/>
                <a:ext cx="4883150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GB" sz="6000" i="1" dirty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altLang="en-US" sz="6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6</a:t>
                </a:r>
                <a:r>
                  <a:rPr lang="en-GB" altLang="en-US" sz="60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GB" altLang="en-US" sz="6000" i="1" baseline="30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GB" altLang="en-US" sz="60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b +</a:t>
                </a:r>
                <a:r>
                  <a:rPr lang="en-GB" altLang="en-US" sz="6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15</a:t>
                </a:r>
                <a:r>
                  <a:rPr lang="en-GB" altLang="en-US" sz="60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ac </a:t>
                </a:r>
              </a:p>
            </p:txBody>
          </p:sp>
        </mc:Choice>
        <mc:Fallback xmlns="">
          <p:sp>
            <p:nvSpPr>
              <p:cNvPr id="14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22788" y="2152650"/>
                <a:ext cx="4883150" cy="1015663"/>
              </a:xfrm>
              <a:prstGeom prst="rect">
                <a:avLst/>
              </a:prstGeom>
              <a:blipFill rotWithShape="1">
                <a:blip r:embed="rId3"/>
                <a:stretch>
                  <a:fillRect t="-17964" r="-3995" b="-3952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179388" y="115888"/>
            <a:ext cx="84963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On your whiteboards: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Label the lengths and widths of the rectangles, then find the areas to demonstrate the </a:t>
            </a:r>
            <a:r>
              <a:rPr lang="en-GB" altLang="en-US" sz="2400" dirty="0">
                <a:solidFill>
                  <a:srgbClr val="FF0000"/>
                </a:solidFill>
                <a:latin typeface="+mn-lt"/>
              </a:rPr>
              <a:t>distributive property.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626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665163" y="1697038"/>
            <a:ext cx="75247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3ab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ab + 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abc</a:t>
            </a: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667000" y="3994150"/>
            <a:ext cx="1944688" cy="1511300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14863" y="3994150"/>
            <a:ext cx="1944687" cy="1511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915988" y="4194175"/>
            <a:ext cx="18700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ab 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998788" y="2954338"/>
            <a:ext cx="18256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ab 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4973638" y="2930525"/>
            <a:ext cx="19383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6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6600" i="1">
                <a:latin typeface="Times New Roman" pitchFamily="18" charset="0"/>
                <a:cs typeface="Times New Roman" pitchFamily="18" charset="0"/>
              </a:rPr>
              <a:t>abc 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2789238" y="4441825"/>
            <a:ext cx="21050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48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altLang="en-US" sz="4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altLang="en-US" sz="4800" i="1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4800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altLang="en-US" sz="4800" i="1" baseline="30000">
                <a:latin typeface="Times New Roman" pitchFamily="18" charset="0"/>
                <a:cs typeface="Times New Roman" pitchFamily="18" charset="0"/>
              </a:rPr>
              <a:t>2</a:t>
            </a:r>
            <a:endParaRPr lang="en-GB" altLang="en-US" sz="48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622800" y="4440238"/>
            <a:ext cx="27987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480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GB" altLang="en-US" sz="48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altLang="en-US" sz="4800" i="1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4800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altLang="en-US" sz="4800" i="1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altLang="en-US" sz="4800" i="1">
                <a:latin typeface="Times New Roman" pitchFamily="18" charset="0"/>
                <a:cs typeface="Times New Roman" pitchFamily="18" charset="0"/>
              </a:rPr>
              <a:t>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4"/>
              <p:cNvSpPr txBox="1">
                <a:spLocks noChangeArrowheads="1"/>
              </p:cNvSpPr>
              <p:nvPr/>
            </p:nvSpPr>
            <p:spPr bwMode="auto">
              <a:xfrm>
                <a:off x="2382838" y="5699125"/>
                <a:ext cx="5807075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GB" sz="6000" i="1" dirty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altLang="en-US" sz="6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3</a:t>
                </a:r>
                <a:r>
                  <a:rPr lang="en-GB" altLang="en-US" sz="60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GB" altLang="en-US" sz="6000" i="1" baseline="30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GB" altLang="en-US" sz="60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GB" altLang="en-US" sz="6000" i="1" baseline="30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GB" altLang="en-US" sz="60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+</a:t>
                </a:r>
                <a:r>
                  <a:rPr lang="en-GB" altLang="en-US" sz="6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r>
                  <a:rPr lang="en-GB" altLang="en-US" sz="60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GB" altLang="en-US" sz="6000" i="1" baseline="30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GB" altLang="en-US" sz="60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GB" altLang="en-US" sz="6000" i="1" baseline="30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GB" altLang="en-US" sz="6000" i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c </a:t>
                </a:r>
              </a:p>
            </p:txBody>
          </p:sp>
        </mc:Choice>
        <mc:Fallback xmlns="">
          <p:sp>
            <p:nvSpPr>
              <p:cNvPr id="14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82838" y="5699125"/>
                <a:ext cx="5807075" cy="1015663"/>
              </a:xfrm>
              <a:prstGeom prst="rect">
                <a:avLst/>
              </a:prstGeom>
              <a:blipFill rotWithShape="1">
                <a:blip r:embed="rId3"/>
                <a:stretch>
                  <a:fillRect t="-17964" r="-630" b="-3952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179388" y="115888"/>
            <a:ext cx="84963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On your whiteboards: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Label the lengths and widths of the rectangles, then find the areas to demonstrate the </a:t>
            </a:r>
            <a:r>
              <a:rPr lang="en-GB" altLang="en-US" sz="2400" dirty="0">
                <a:solidFill>
                  <a:srgbClr val="FF0000"/>
                </a:solidFill>
                <a:latin typeface="+mn-lt"/>
              </a:rPr>
              <a:t>distributive property.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232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3319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700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81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462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843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224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05675" y="2028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3319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3700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4081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4462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4843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5224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5" name="Oval 29"/>
          <p:cNvSpPr>
            <a:spLocks noChangeArrowheads="1"/>
          </p:cNvSpPr>
          <p:nvPr/>
        </p:nvSpPr>
        <p:spPr bwMode="auto">
          <a:xfrm>
            <a:off x="5605675" y="23332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6" name="Oval 42"/>
          <p:cNvSpPr>
            <a:spLocks noChangeArrowheads="1"/>
          </p:cNvSpPr>
          <p:nvPr/>
        </p:nvSpPr>
        <p:spPr bwMode="auto">
          <a:xfrm>
            <a:off x="3319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7" name="Oval 43"/>
          <p:cNvSpPr>
            <a:spLocks noChangeArrowheads="1"/>
          </p:cNvSpPr>
          <p:nvPr/>
        </p:nvSpPr>
        <p:spPr bwMode="auto">
          <a:xfrm>
            <a:off x="3700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4081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4462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0" name="Oval 46"/>
          <p:cNvSpPr>
            <a:spLocks noChangeArrowheads="1"/>
          </p:cNvSpPr>
          <p:nvPr/>
        </p:nvSpPr>
        <p:spPr bwMode="auto">
          <a:xfrm>
            <a:off x="4843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5224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5605675" y="26380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3" name="Oval 61"/>
          <p:cNvSpPr>
            <a:spLocks noChangeArrowheads="1"/>
          </p:cNvSpPr>
          <p:nvPr/>
        </p:nvSpPr>
        <p:spPr bwMode="auto">
          <a:xfrm>
            <a:off x="3319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4" name="Oval 62"/>
          <p:cNvSpPr>
            <a:spLocks noChangeArrowheads="1"/>
          </p:cNvSpPr>
          <p:nvPr/>
        </p:nvSpPr>
        <p:spPr bwMode="auto">
          <a:xfrm>
            <a:off x="3700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4081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4462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4843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5224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5605675" y="29428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0" name="Oval 80"/>
          <p:cNvSpPr>
            <a:spLocks noChangeArrowheads="1"/>
          </p:cNvSpPr>
          <p:nvPr/>
        </p:nvSpPr>
        <p:spPr bwMode="auto">
          <a:xfrm>
            <a:off x="3319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1" name="Oval 81"/>
          <p:cNvSpPr>
            <a:spLocks noChangeArrowheads="1"/>
          </p:cNvSpPr>
          <p:nvPr/>
        </p:nvSpPr>
        <p:spPr bwMode="auto">
          <a:xfrm>
            <a:off x="3700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2" name="Oval 82"/>
          <p:cNvSpPr>
            <a:spLocks noChangeArrowheads="1"/>
          </p:cNvSpPr>
          <p:nvPr/>
        </p:nvSpPr>
        <p:spPr bwMode="auto">
          <a:xfrm>
            <a:off x="4081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3" name="Oval 83"/>
          <p:cNvSpPr>
            <a:spLocks noChangeArrowheads="1"/>
          </p:cNvSpPr>
          <p:nvPr/>
        </p:nvSpPr>
        <p:spPr bwMode="auto">
          <a:xfrm>
            <a:off x="4462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4" name="Oval 84"/>
          <p:cNvSpPr>
            <a:spLocks noChangeArrowheads="1"/>
          </p:cNvSpPr>
          <p:nvPr/>
        </p:nvSpPr>
        <p:spPr bwMode="auto">
          <a:xfrm>
            <a:off x="4843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5" name="Oval 85"/>
          <p:cNvSpPr>
            <a:spLocks noChangeArrowheads="1"/>
          </p:cNvSpPr>
          <p:nvPr/>
        </p:nvSpPr>
        <p:spPr bwMode="auto">
          <a:xfrm>
            <a:off x="5224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6" name="Oval 86"/>
          <p:cNvSpPr>
            <a:spLocks noChangeArrowheads="1"/>
          </p:cNvSpPr>
          <p:nvPr/>
        </p:nvSpPr>
        <p:spPr bwMode="auto">
          <a:xfrm>
            <a:off x="5605675" y="32476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7" name="Oval 99"/>
          <p:cNvSpPr>
            <a:spLocks noChangeArrowheads="1"/>
          </p:cNvSpPr>
          <p:nvPr/>
        </p:nvSpPr>
        <p:spPr bwMode="auto">
          <a:xfrm>
            <a:off x="3319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8" name="Oval 100"/>
          <p:cNvSpPr>
            <a:spLocks noChangeArrowheads="1"/>
          </p:cNvSpPr>
          <p:nvPr/>
        </p:nvSpPr>
        <p:spPr bwMode="auto">
          <a:xfrm>
            <a:off x="3700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39" name="Oval 101"/>
          <p:cNvSpPr>
            <a:spLocks noChangeArrowheads="1"/>
          </p:cNvSpPr>
          <p:nvPr/>
        </p:nvSpPr>
        <p:spPr bwMode="auto">
          <a:xfrm>
            <a:off x="4081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4462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1" name="Oval 103"/>
          <p:cNvSpPr>
            <a:spLocks noChangeArrowheads="1"/>
          </p:cNvSpPr>
          <p:nvPr/>
        </p:nvSpPr>
        <p:spPr bwMode="auto">
          <a:xfrm>
            <a:off x="4843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2" name="Oval 104"/>
          <p:cNvSpPr>
            <a:spLocks noChangeArrowheads="1"/>
          </p:cNvSpPr>
          <p:nvPr/>
        </p:nvSpPr>
        <p:spPr bwMode="auto">
          <a:xfrm>
            <a:off x="5224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sp>
        <p:nvSpPr>
          <p:cNvPr id="43" name="Oval 105"/>
          <p:cNvSpPr>
            <a:spLocks noChangeArrowheads="1"/>
          </p:cNvSpPr>
          <p:nvPr/>
        </p:nvSpPr>
        <p:spPr bwMode="auto">
          <a:xfrm>
            <a:off x="5605675" y="355241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latin typeface="Times New Roman" pitchFamily="18" charset="0"/>
              <a:ea typeface="ヒラギノ角ゴ Pro W3" pitchFamily="-84" charset="-128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4367139" y="1710292"/>
            <a:ext cx="0" cy="21602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745955" y="4437112"/>
                <a:ext cx="825418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(3 + 4)(2 + 4)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(3 </a:t>
                </a:r>
                <a:r>
                  <a:rPr lang="en-GB" sz="2800" dirty="0"/>
                  <a:t>x 2) + (3 x 4) + (4 x 2) + (4 x 4</a:t>
                </a:r>
                <a:r>
                  <a:rPr lang="en-GB" sz="2800" dirty="0" smtClean="0"/>
                  <a:t>)  </a:t>
                </a:r>
                <a:endParaRPr lang="en-GB" sz="28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55" y="4437112"/>
                <a:ext cx="8254183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1477" t="-11628" r="-517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Connector 48"/>
          <p:cNvCxnSpPr/>
          <p:nvPr/>
        </p:nvCxnSpPr>
        <p:spPr>
          <a:xfrm>
            <a:off x="2987824" y="2567500"/>
            <a:ext cx="31683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534661" y="142653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3 </a:t>
            </a:r>
            <a:endParaRPr lang="en-GB" sz="2800" dirty="0"/>
          </a:p>
        </p:txBody>
      </p:sp>
      <p:sp>
        <p:nvSpPr>
          <p:cNvPr id="54" name="Rectangle 53"/>
          <p:cNvSpPr/>
          <p:nvPr/>
        </p:nvSpPr>
        <p:spPr>
          <a:xfrm>
            <a:off x="4873579" y="138171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p:sp>
        <p:nvSpPr>
          <p:cNvPr id="55" name="Rectangle 54"/>
          <p:cNvSpPr/>
          <p:nvPr/>
        </p:nvSpPr>
        <p:spPr>
          <a:xfrm>
            <a:off x="2474916" y="196239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6" name="Rectangle 55"/>
          <p:cNvSpPr/>
          <p:nvPr/>
        </p:nvSpPr>
        <p:spPr>
          <a:xfrm>
            <a:off x="2474916" y="2905863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p:sp>
        <p:nvSpPr>
          <p:cNvPr id="51" name="Rectangle 50"/>
          <p:cNvSpPr/>
          <p:nvPr/>
        </p:nvSpPr>
        <p:spPr>
          <a:xfrm>
            <a:off x="149475" y="294012"/>
            <a:ext cx="8778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We can partition the areas or rectangles using more than one vertical or horizontal line:</a:t>
            </a:r>
            <a:endParaRPr lang="en-GB" sz="3200" dirty="0"/>
          </a:p>
        </p:txBody>
      </p:sp>
      <p:sp>
        <p:nvSpPr>
          <p:cNvPr id="52" name="Rectangle 51"/>
          <p:cNvSpPr/>
          <p:nvPr/>
        </p:nvSpPr>
        <p:spPr>
          <a:xfrm>
            <a:off x="1302481" y="5301208"/>
            <a:ext cx="70823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Where can you see each term in the array?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2243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3" grpId="0"/>
      <p:bldP spid="54" grpId="0"/>
      <p:bldP spid="55" grpId="0"/>
      <p:bldP spid="56" grpId="0"/>
      <p:bldP spid="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3154112" y="1874094"/>
            <a:ext cx="2714032" cy="1832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>
            <a:off x="4367139" y="1874094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54112" y="2567500"/>
            <a:ext cx="27140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534661" y="142653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3 </a:t>
            </a:r>
            <a:endParaRPr lang="en-GB" sz="2800" dirty="0"/>
          </a:p>
        </p:txBody>
      </p:sp>
      <p:sp>
        <p:nvSpPr>
          <p:cNvPr id="54" name="Rectangle 53"/>
          <p:cNvSpPr/>
          <p:nvPr/>
        </p:nvSpPr>
        <p:spPr>
          <a:xfrm>
            <a:off x="4873579" y="138171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p:sp>
        <p:nvSpPr>
          <p:cNvPr id="55" name="Rectangle 54"/>
          <p:cNvSpPr/>
          <p:nvPr/>
        </p:nvSpPr>
        <p:spPr>
          <a:xfrm>
            <a:off x="2474916" y="196239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6" name="Rectangle 55"/>
          <p:cNvSpPr/>
          <p:nvPr/>
        </p:nvSpPr>
        <p:spPr>
          <a:xfrm>
            <a:off x="2474916" y="2905863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p:sp>
        <p:nvSpPr>
          <p:cNvPr id="51" name="Rectangle 50"/>
          <p:cNvSpPr/>
          <p:nvPr/>
        </p:nvSpPr>
        <p:spPr>
          <a:xfrm>
            <a:off x="149475" y="294012"/>
            <a:ext cx="8778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We can partition the areas or rectangles using more than one vertical or horizontal line:</a:t>
            </a:r>
            <a:endParaRPr lang="en-GB" sz="3200" dirty="0"/>
          </a:p>
        </p:txBody>
      </p:sp>
      <p:sp>
        <p:nvSpPr>
          <p:cNvPr id="57" name="Rectangle 56"/>
          <p:cNvSpPr/>
          <p:nvPr/>
        </p:nvSpPr>
        <p:spPr>
          <a:xfrm>
            <a:off x="1002166" y="5320968"/>
            <a:ext cx="7742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Where can you see each term in the rectangle?</a:t>
            </a: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745955" y="4273932"/>
                <a:ext cx="819647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(3 + 4)(2 + 4)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(3 </a:t>
                </a:r>
                <a:r>
                  <a:rPr lang="en-GB" sz="2800" dirty="0"/>
                  <a:t>x 2) + (3 x 4) + (4 x 2) + (4 x 4</a:t>
                </a:r>
                <a:r>
                  <a:rPr lang="en-GB" sz="2800" dirty="0" smtClean="0"/>
                  <a:t>)  </a:t>
                </a:r>
                <a:endParaRPr lang="en-GB" sz="28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55" y="4273932"/>
                <a:ext cx="8196475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1487" t="-11628" r="-1190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986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3154112" y="2123202"/>
            <a:ext cx="2714032" cy="1832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>
            <a:off x="4367139" y="2123202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54112" y="2816608"/>
            <a:ext cx="27140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534661" y="1675646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5 </a:t>
            </a:r>
            <a:endParaRPr lang="en-GB" sz="2800" dirty="0"/>
          </a:p>
        </p:txBody>
      </p:sp>
      <p:sp>
        <p:nvSpPr>
          <p:cNvPr id="54" name="Rectangle 53"/>
          <p:cNvSpPr/>
          <p:nvPr/>
        </p:nvSpPr>
        <p:spPr>
          <a:xfrm>
            <a:off x="4873579" y="163082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7 </a:t>
            </a:r>
            <a:endParaRPr lang="en-GB" sz="2800" dirty="0"/>
          </a:p>
        </p:txBody>
      </p:sp>
      <p:sp>
        <p:nvSpPr>
          <p:cNvPr id="55" name="Rectangle 54"/>
          <p:cNvSpPr/>
          <p:nvPr/>
        </p:nvSpPr>
        <p:spPr>
          <a:xfrm>
            <a:off x="2474916" y="221150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3 </a:t>
            </a:r>
            <a:endParaRPr lang="en-GB" sz="2800" dirty="0"/>
          </a:p>
        </p:txBody>
      </p:sp>
      <p:sp>
        <p:nvSpPr>
          <p:cNvPr id="56" name="Rectangle 55"/>
          <p:cNvSpPr/>
          <p:nvPr/>
        </p:nvSpPr>
        <p:spPr>
          <a:xfrm>
            <a:off x="2474916" y="3154971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5 </a:t>
            </a:r>
            <a:endParaRPr lang="en-GB" sz="2800" dirty="0"/>
          </a:p>
        </p:txBody>
      </p:sp>
      <p:sp>
        <p:nvSpPr>
          <p:cNvPr id="51" name="Rectangle 50"/>
          <p:cNvSpPr/>
          <p:nvPr/>
        </p:nvSpPr>
        <p:spPr>
          <a:xfrm>
            <a:off x="149475" y="294012"/>
            <a:ext cx="8778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On your whiteboards:</a:t>
            </a:r>
          </a:p>
          <a:p>
            <a:r>
              <a:rPr lang="en-GB" sz="3200" dirty="0" smtClean="0"/>
              <a:t>For each diagram, write an </a:t>
            </a:r>
            <a:r>
              <a:rPr lang="en-GB" sz="3200" dirty="0" smtClean="0">
                <a:solidFill>
                  <a:srgbClr val="FF0000"/>
                </a:solidFill>
              </a:rPr>
              <a:t>identity.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45955" y="5308466"/>
            <a:ext cx="7742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Where can you see each term in the rectangle?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Rectangle 57"/>
              <p:cNvSpPr/>
              <p:nvPr/>
            </p:nvSpPr>
            <p:spPr>
              <a:xfrm>
                <a:off x="745955" y="4523040"/>
                <a:ext cx="819647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(5 </a:t>
                </a:r>
                <a:r>
                  <a:rPr lang="en-GB" sz="2800" dirty="0" smtClean="0"/>
                  <a:t>+ </a:t>
                </a:r>
                <a:r>
                  <a:rPr lang="en-GB" sz="2800" dirty="0" smtClean="0"/>
                  <a:t>7)(3 </a:t>
                </a:r>
                <a:r>
                  <a:rPr lang="en-GB" sz="2800" dirty="0" smtClean="0"/>
                  <a:t>+ </a:t>
                </a:r>
                <a:r>
                  <a:rPr lang="en-GB" sz="2800" dirty="0" smtClean="0"/>
                  <a:t>5)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(5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3) </a:t>
                </a:r>
                <a:r>
                  <a:rPr lang="en-GB" sz="2800" dirty="0"/>
                  <a:t>+ </a:t>
                </a:r>
                <a:r>
                  <a:rPr lang="en-GB" sz="2800" dirty="0" smtClean="0"/>
                  <a:t>(7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3) </a:t>
                </a:r>
                <a:r>
                  <a:rPr lang="en-GB" sz="2800" dirty="0"/>
                  <a:t>+ </a:t>
                </a:r>
                <a:r>
                  <a:rPr lang="en-GB" sz="2800" dirty="0" smtClean="0"/>
                  <a:t>(5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5) </a:t>
                </a:r>
                <a:r>
                  <a:rPr lang="en-GB" sz="2800" dirty="0"/>
                  <a:t>+ </a:t>
                </a:r>
                <a:r>
                  <a:rPr lang="en-GB" sz="2800" dirty="0" smtClean="0"/>
                  <a:t>(7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5)  </a:t>
                </a:r>
                <a:endParaRPr lang="en-GB" sz="2800" dirty="0"/>
              </a:p>
            </p:txBody>
          </p:sp>
        </mc:Choice>
        <mc:Fallback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55" y="4523040"/>
                <a:ext cx="8196475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1487" t="-11628" r="-1190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450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3154112" y="2123202"/>
            <a:ext cx="2714032" cy="1832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>
            <a:off x="5076056" y="2123202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54112" y="2473110"/>
            <a:ext cx="27140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534661" y="1644114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6 </a:t>
            </a:r>
            <a:endParaRPr lang="en-GB" sz="2800" dirty="0"/>
          </a:p>
        </p:txBody>
      </p:sp>
      <p:sp>
        <p:nvSpPr>
          <p:cNvPr id="54" name="Rectangle 53"/>
          <p:cNvSpPr/>
          <p:nvPr/>
        </p:nvSpPr>
        <p:spPr>
          <a:xfrm>
            <a:off x="5271179" y="1606954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5" name="Rectangle 54"/>
          <p:cNvSpPr/>
          <p:nvPr/>
        </p:nvSpPr>
        <p:spPr>
          <a:xfrm>
            <a:off x="2474916" y="194989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1 </a:t>
            </a:r>
            <a:endParaRPr lang="en-GB" sz="2800" dirty="0"/>
          </a:p>
        </p:txBody>
      </p:sp>
      <p:sp>
        <p:nvSpPr>
          <p:cNvPr id="56" name="Rectangle 55"/>
          <p:cNvSpPr/>
          <p:nvPr/>
        </p:nvSpPr>
        <p:spPr>
          <a:xfrm>
            <a:off x="2474916" y="292676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5 </a:t>
            </a:r>
            <a:endParaRPr lang="en-GB" sz="2800" dirty="0"/>
          </a:p>
        </p:txBody>
      </p:sp>
      <p:sp>
        <p:nvSpPr>
          <p:cNvPr id="51" name="Rectangle 50"/>
          <p:cNvSpPr/>
          <p:nvPr/>
        </p:nvSpPr>
        <p:spPr>
          <a:xfrm>
            <a:off x="149475" y="294012"/>
            <a:ext cx="8778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On your whiteboards:</a:t>
            </a:r>
          </a:p>
          <a:p>
            <a:r>
              <a:rPr lang="en-GB" sz="3200" dirty="0" smtClean="0"/>
              <a:t>For each diagram, write an </a:t>
            </a:r>
            <a:r>
              <a:rPr lang="en-GB" sz="3200" dirty="0" smtClean="0">
                <a:solidFill>
                  <a:srgbClr val="FF0000"/>
                </a:solidFill>
              </a:rPr>
              <a:t>identity.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45955" y="5308466"/>
            <a:ext cx="7742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Where can you see each term in the rectangle?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Rectangle 57"/>
              <p:cNvSpPr/>
              <p:nvPr/>
            </p:nvSpPr>
            <p:spPr>
              <a:xfrm>
                <a:off x="745955" y="4523040"/>
                <a:ext cx="819647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(6 </a:t>
                </a:r>
                <a:r>
                  <a:rPr lang="en-GB" sz="2800" dirty="0" smtClean="0"/>
                  <a:t>+ </a:t>
                </a:r>
                <a:r>
                  <a:rPr lang="en-GB" sz="2800" dirty="0" smtClean="0"/>
                  <a:t>2)(1 </a:t>
                </a:r>
                <a:r>
                  <a:rPr lang="en-GB" sz="2800" dirty="0" smtClean="0"/>
                  <a:t>+ </a:t>
                </a:r>
                <a:r>
                  <a:rPr lang="en-GB" sz="2800" dirty="0" smtClean="0"/>
                  <a:t>5)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(6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1) </a:t>
                </a:r>
                <a:r>
                  <a:rPr lang="en-GB" sz="2800" dirty="0"/>
                  <a:t>+ </a:t>
                </a:r>
                <a:r>
                  <a:rPr lang="en-GB" sz="2800" dirty="0" smtClean="0"/>
                  <a:t>(2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1) </a:t>
                </a:r>
                <a:r>
                  <a:rPr lang="en-GB" sz="2800" dirty="0"/>
                  <a:t>+ </a:t>
                </a:r>
                <a:r>
                  <a:rPr lang="en-GB" sz="2800" dirty="0" smtClean="0"/>
                  <a:t>(6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5) </a:t>
                </a:r>
                <a:r>
                  <a:rPr lang="en-GB" sz="2800" dirty="0"/>
                  <a:t>+ </a:t>
                </a:r>
                <a:r>
                  <a:rPr lang="en-GB" sz="2800" dirty="0" smtClean="0"/>
                  <a:t>(2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5)  </a:t>
                </a:r>
                <a:endParaRPr lang="en-GB" sz="2800" dirty="0"/>
              </a:p>
            </p:txBody>
          </p:sp>
        </mc:Choice>
        <mc:Fallback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55" y="4523040"/>
                <a:ext cx="8196475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1487" t="-11628" r="-1190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655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3154112" y="2123202"/>
            <a:ext cx="2714032" cy="1832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>
            <a:off x="5076056" y="2123202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54112" y="2780928"/>
            <a:ext cx="27140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3534661" y="1644114"/>
                <a:ext cx="48571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4661" y="1644114"/>
                <a:ext cx="485710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5271179" y="1658751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5" name="Rectangle 54"/>
          <p:cNvSpPr/>
          <p:nvPr/>
        </p:nvSpPr>
        <p:spPr>
          <a:xfrm>
            <a:off x="2576957" y="215339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6" name="Rectangle 55"/>
          <p:cNvSpPr/>
          <p:nvPr/>
        </p:nvSpPr>
        <p:spPr>
          <a:xfrm>
            <a:off x="2487087" y="3359987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6 </a:t>
            </a:r>
            <a:endParaRPr lang="en-GB" sz="2800" dirty="0"/>
          </a:p>
        </p:txBody>
      </p:sp>
      <p:sp>
        <p:nvSpPr>
          <p:cNvPr id="51" name="Rectangle 50"/>
          <p:cNvSpPr/>
          <p:nvPr/>
        </p:nvSpPr>
        <p:spPr>
          <a:xfrm>
            <a:off x="149475" y="294012"/>
            <a:ext cx="8778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On your whiteboards:</a:t>
            </a:r>
          </a:p>
          <a:p>
            <a:r>
              <a:rPr lang="en-GB" sz="3200" dirty="0" smtClean="0"/>
              <a:t>For each diagram, write an </a:t>
            </a:r>
            <a:r>
              <a:rPr lang="en-GB" sz="3200" dirty="0" smtClean="0">
                <a:solidFill>
                  <a:srgbClr val="FF0000"/>
                </a:solidFill>
              </a:rPr>
              <a:t>identity.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45955" y="5308466"/>
            <a:ext cx="7742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Where can you see each term in the rectangle?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Rectangle 57"/>
              <p:cNvSpPr/>
              <p:nvPr/>
            </p:nvSpPr>
            <p:spPr>
              <a:xfrm>
                <a:off x="745955" y="4523040"/>
                <a:ext cx="697562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+ </a:t>
                </a:r>
                <a:r>
                  <a:rPr lang="en-GB" sz="2800" dirty="0" smtClean="0"/>
                  <a:t>2)(2 </a:t>
                </a:r>
                <a:r>
                  <a:rPr lang="en-GB" sz="2800" dirty="0" smtClean="0"/>
                  <a:t>+ </a:t>
                </a:r>
                <a:r>
                  <a:rPr lang="en-GB" sz="2800" dirty="0" smtClean="0"/>
                  <a:t>6)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2</m:t>
                    </m:r>
                    <m:r>
                      <a:rPr lang="en-GB" sz="2800" b="0" i="1" dirty="0" smtClean="0">
                        <a:latin typeface="Cambria Math"/>
                      </a:rPr>
                      <m:t>𝑥</m:t>
                    </m:r>
                    <m:r>
                      <a:rPr lang="en-GB" sz="28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/>
                  <a:t>+ (2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2) </a:t>
                </a:r>
                <a:r>
                  <a:rPr lang="en-GB" sz="2800" dirty="0"/>
                  <a:t>+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6</m:t>
                    </m:r>
                    <m:r>
                      <a:rPr lang="en-GB" sz="2800" b="0" i="1" dirty="0" smtClean="0">
                        <a:latin typeface="Cambria Math"/>
                      </a:rPr>
                      <m:t>𝑥</m:t>
                    </m:r>
                    <m:r>
                      <a:rPr lang="en-GB" sz="28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/>
                  <a:t>+ </a:t>
                </a:r>
                <a:r>
                  <a:rPr lang="en-GB" sz="2800" dirty="0" smtClean="0"/>
                  <a:t>(2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6)  </a:t>
                </a:r>
                <a:endParaRPr lang="en-GB" sz="2800" dirty="0"/>
              </a:p>
            </p:txBody>
          </p:sp>
        </mc:Choice>
        <mc:Fallback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55" y="4523040"/>
                <a:ext cx="6975628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1747" t="-11628" r="-786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700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3154112" y="2123202"/>
            <a:ext cx="2714032" cy="1832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>
            <a:off x="5076056" y="2123202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54112" y="2780928"/>
            <a:ext cx="27140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3534661" y="1644114"/>
                <a:ext cx="48571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4661" y="1644114"/>
                <a:ext cx="485710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5271179" y="1658751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576957" y="2153398"/>
                <a:ext cx="49058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957" y="2153398"/>
                <a:ext cx="490584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2487087" y="3359987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p:sp>
        <p:nvSpPr>
          <p:cNvPr id="51" name="Rectangle 50"/>
          <p:cNvSpPr/>
          <p:nvPr/>
        </p:nvSpPr>
        <p:spPr>
          <a:xfrm>
            <a:off x="149475" y="294012"/>
            <a:ext cx="8778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On your whiteboards:</a:t>
            </a:r>
          </a:p>
          <a:p>
            <a:r>
              <a:rPr lang="en-GB" sz="3200" dirty="0" smtClean="0"/>
              <a:t>For each diagram, write an </a:t>
            </a:r>
            <a:r>
              <a:rPr lang="en-GB" sz="3200" dirty="0" smtClean="0">
                <a:solidFill>
                  <a:srgbClr val="FF0000"/>
                </a:solidFill>
              </a:rPr>
              <a:t>identity.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45955" y="5308466"/>
            <a:ext cx="7742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Where can you see each term in the rectangle?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Rectangle 57"/>
              <p:cNvSpPr/>
              <p:nvPr/>
            </p:nvSpPr>
            <p:spPr>
              <a:xfrm>
                <a:off x="745955" y="4523040"/>
                <a:ext cx="626504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+ </a:t>
                </a:r>
                <a:r>
                  <a:rPr lang="en-GB" sz="2800" dirty="0" smtClean="0"/>
                  <a:t>2)(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+ </a:t>
                </a:r>
                <a:r>
                  <a:rPr lang="en-GB" sz="2800" dirty="0" smtClean="0"/>
                  <a:t>4)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𝑥𝑦</m:t>
                    </m:r>
                  </m:oMath>
                </a14:m>
                <a:r>
                  <a:rPr lang="en-GB" sz="2800" dirty="0" smtClean="0"/>
                  <a:t>+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2</m:t>
                    </m:r>
                    <m:r>
                      <a:rPr lang="en-GB" sz="2800" b="0" i="1" smtClean="0"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/>
                  <a:t>+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4</m:t>
                    </m:r>
                    <m:r>
                      <a:rPr lang="en-GB" sz="2800" b="0" i="1" dirty="0" smtClean="0">
                        <a:latin typeface="Cambria Math"/>
                      </a:rPr>
                      <m:t>𝑥</m:t>
                    </m:r>
                    <m:r>
                      <a:rPr lang="en-GB" sz="28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/>
                  <a:t>+ </a:t>
                </a:r>
                <a:r>
                  <a:rPr lang="en-GB" sz="2800" dirty="0" smtClean="0"/>
                  <a:t>(2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4)  </a:t>
                </a:r>
                <a:endParaRPr lang="en-GB" sz="2800" dirty="0"/>
              </a:p>
            </p:txBody>
          </p:sp>
        </mc:Choice>
        <mc:Fallback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55" y="4523040"/>
                <a:ext cx="6265048" cy="523220"/>
              </a:xfrm>
              <a:prstGeom prst="rect">
                <a:avLst/>
              </a:prstGeom>
              <a:blipFill rotWithShape="1">
                <a:blip r:embed="rId4"/>
                <a:stretch>
                  <a:fillRect l="-1946" t="-11628" r="-1167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785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3154112" y="2123202"/>
            <a:ext cx="2714032" cy="1832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>
            <a:off x="5076056" y="2123202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54112" y="2780928"/>
            <a:ext cx="27140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3534661" y="1644114"/>
                <a:ext cx="49321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4661" y="1644114"/>
                <a:ext cx="493212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5271179" y="1658751"/>
                <a:ext cx="48590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179" y="1658751"/>
                <a:ext cx="485902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576957" y="2153398"/>
                <a:ext cx="46057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957" y="2153398"/>
                <a:ext cx="460575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2487087" y="3359987"/>
                <a:ext cx="50385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087" y="3359987"/>
                <a:ext cx="503856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49475" y="294012"/>
            <a:ext cx="8778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On your whiteboards:</a:t>
            </a:r>
          </a:p>
          <a:p>
            <a:r>
              <a:rPr lang="en-GB" sz="3200" dirty="0" smtClean="0"/>
              <a:t>For each diagram, write an </a:t>
            </a:r>
            <a:r>
              <a:rPr lang="en-GB" sz="3200" dirty="0" smtClean="0">
                <a:solidFill>
                  <a:srgbClr val="FF0000"/>
                </a:solidFill>
              </a:rPr>
              <a:t>identity.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45955" y="5308466"/>
            <a:ext cx="7742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Where can you see each term in the rectangle?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Rectangle 57"/>
              <p:cNvSpPr/>
              <p:nvPr/>
            </p:nvSpPr>
            <p:spPr>
              <a:xfrm>
                <a:off x="1547664" y="4523040"/>
                <a:ext cx="544431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+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GB" sz="2800" dirty="0" smtClean="0"/>
                  <a:t>)(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+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GB" sz="2800" dirty="0" smtClean="0"/>
                  <a:t>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𝑎𝑐</m:t>
                    </m:r>
                  </m:oMath>
                </a14:m>
                <a:r>
                  <a:rPr lang="en-GB" sz="2800" dirty="0" smtClean="0"/>
                  <a:t>+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𝑏𝑐</m:t>
                    </m:r>
                  </m:oMath>
                </a14:m>
                <a:r>
                  <a:rPr lang="en-GB" sz="2800" dirty="0" smtClean="0"/>
                  <a:t> +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𝑎𝑑</m:t>
                    </m:r>
                    <m:r>
                      <a:rPr lang="en-GB" sz="28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/>
                  <a:t>+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𝑏𝑑</m:t>
                    </m:r>
                  </m:oMath>
                </a14:m>
                <a:endParaRPr lang="en-GB" sz="2800" dirty="0"/>
              </a:p>
            </p:txBody>
          </p:sp>
        </mc:Choice>
        <mc:Fallback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4523040"/>
                <a:ext cx="5444311" cy="523220"/>
              </a:xfrm>
              <a:prstGeom prst="rect">
                <a:avLst/>
              </a:prstGeom>
              <a:blipFill rotWithShape="1">
                <a:blip r:embed="rId6"/>
                <a:stretch>
                  <a:fillRect l="-2352"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188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3154112" y="2123202"/>
            <a:ext cx="2714032" cy="1832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>
            <a:off x="5076056" y="2123202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54112" y="2676618"/>
            <a:ext cx="27140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3534661" y="1644114"/>
                <a:ext cx="49321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4661" y="1644114"/>
                <a:ext cx="493212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5271179" y="1658751"/>
                <a:ext cx="46057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179" y="1658751"/>
                <a:ext cx="460575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650256" y="2153398"/>
                <a:ext cx="50385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256" y="2153398"/>
                <a:ext cx="503856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2576957" y="3359987"/>
                <a:ext cx="4698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𝑒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957" y="3359987"/>
                <a:ext cx="469872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49475" y="294012"/>
            <a:ext cx="8778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On your whiteboards:</a:t>
            </a:r>
          </a:p>
          <a:p>
            <a:r>
              <a:rPr lang="en-GB" sz="3200" dirty="0" smtClean="0"/>
              <a:t>For each diagram, write an </a:t>
            </a:r>
            <a:r>
              <a:rPr lang="en-GB" sz="3200" dirty="0" smtClean="0">
                <a:solidFill>
                  <a:srgbClr val="FF0000"/>
                </a:solidFill>
              </a:rPr>
              <a:t>identity.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45955" y="4293096"/>
            <a:ext cx="7401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How would you write an identity for  this one?</a:t>
            </a:r>
            <a:endParaRPr lang="en-GB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027873" y="2123202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4370761" y="1643359"/>
                <a:ext cx="49321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761" y="1643359"/>
                <a:ext cx="493212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868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49475" y="294012"/>
            <a:ext cx="87787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Here are one student’s identities.</a:t>
            </a:r>
          </a:p>
          <a:p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Some are correct. Identify which ones are. Correct the ones that aren’t, explaining the error</a:t>
            </a:r>
            <a:endParaRPr lang="en-GB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611560" y="2132856"/>
                <a:ext cx="825418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(3 + 4)(2 + 4)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(3 </a:t>
                </a:r>
                <a:r>
                  <a:rPr lang="en-GB" sz="2800" dirty="0"/>
                  <a:t>x 2) + (3 x 4) </a:t>
                </a:r>
                <a:r>
                  <a:rPr lang="en-GB" sz="2800" dirty="0" smtClean="0"/>
                  <a:t>+ </a:t>
                </a:r>
                <a:r>
                  <a:rPr lang="en-GB" sz="2800" dirty="0"/>
                  <a:t>(4 x 4</a:t>
                </a:r>
                <a:r>
                  <a:rPr lang="en-GB" sz="2800" dirty="0" smtClean="0"/>
                  <a:t>) + (4 x 3)  </a:t>
                </a:r>
                <a:endParaRPr lang="en-GB" sz="2800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132856"/>
                <a:ext cx="8254183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1477" t="-11628" r="-517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620142" y="2996952"/>
                <a:ext cx="819647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(3 + 4</a:t>
                </a:r>
                <a:r>
                  <a:rPr lang="en-GB" sz="2800" dirty="0" smtClean="0"/>
                  <a:t>)(2 </a:t>
                </a:r>
                <a:r>
                  <a:rPr lang="en-GB" sz="2800" dirty="0" smtClean="0"/>
                  <a:t>+ 4)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(3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4) </a:t>
                </a:r>
                <a:r>
                  <a:rPr lang="en-GB" sz="2800" dirty="0"/>
                  <a:t>+ (3 x 4) + </a:t>
                </a:r>
                <a:r>
                  <a:rPr lang="en-GB" sz="2800" dirty="0" smtClean="0"/>
                  <a:t>(4 </a:t>
                </a:r>
                <a:r>
                  <a:rPr lang="en-GB" sz="2800" dirty="0"/>
                  <a:t>x </a:t>
                </a:r>
                <a:r>
                  <a:rPr lang="en-GB" sz="2800" dirty="0" smtClean="0"/>
                  <a:t>2) </a:t>
                </a:r>
                <a:r>
                  <a:rPr lang="en-GB" sz="2800" dirty="0"/>
                  <a:t>+ (4 x 4</a:t>
                </a:r>
                <a:r>
                  <a:rPr lang="en-GB" sz="2800" dirty="0" smtClean="0"/>
                  <a:t>)  </a:t>
                </a:r>
                <a:endParaRPr lang="en-GB" sz="2800" dirty="0"/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142" y="2996952"/>
                <a:ext cx="8196475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1563" t="-11765" r="-1190" b="-3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628724" y="3861048"/>
                <a:ext cx="51796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(3 + 4)(2 + 4)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6 + 12 + 8 + 16</a:t>
                </a:r>
                <a:endParaRPr lang="en-GB" sz="2800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24" y="3861048"/>
                <a:ext cx="5179623" cy="523220"/>
              </a:xfrm>
              <a:prstGeom prst="rect">
                <a:avLst/>
              </a:prstGeom>
              <a:blipFill rotWithShape="1">
                <a:blip r:embed="rId4"/>
                <a:stretch>
                  <a:fillRect l="-2353" t="-11628" r="-1294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637306" y="4725144"/>
                <a:ext cx="56605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(3 + 4)(2 + 4)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3(2 + 4) + 4(2 + 4)</a:t>
                </a:r>
                <a:endParaRPr lang="en-GB" sz="2800" dirty="0"/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06" y="4725144"/>
                <a:ext cx="5660524" cy="523220"/>
              </a:xfrm>
              <a:prstGeom prst="rect">
                <a:avLst/>
              </a:prstGeom>
              <a:blipFill rotWithShape="1">
                <a:blip r:embed="rId5"/>
                <a:stretch>
                  <a:fillRect l="-2263" t="-11628" r="-107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282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3154112" y="1874094"/>
            <a:ext cx="2714032" cy="1832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>
            <a:off x="4367139" y="1874094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54112" y="2567500"/>
            <a:ext cx="27140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534661" y="142653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3 </a:t>
            </a:r>
            <a:endParaRPr lang="en-GB" sz="2800" dirty="0"/>
          </a:p>
        </p:txBody>
      </p:sp>
      <p:sp>
        <p:nvSpPr>
          <p:cNvPr id="54" name="Rectangle 53"/>
          <p:cNvSpPr/>
          <p:nvPr/>
        </p:nvSpPr>
        <p:spPr>
          <a:xfrm>
            <a:off x="4873579" y="138171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p:sp>
        <p:nvSpPr>
          <p:cNvPr id="55" name="Rectangle 54"/>
          <p:cNvSpPr/>
          <p:nvPr/>
        </p:nvSpPr>
        <p:spPr>
          <a:xfrm>
            <a:off x="2474916" y="196239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6" name="Rectangle 55"/>
          <p:cNvSpPr/>
          <p:nvPr/>
        </p:nvSpPr>
        <p:spPr>
          <a:xfrm>
            <a:off x="2474916" y="2905863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p:sp>
        <p:nvSpPr>
          <p:cNvPr id="51" name="Rectangle 50"/>
          <p:cNvSpPr/>
          <p:nvPr/>
        </p:nvSpPr>
        <p:spPr>
          <a:xfrm>
            <a:off x="149475" y="294012"/>
            <a:ext cx="8778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Let’s look at the last one.</a:t>
            </a:r>
          </a:p>
          <a:p>
            <a:r>
              <a:rPr lang="en-GB" sz="3200" dirty="0" smtClean="0"/>
              <a:t>Why is it true?</a:t>
            </a:r>
            <a:endParaRPr lang="en-GB" sz="3200" dirty="0"/>
          </a:p>
        </p:txBody>
      </p:sp>
      <p:sp>
        <p:nvSpPr>
          <p:cNvPr id="57" name="Rectangle 56"/>
          <p:cNvSpPr/>
          <p:nvPr/>
        </p:nvSpPr>
        <p:spPr>
          <a:xfrm>
            <a:off x="1002166" y="5320968"/>
            <a:ext cx="7742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Where can you see each term in the rectangle?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1680866" y="4463534"/>
                <a:ext cx="56605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(3 + 4)(2 + 4)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3(2 + 4) + 4(2 + 4)</a:t>
                </a:r>
                <a:endParaRPr lang="en-GB" sz="28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0866" y="4463534"/>
                <a:ext cx="5660524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2263" t="-11628" r="-107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247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3154112" y="1874094"/>
            <a:ext cx="2714032" cy="1832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>
            <a:off x="4367139" y="1874094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54112" y="2567500"/>
            <a:ext cx="27140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534661" y="142653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3 </a:t>
            </a:r>
            <a:endParaRPr lang="en-GB" sz="2800" dirty="0"/>
          </a:p>
        </p:txBody>
      </p:sp>
      <p:sp>
        <p:nvSpPr>
          <p:cNvPr id="54" name="Rectangle 53"/>
          <p:cNvSpPr/>
          <p:nvPr/>
        </p:nvSpPr>
        <p:spPr>
          <a:xfrm>
            <a:off x="4873579" y="138171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p:sp>
        <p:nvSpPr>
          <p:cNvPr id="55" name="Rectangle 54"/>
          <p:cNvSpPr/>
          <p:nvPr/>
        </p:nvSpPr>
        <p:spPr>
          <a:xfrm>
            <a:off x="2474916" y="196239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56" name="Rectangle 55"/>
          <p:cNvSpPr/>
          <p:nvPr/>
        </p:nvSpPr>
        <p:spPr>
          <a:xfrm>
            <a:off x="2474916" y="2905863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p:sp>
        <p:nvSpPr>
          <p:cNvPr id="51" name="Rectangle 50"/>
          <p:cNvSpPr/>
          <p:nvPr/>
        </p:nvSpPr>
        <p:spPr>
          <a:xfrm>
            <a:off x="149475" y="294012"/>
            <a:ext cx="8778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What about this identity?</a:t>
            </a:r>
            <a:endParaRPr lang="en-GB" sz="3200" dirty="0"/>
          </a:p>
        </p:txBody>
      </p:sp>
      <p:sp>
        <p:nvSpPr>
          <p:cNvPr id="57" name="Rectangle 56"/>
          <p:cNvSpPr/>
          <p:nvPr/>
        </p:nvSpPr>
        <p:spPr>
          <a:xfrm>
            <a:off x="1002166" y="5320968"/>
            <a:ext cx="7742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Where can you see each term in the rectangle?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1680866" y="4463534"/>
                <a:ext cx="56605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/>
                  <a:t>(3 + 4)(2 + 4)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2(3 + 4) + 4(3 + 4)</a:t>
                </a:r>
                <a:endParaRPr lang="en-GB" sz="28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0866" y="4463534"/>
                <a:ext cx="5660524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2263" t="-11628" r="-107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170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40709" y="1255713"/>
            <a:ext cx="8095107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Distributive Law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/>
              <a:t>For each diagram on the worksheet, copy the diagram and write 3 different identities.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/>
              <a:t>Use this example as guidance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/>
              <a:t>Check you are correct by simplifying all of the expressions on the right hand side of the identity.</a:t>
            </a:r>
            <a:endParaRPr lang="en-GB" sz="2400" dirty="0" smtClean="0"/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8708" y="3659770"/>
            <a:ext cx="2714032" cy="1832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2071735" y="3659770"/>
            <a:ext cx="0" cy="18326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58708" y="4353176"/>
            <a:ext cx="27140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239257" y="3189801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3 </a:t>
            </a:r>
            <a:endParaRPr lang="en-GB" sz="2800" dirty="0"/>
          </a:p>
        </p:txBody>
      </p:sp>
      <p:sp>
        <p:nvSpPr>
          <p:cNvPr id="10" name="Rectangle 9"/>
          <p:cNvSpPr/>
          <p:nvPr/>
        </p:nvSpPr>
        <p:spPr>
          <a:xfrm>
            <a:off x="2578175" y="3189801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p:sp>
        <p:nvSpPr>
          <p:cNvPr id="11" name="Rectangle 10"/>
          <p:cNvSpPr/>
          <p:nvPr/>
        </p:nvSpPr>
        <p:spPr>
          <a:xfrm>
            <a:off x="179512" y="374806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2 </a:t>
            </a:r>
            <a:endParaRPr lang="en-GB" sz="2800" dirty="0"/>
          </a:p>
        </p:txBody>
      </p:sp>
      <p:sp>
        <p:nvSpPr>
          <p:cNvPr id="12" name="Rectangle 11"/>
          <p:cNvSpPr/>
          <p:nvPr/>
        </p:nvSpPr>
        <p:spPr>
          <a:xfrm>
            <a:off x="179512" y="4691539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4 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851920" y="3286403"/>
                <a:ext cx="564247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Identity 1</a:t>
                </a:r>
                <a:r>
                  <a:rPr lang="en-GB" dirty="0"/>
                  <a:t> </a:t>
                </a:r>
                <a:endParaRPr lang="en-GB" dirty="0" smtClean="0"/>
              </a:p>
              <a:p>
                <a:r>
                  <a:rPr lang="en-GB" dirty="0" smtClean="0"/>
                  <a:t>(3 + 4)(2 + 4)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GB" dirty="0"/>
                  <a:t>(3 </a:t>
                </a:r>
                <a:r>
                  <a:rPr lang="en-GB" dirty="0"/>
                  <a:t>x 2) + (3 x 4) + (4 x 2) + (4 x 4</a:t>
                </a:r>
                <a:r>
                  <a:rPr lang="en-GB" dirty="0"/>
                  <a:t>)</a:t>
                </a:r>
                <a:endParaRPr lang="en-GB" dirty="0" smtClean="0"/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3286403"/>
                <a:ext cx="5642471" cy="923330"/>
              </a:xfrm>
              <a:prstGeom prst="rect">
                <a:avLst/>
              </a:prstGeom>
              <a:blipFill rotWithShape="1">
                <a:blip r:embed="rId3"/>
                <a:stretch>
                  <a:fillRect l="-973" t="-3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3844660" y="4114423"/>
                <a:ext cx="564247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Identity 2 </a:t>
                </a:r>
              </a:p>
              <a:p>
                <a:r>
                  <a:rPr lang="en-GB" dirty="0" smtClean="0"/>
                  <a:t>(3 + 4)(2 + 4)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  <a:ea typeface="Cambria Math"/>
                      </a:rPr>
                      <m:t>≡</m:t>
                    </m:r>
                    <m:r>
                      <m:rPr>
                        <m:nor/>
                      </m:rPr>
                      <a:rPr lang="en-GB" dirty="0"/>
                      <m:t>3(2 + 4) + 4(2 + 4)</m:t>
                    </m:r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660" y="4114423"/>
                <a:ext cx="5642471" cy="923330"/>
              </a:xfrm>
              <a:prstGeom prst="rect">
                <a:avLst/>
              </a:prstGeom>
              <a:blipFill rotWithShape="1">
                <a:blip r:embed="rId4"/>
                <a:stretch>
                  <a:fillRect l="-973" t="-33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3883452" y="5014975"/>
                <a:ext cx="564247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Identity 3 </a:t>
                </a:r>
              </a:p>
              <a:p>
                <a:r>
                  <a:rPr lang="en-GB" dirty="0" smtClean="0"/>
                  <a:t>(3 + 4)(2 + 4)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  <a:ea typeface="Cambria Math"/>
                      </a:rPr>
                      <m:t>≡</m:t>
                    </m:r>
                    <m:r>
                      <m:rPr>
                        <m:nor/>
                      </m:rPr>
                      <a:rPr lang="en-GB" dirty="0"/>
                      <m:t>2(3 + 4) + 4(3 + 4)</m:t>
                    </m:r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452" y="5014975"/>
                <a:ext cx="5642471" cy="923330"/>
              </a:xfrm>
              <a:prstGeom prst="rect">
                <a:avLst/>
              </a:prstGeom>
              <a:blipFill rotWithShape="1">
                <a:blip r:embed="rId5"/>
                <a:stretch>
                  <a:fillRect l="-864" t="-33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139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ArchwayMaster</Template>
  <TotalTime>1850</TotalTime>
  <Words>1340</Words>
  <Application>Microsoft Office PowerPoint</Application>
  <PresentationFormat>On-screen Show (4:3)</PresentationFormat>
  <Paragraphs>240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ArchwayMaster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Objectives</dc:title>
  <dc:creator>Miss C. Ball</dc:creator>
  <cp:lastModifiedBy>Warden, M</cp:lastModifiedBy>
  <cp:revision>88</cp:revision>
  <cp:lastPrinted>2013-11-10T18:05:14Z</cp:lastPrinted>
  <dcterms:created xsi:type="dcterms:W3CDTF">2013-11-05T13:43:57Z</dcterms:created>
  <dcterms:modified xsi:type="dcterms:W3CDTF">2017-06-30T12:06:46Z</dcterms:modified>
</cp:coreProperties>
</file>